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2" r:id="rId5"/>
    <p:sldId id="259" r:id="rId6"/>
    <p:sldId id="260" r:id="rId7"/>
    <p:sldId id="263" r:id="rId8"/>
    <p:sldId id="261" r:id="rId9"/>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0" d="100"/>
          <a:sy n="30" d="100"/>
        </p:scale>
        <p:origin x="-59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Ellipse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lipse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re 13"/>
          <p:cNvSpPr>
            <a:spLocks noGrp="1"/>
          </p:cNvSpPr>
          <p:nvPr>
            <p:ph type="ctrTitle"/>
          </p:nvPr>
        </p:nvSpPr>
        <p:spPr>
          <a:xfrm>
            <a:off x="1432560" y="359898"/>
            <a:ext cx="7406640" cy="1472184"/>
          </a:xfrm>
        </p:spPr>
        <p:txBody>
          <a:bodyPr anchor="b"/>
          <a:lstStyle>
            <a:lvl1pPr algn="l">
              <a:defRPr/>
            </a:lvl1pPr>
            <a:extLst/>
          </a:lstStyle>
          <a:p>
            <a:r>
              <a:rPr lang="fr-FR" smtClean="0"/>
              <a:t>Cliquez pour modifier le style du titre</a:t>
            </a:r>
            <a:endParaRPr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6" name="Espace réservé de la date 6"/>
          <p:cNvSpPr>
            <a:spLocks noGrp="1"/>
          </p:cNvSpPr>
          <p:nvPr>
            <p:ph type="dt" sz="half" idx="10"/>
          </p:nvPr>
        </p:nvSpPr>
        <p:spPr/>
        <p:txBody>
          <a:bodyPr/>
          <a:lstStyle>
            <a:lvl1pPr>
              <a:defRPr/>
            </a:lvl1pPr>
            <a:extLst/>
          </a:lstStyle>
          <a:p>
            <a:pPr>
              <a:defRPr/>
            </a:pPr>
            <a:fld id="{D1BBC7AD-EB38-483C-9572-615DA15FD3F8}" type="datetimeFigureOut">
              <a:rPr lang="en-US"/>
              <a:pPr>
                <a:defRPr/>
              </a:pPr>
              <a:t>4/6/2011</a:t>
            </a:fld>
            <a:endParaRPr lang="en-US"/>
          </a:p>
        </p:txBody>
      </p:sp>
      <p:sp>
        <p:nvSpPr>
          <p:cNvPr id="7" name="Espace réservé du pied de page 19"/>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9"/>
          <p:cNvSpPr>
            <a:spLocks noGrp="1"/>
          </p:cNvSpPr>
          <p:nvPr>
            <p:ph type="sldNum" sz="quarter" idx="12"/>
          </p:nvPr>
        </p:nvSpPr>
        <p:spPr/>
        <p:txBody>
          <a:bodyPr/>
          <a:lstStyle>
            <a:lvl1pPr>
              <a:defRPr/>
            </a:lvl1pPr>
            <a:extLst/>
          </a:lstStyle>
          <a:p>
            <a:pPr>
              <a:defRPr/>
            </a:pPr>
            <a:fld id="{62F46394-37BA-470D-9A13-0647D4C84901}"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B564C56F-93FF-41E0-B044-E241881D6AA4}" type="datetimeFigureOut">
              <a:rPr lang="fr-FR"/>
              <a:pPr>
                <a:defRPr/>
              </a:pPr>
              <a:t>06/04/2011</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346BA923-571B-4A1E-BD5C-5EF52DF4EE9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59D35B9C-5C82-4828-A867-3ED67451FEBF}" type="datetimeFigureOut">
              <a:rPr lang="fr-FR"/>
              <a:pPr>
                <a:defRPr/>
              </a:pPr>
              <a:t>06/04/2011</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275296A8-A05D-4CFE-AFBC-E8E03BC1F4D0}"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1337135B-A4A2-4F2E-A8B7-926367418CFE}" type="datetimeFigureOut">
              <a:rPr lang="fr-FR"/>
              <a:pPr>
                <a:defRPr/>
              </a:pPr>
              <a:t>06/04/2011</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14C5273C-9400-486C-8F09-8747C8070C7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lipse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lipse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8" name="Espace réservé de la date 3"/>
          <p:cNvSpPr>
            <a:spLocks noGrp="1"/>
          </p:cNvSpPr>
          <p:nvPr>
            <p:ph type="dt" sz="half" idx="10"/>
          </p:nvPr>
        </p:nvSpPr>
        <p:spPr/>
        <p:txBody>
          <a:bodyPr/>
          <a:lstStyle>
            <a:lvl1pPr>
              <a:defRPr/>
            </a:lvl1pPr>
            <a:extLst/>
          </a:lstStyle>
          <a:p>
            <a:pPr>
              <a:defRPr/>
            </a:pPr>
            <a:fld id="{41C12E3C-17A9-4232-90CA-8F76E665CBCB}" type="datetimeFigureOut">
              <a:rPr lang="fr-FR"/>
              <a:pPr>
                <a:defRPr/>
              </a:pPr>
              <a:t>06/04/2011</a:t>
            </a:fld>
            <a:endParaRPr lang="fr-FR"/>
          </a:p>
        </p:txBody>
      </p:sp>
      <p:sp>
        <p:nvSpPr>
          <p:cNvPr id="9" name="Espace réservé du pied de page 4"/>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5"/>
          <p:cNvSpPr>
            <a:spLocks noGrp="1"/>
          </p:cNvSpPr>
          <p:nvPr>
            <p:ph type="sldNum" sz="quarter" idx="12"/>
          </p:nvPr>
        </p:nvSpPr>
        <p:spPr/>
        <p:txBody>
          <a:bodyPr/>
          <a:lstStyle>
            <a:lvl1pPr>
              <a:defRPr/>
            </a:lvl1pPr>
            <a:extLst/>
          </a:lstStyle>
          <a:p>
            <a:pPr>
              <a:defRPr/>
            </a:pPr>
            <a:fld id="{87686B08-696D-4619-8B09-E63DDCCB27A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3"/>
          <p:cNvSpPr>
            <a:spLocks noGrp="1"/>
          </p:cNvSpPr>
          <p:nvPr>
            <p:ph type="dt" sz="half" idx="10"/>
          </p:nvPr>
        </p:nvSpPr>
        <p:spPr/>
        <p:txBody>
          <a:bodyPr/>
          <a:lstStyle>
            <a:lvl1pPr>
              <a:defRPr/>
            </a:lvl1pPr>
          </a:lstStyle>
          <a:p>
            <a:pPr>
              <a:defRPr/>
            </a:pPr>
            <a:fld id="{3753807B-BA2D-41AC-A9C2-5A3517C287DA}" type="datetimeFigureOut">
              <a:rPr lang="fr-FR"/>
              <a:pPr>
                <a:defRPr/>
              </a:pPr>
              <a:t>06/04/2011</a:t>
            </a:fld>
            <a:endParaRPr lang="fr-FR"/>
          </a:p>
        </p:txBody>
      </p:sp>
      <p:sp>
        <p:nvSpPr>
          <p:cNvPr id="6" name="Espace réservé du pied de page 9"/>
          <p:cNvSpPr>
            <a:spLocks noGrp="1"/>
          </p:cNvSpPr>
          <p:nvPr>
            <p:ph type="ftr" sz="quarter" idx="11"/>
          </p:nvPr>
        </p:nvSpPr>
        <p:spPr/>
        <p:txBody>
          <a:bodyPr/>
          <a:lstStyle>
            <a:lvl1pPr>
              <a:defRPr/>
            </a:lvl1pPr>
          </a:lstStyle>
          <a:p>
            <a:pPr>
              <a:defRPr/>
            </a:pPr>
            <a:endParaRPr lang="fr-FR"/>
          </a:p>
        </p:txBody>
      </p:sp>
      <p:sp>
        <p:nvSpPr>
          <p:cNvPr id="7" name="Espace réservé du numéro de diapositive 21"/>
          <p:cNvSpPr>
            <a:spLocks noGrp="1"/>
          </p:cNvSpPr>
          <p:nvPr>
            <p:ph type="sldNum" sz="quarter" idx="12"/>
          </p:nvPr>
        </p:nvSpPr>
        <p:spPr/>
        <p:txBody>
          <a:bodyPr/>
          <a:lstStyle>
            <a:lvl1pPr>
              <a:defRPr/>
            </a:lvl1pPr>
          </a:lstStyle>
          <a:p>
            <a:pPr>
              <a:defRPr/>
            </a:pPr>
            <a:fld id="{61267554-C036-448A-8F7F-3C14E330163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lstStyle>
            <a:lvl1pPr algn="ctr">
              <a:defRPr sz="4500" b="1" cap="none" baseline="0"/>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1F82DD2F-3A32-4CA4-B44B-16FCF58F8027}" type="datetimeFigureOut">
              <a:rPr lang="fr-FR"/>
              <a:pPr>
                <a:defRPr/>
              </a:pPr>
              <a:t>06/04/2011</a:t>
            </a:fld>
            <a:endParaRPr 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extLst/>
          </a:lstStyle>
          <a:p>
            <a:pPr>
              <a:defRPr/>
            </a:pPr>
            <a:fld id="{1E08C56A-EAA5-4300-994E-C17C3E5F083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e la date 23"/>
          <p:cNvSpPr>
            <a:spLocks noGrp="1"/>
          </p:cNvSpPr>
          <p:nvPr>
            <p:ph type="dt" sz="half" idx="10"/>
          </p:nvPr>
        </p:nvSpPr>
        <p:spPr/>
        <p:txBody>
          <a:bodyPr/>
          <a:lstStyle>
            <a:lvl1pPr>
              <a:defRPr/>
            </a:lvl1pPr>
          </a:lstStyle>
          <a:p>
            <a:pPr>
              <a:defRPr/>
            </a:pPr>
            <a:fld id="{168754AB-67E5-443B-A7B7-0168D932C26B}" type="datetimeFigureOut">
              <a:rPr lang="fr-FR"/>
              <a:pPr>
                <a:defRPr/>
              </a:pPr>
              <a:t>06/04/2011</a:t>
            </a:fld>
            <a:endParaRPr lang="fr-FR"/>
          </a:p>
        </p:txBody>
      </p:sp>
      <p:sp>
        <p:nvSpPr>
          <p:cNvPr id="4" name="Espace réservé du pied de page 9"/>
          <p:cNvSpPr>
            <a:spLocks noGrp="1"/>
          </p:cNvSpPr>
          <p:nvPr>
            <p:ph type="ftr" sz="quarter" idx="11"/>
          </p:nvPr>
        </p:nvSpPr>
        <p:spPr/>
        <p:txBody>
          <a:bodyPr/>
          <a:lstStyle>
            <a:lvl1pPr>
              <a:defRPr/>
            </a:lvl1pPr>
          </a:lstStyle>
          <a:p>
            <a:pPr>
              <a:defRPr/>
            </a:pPr>
            <a:endParaRPr lang="fr-FR"/>
          </a:p>
        </p:txBody>
      </p:sp>
      <p:sp>
        <p:nvSpPr>
          <p:cNvPr id="5" name="Espace réservé du numéro de diapositive 21"/>
          <p:cNvSpPr>
            <a:spLocks noGrp="1"/>
          </p:cNvSpPr>
          <p:nvPr>
            <p:ph type="sldNum" sz="quarter" idx="12"/>
          </p:nvPr>
        </p:nvSpPr>
        <p:spPr/>
        <p:txBody>
          <a:bodyPr/>
          <a:lstStyle>
            <a:lvl1pPr>
              <a:defRPr/>
            </a:lvl1pPr>
          </a:lstStyle>
          <a:p>
            <a:pPr>
              <a:defRPr/>
            </a:pPr>
            <a:fld id="{C7C42993-120A-495A-9298-6227FB7690A0}"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Espace réservé de la date 1"/>
          <p:cNvSpPr>
            <a:spLocks noGrp="1"/>
          </p:cNvSpPr>
          <p:nvPr>
            <p:ph type="dt" sz="half" idx="10"/>
          </p:nvPr>
        </p:nvSpPr>
        <p:spPr/>
        <p:txBody>
          <a:bodyPr/>
          <a:lstStyle>
            <a:lvl1pPr>
              <a:defRPr/>
            </a:lvl1pPr>
            <a:extLst/>
          </a:lstStyle>
          <a:p>
            <a:pPr>
              <a:defRPr/>
            </a:pPr>
            <a:fld id="{A769B728-E4AA-42C4-9FA9-908FF7377D65}" type="datetimeFigureOut">
              <a:rPr lang="fr-FR"/>
              <a:pPr>
                <a:defRPr/>
              </a:pPr>
              <a:t>06/04/2011</a:t>
            </a:fld>
            <a:endParaRPr lang="fr-FR"/>
          </a:p>
        </p:txBody>
      </p:sp>
      <p:sp>
        <p:nvSpPr>
          <p:cNvPr id="5" name="Espace réservé du pied de page 2"/>
          <p:cNvSpPr>
            <a:spLocks noGrp="1"/>
          </p:cNvSpPr>
          <p:nvPr>
            <p:ph type="ftr" sz="quarter" idx="11"/>
          </p:nvPr>
        </p:nvSpPr>
        <p:spPr/>
        <p:txBody>
          <a:bodyPr/>
          <a:lstStyle>
            <a:lvl1pPr>
              <a:defRPr/>
            </a:lvl1pPr>
            <a:extLst/>
          </a:lstStyle>
          <a:p>
            <a:pPr>
              <a:defRPr/>
            </a:pPr>
            <a:endParaRPr lang="fr-FR"/>
          </a:p>
        </p:txBody>
      </p:sp>
      <p:sp>
        <p:nvSpPr>
          <p:cNvPr id="6" name="Espace réservé du numéro de diapositive 3"/>
          <p:cNvSpPr>
            <a:spLocks noGrp="1"/>
          </p:cNvSpPr>
          <p:nvPr>
            <p:ph type="sldNum" sz="quarter" idx="12"/>
          </p:nvPr>
        </p:nvSpPr>
        <p:spPr/>
        <p:txBody>
          <a:bodyPr/>
          <a:lstStyle>
            <a:lvl1pPr>
              <a:defRPr/>
            </a:lvl1pPr>
            <a:extLst/>
          </a:lstStyle>
          <a:p>
            <a:pPr>
              <a:defRPr/>
            </a:pPr>
            <a:fld id="{AAA97F96-2248-44D3-9848-B50CB2DC8F2F}"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0506BCAF-75E2-410C-BEDF-2F51008A3B9F}" type="datetimeFigureOut">
              <a:rPr lang="fr-FR"/>
              <a:pPr>
                <a:defRPr/>
              </a:pPr>
              <a:t>06/04/2011</a:t>
            </a:fld>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5687E29B-9879-40A8-B4D4-C13CA8838DD6}"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Organigramme : Processu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Organigramme : Processu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fr-FR" smtClean="0"/>
              <a:t>Cliquez pour modifier le style du titre</a:t>
            </a:r>
            <a:endParaRPr lang="en-US"/>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extLst/>
          </a:lstStyle>
          <a:p>
            <a:pPr>
              <a:defRPr/>
            </a:pPr>
            <a:fld id="{7DA22A30-7714-49EC-8694-5B424A62A574}" type="datetimeFigureOut">
              <a:rPr lang="fr-FR"/>
              <a:pPr>
                <a:defRPr/>
              </a:pPr>
              <a:t>06/04/2011</a:t>
            </a:fld>
            <a:endParaRPr lang="fr-FR"/>
          </a:p>
        </p:txBody>
      </p:sp>
      <p:sp>
        <p:nvSpPr>
          <p:cNvPr id="9" name="Espace réservé du pied de page 5"/>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6"/>
          <p:cNvSpPr>
            <a:spLocks noGrp="1"/>
          </p:cNvSpPr>
          <p:nvPr>
            <p:ph type="sldNum" sz="quarter" idx="12"/>
          </p:nvPr>
        </p:nvSpPr>
        <p:spPr/>
        <p:txBody>
          <a:bodyPr/>
          <a:lstStyle>
            <a:lvl1pPr>
              <a:defRPr/>
            </a:lvl1pPr>
            <a:extLst/>
          </a:lstStyle>
          <a:p>
            <a:pPr>
              <a:defRPr/>
            </a:pPr>
            <a:fld id="{A9E1022E-41EE-4E23-938A-6F3306CBFE78}"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Espace réservé du titre 4"/>
          <p:cNvSpPr>
            <a:spLocks noGrp="1"/>
          </p:cNvSpPr>
          <p:nvPr>
            <p:ph type="title"/>
          </p:nvPr>
        </p:nvSpPr>
        <p:spPr>
          <a:xfrm>
            <a:off x="1435100" y="274638"/>
            <a:ext cx="7499350" cy="1143000"/>
          </a:xfrm>
          <a:prstGeom prst="rect">
            <a:avLst/>
          </a:prstGeom>
        </p:spPr>
        <p:txBody>
          <a:bodyPr anchor="ctr">
            <a:normAutofit/>
          </a:bodyPr>
          <a:lstStyle>
            <a:extLst/>
          </a:lstStyle>
          <a:p>
            <a:r>
              <a:rPr lang="fr-FR" smtClean="0"/>
              <a:t>Cliquez pour modifier le style du titre</a:t>
            </a:r>
            <a:endParaRPr lang="en-US"/>
          </a:p>
        </p:txBody>
      </p:sp>
      <p:sp>
        <p:nvSpPr>
          <p:cNvPr id="1033" name="Espace réservé du texte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9B6829C8-0C11-4E6E-A98F-98AE2EA85EA3}" type="datetimeFigureOut">
              <a:rPr lang="fr-FR"/>
              <a:pPr>
                <a:defRPr/>
              </a:pPr>
              <a:t>06/04/2011</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fr-FR"/>
          </a:p>
        </p:txBody>
      </p:sp>
      <p:sp>
        <p:nvSpPr>
          <p:cNvPr id="22" name="Espace réservé du numéro de diapositive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ABDFF396-33E3-4D97-8AA4-85B61487125E}" type="slidenum">
              <a:rPr lang="fr-FR"/>
              <a:pPr>
                <a:defRPr/>
              </a:pPr>
              <a:t>‹N°›</a:t>
            </a:fld>
            <a:endParaRPr lang="fr-F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0" r:id="rId1"/>
    <p:sldLayoutId id="2147483695" r:id="rId2"/>
    <p:sldLayoutId id="2147483701" r:id="rId3"/>
    <p:sldLayoutId id="2147483696" r:id="rId4"/>
    <p:sldLayoutId id="2147483702" r:id="rId5"/>
    <p:sldLayoutId id="2147483697" r:id="rId6"/>
    <p:sldLayoutId id="2147483703" r:id="rId7"/>
    <p:sldLayoutId id="2147483704" r:id="rId8"/>
    <p:sldLayoutId id="2147483705" r:id="rId9"/>
    <p:sldLayoutId id="2147483698" r:id="rId10"/>
    <p:sldLayoutId id="214748369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857250" y="1143000"/>
            <a:ext cx="7772400" cy="1514475"/>
          </a:xfrm>
          <a:ln w="19050">
            <a:solidFill>
              <a:schemeClr val="bg2">
                <a:lumMod val="50000"/>
              </a:schemeClr>
            </a:solidFill>
          </a:ln>
        </p:spPr>
        <p:txBody>
          <a:bodyPr/>
          <a:lstStyle/>
          <a:p>
            <a:pPr algn="ctr" eaLnBrk="1" fontAlgn="auto" hangingPunct="1">
              <a:spcAft>
                <a:spcPts val="0"/>
              </a:spcAft>
              <a:defRPr/>
            </a:pPr>
            <a:r>
              <a:rPr lang="fr-FR" sz="3200" dirty="0" smtClean="0">
                <a:solidFill>
                  <a:schemeClr val="tx2">
                    <a:satMod val="130000"/>
                  </a:schemeClr>
                </a:solidFill>
                <a:latin typeface="Albertus Medium" pitchFamily="34" charset="0"/>
              </a:rPr>
              <a:t>Le projet d’index global d’évaluation des PPP à l’international</a:t>
            </a:r>
          </a:p>
        </p:txBody>
      </p:sp>
      <p:sp>
        <p:nvSpPr>
          <p:cNvPr id="3" name="Sous-titre 2"/>
          <p:cNvSpPr>
            <a:spLocks noGrp="1"/>
          </p:cNvSpPr>
          <p:nvPr>
            <p:ph type="subTitle" idx="1"/>
          </p:nvPr>
        </p:nvSpPr>
        <p:spPr>
          <a:xfrm>
            <a:off x="642938" y="6286500"/>
            <a:ext cx="7858125" cy="352425"/>
          </a:xfrm>
        </p:spPr>
        <p:txBody>
          <a:bodyPr rtlCol="0">
            <a:normAutofit/>
          </a:bodyPr>
          <a:lstStyle/>
          <a:p>
            <a:pPr eaLnBrk="1" fontAlgn="auto" hangingPunct="1">
              <a:spcAft>
                <a:spcPts val="0"/>
              </a:spcAft>
              <a:buFont typeface="Arial" pitchFamily="34" charset="0"/>
              <a:buNone/>
              <a:defRPr/>
            </a:pPr>
            <a:r>
              <a:rPr lang="fr-FR" sz="2000" dirty="0" smtClean="0"/>
              <a:t>Paris, 4 avril 2011		</a:t>
            </a:r>
            <a:r>
              <a:rPr lang="fr-FR" sz="1400" i="1" dirty="0" smtClean="0">
                <a:latin typeface="Albertus" pitchFamily="34" charset="0"/>
              </a:rPr>
              <a:t>Les 5èmes rencontres de l’Expertise Juridique  Internationale</a:t>
            </a:r>
          </a:p>
        </p:txBody>
      </p:sp>
      <p:sp>
        <p:nvSpPr>
          <p:cNvPr id="5" name="Text Box 4"/>
          <p:cNvSpPr txBox="1">
            <a:spLocks noChangeArrowheads="1"/>
          </p:cNvSpPr>
          <p:nvPr/>
        </p:nvSpPr>
        <p:spPr bwMode="auto">
          <a:xfrm>
            <a:off x="0" y="142875"/>
            <a:ext cx="1981200" cy="54927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GB" sz="1000" b="1" i="1" spc="300" dirty="0">
                <a:solidFill>
                  <a:srgbClr val="003300"/>
                </a:solidFill>
                <a:latin typeface="+mn-lt"/>
              </a:rPr>
              <a:t>FRILET</a:t>
            </a:r>
            <a:r>
              <a:rPr lang="en-GB" sz="1000" b="1" i="1" dirty="0">
                <a:solidFill>
                  <a:srgbClr val="003300"/>
                </a:solidFill>
                <a:latin typeface="+mn-lt"/>
              </a:rPr>
              <a:t/>
            </a:r>
            <a:br>
              <a:rPr lang="en-GB" sz="1000" b="1" i="1" dirty="0">
                <a:solidFill>
                  <a:srgbClr val="003300"/>
                </a:solidFill>
                <a:latin typeface="+mn-lt"/>
              </a:rPr>
            </a:br>
            <a:r>
              <a:rPr lang="en-GB" sz="1000" b="1" i="1" dirty="0">
                <a:solidFill>
                  <a:srgbClr val="003300"/>
                </a:solidFill>
                <a:latin typeface="+mn-lt"/>
              </a:rPr>
              <a:t/>
            </a:r>
            <a:br>
              <a:rPr lang="en-GB" sz="1000" b="1" i="1" dirty="0">
                <a:solidFill>
                  <a:srgbClr val="003300"/>
                </a:solidFill>
                <a:latin typeface="+mn-lt"/>
              </a:rPr>
            </a:br>
            <a:r>
              <a:rPr lang="en-GB" sz="1000" b="1" i="1" dirty="0" err="1">
                <a:solidFill>
                  <a:srgbClr val="003300"/>
                </a:solidFill>
                <a:latin typeface="+mn-lt"/>
              </a:rPr>
              <a:t>Société</a:t>
            </a:r>
            <a:r>
              <a:rPr lang="en-GB" sz="1000" b="1" i="1" dirty="0">
                <a:solidFill>
                  <a:srgbClr val="003300"/>
                </a:solidFill>
                <a:latin typeface="+mn-lt"/>
              </a:rPr>
              <a:t> </a:t>
            </a:r>
            <a:r>
              <a:rPr lang="en-GB" sz="1000" b="1" i="1" dirty="0" err="1">
                <a:solidFill>
                  <a:srgbClr val="003300"/>
                </a:solidFill>
                <a:latin typeface="+mn-lt"/>
              </a:rPr>
              <a:t>d’Avocats</a:t>
            </a:r>
            <a:endParaRPr lang="en-GB" sz="1500" b="1" i="1" dirty="0">
              <a:solidFill>
                <a:srgbClr val="003300"/>
              </a:solidFill>
              <a:latin typeface="+mn-lt"/>
            </a:endParaRPr>
          </a:p>
        </p:txBody>
      </p:sp>
      <p:cxnSp>
        <p:nvCxnSpPr>
          <p:cNvPr id="7" name="Connecteur droit 6"/>
          <p:cNvCxnSpPr/>
          <p:nvPr/>
        </p:nvCxnSpPr>
        <p:spPr>
          <a:xfrm>
            <a:off x="357188" y="428625"/>
            <a:ext cx="1214437" cy="1588"/>
          </a:xfrm>
          <a:prstGeom prst="line">
            <a:avLst/>
          </a:prstGeom>
        </p:spPr>
        <p:style>
          <a:lnRef idx="1">
            <a:schemeClr val="dk1"/>
          </a:lnRef>
          <a:fillRef idx="0">
            <a:schemeClr val="dk1"/>
          </a:fillRef>
          <a:effectRef idx="0">
            <a:schemeClr val="dk1"/>
          </a:effectRef>
          <a:fontRef idx="minor">
            <a:schemeClr val="tx1"/>
          </a:fontRef>
        </p:style>
      </p:cxnSp>
      <p:sp>
        <p:nvSpPr>
          <p:cNvPr id="8198" name="ZoneTexte 7"/>
          <p:cNvSpPr txBox="1">
            <a:spLocks noChangeArrowheads="1"/>
          </p:cNvSpPr>
          <p:nvPr/>
        </p:nvSpPr>
        <p:spPr bwMode="auto">
          <a:xfrm>
            <a:off x="2643188" y="285750"/>
            <a:ext cx="6286500" cy="307975"/>
          </a:xfrm>
          <a:prstGeom prst="rect">
            <a:avLst/>
          </a:prstGeom>
          <a:noFill/>
          <a:ln w="9525">
            <a:noFill/>
            <a:miter lim="800000"/>
            <a:headEnd/>
            <a:tailEnd/>
          </a:ln>
        </p:spPr>
        <p:txBody>
          <a:bodyPr>
            <a:spAutoFit/>
          </a:bodyPr>
          <a:lstStyle/>
          <a:p>
            <a:pPr algn="r"/>
            <a:r>
              <a:rPr lang="fr-FR" sz="1400" i="1">
                <a:latin typeface="Albertus" pitchFamily="34" charset="0"/>
              </a:rPr>
              <a:t>« Pourquoi et comment réglementer le droit des concessions en Europe? » </a:t>
            </a:r>
          </a:p>
        </p:txBody>
      </p:sp>
      <p:sp>
        <p:nvSpPr>
          <p:cNvPr id="8199" name="Rectangle 7"/>
          <p:cNvSpPr>
            <a:spLocks noChangeArrowheads="1"/>
          </p:cNvSpPr>
          <p:nvPr/>
        </p:nvSpPr>
        <p:spPr bwMode="auto">
          <a:xfrm>
            <a:off x="1714500" y="3357563"/>
            <a:ext cx="5786438" cy="1987550"/>
          </a:xfrm>
          <a:prstGeom prst="rect">
            <a:avLst/>
          </a:prstGeom>
          <a:noFill/>
          <a:ln w="9525">
            <a:noFill/>
            <a:miter lim="800000"/>
            <a:headEnd/>
            <a:tailEnd/>
          </a:ln>
        </p:spPr>
        <p:txBody>
          <a:bodyPr>
            <a:spAutoFit/>
          </a:bodyPr>
          <a:lstStyle/>
          <a:p>
            <a:pPr algn="ctr">
              <a:lnSpc>
                <a:spcPct val="90000"/>
              </a:lnSpc>
            </a:pPr>
            <a:r>
              <a:rPr lang="en-US" sz="1600" b="1">
                <a:solidFill>
                  <a:srgbClr val="003300"/>
                </a:solidFill>
              </a:rPr>
              <a:t>Marc FRILET, Avocat </a:t>
            </a:r>
          </a:p>
          <a:p>
            <a:pPr algn="ctr">
              <a:lnSpc>
                <a:spcPct val="90000"/>
              </a:lnSpc>
            </a:pPr>
            <a:endParaRPr lang="en-US" sz="1600" b="1">
              <a:solidFill>
                <a:srgbClr val="003300"/>
              </a:solidFill>
            </a:endParaRPr>
          </a:p>
          <a:p>
            <a:pPr algn="ctr">
              <a:lnSpc>
                <a:spcPct val="90000"/>
              </a:lnSpc>
            </a:pPr>
            <a:endParaRPr lang="en-US" sz="1600" b="1">
              <a:solidFill>
                <a:srgbClr val="003300"/>
              </a:solidFill>
            </a:endParaRPr>
          </a:p>
          <a:p>
            <a:pPr algn="ctr">
              <a:lnSpc>
                <a:spcPct val="80000"/>
              </a:lnSpc>
            </a:pPr>
            <a:r>
              <a:rPr lang="en-GB" sz="1600" i="1"/>
              <a:t>Secrétaire Général de </a:t>
            </a:r>
            <a:r>
              <a:rPr lang="fr-FR" sz="1600" i="1"/>
              <a:t>l’Institut</a:t>
            </a:r>
            <a:r>
              <a:rPr lang="en-GB" sz="1600" i="1"/>
              <a:t> Français d’Experts Juridiques Internationaux (IFEJI)</a:t>
            </a:r>
          </a:p>
          <a:p>
            <a:pPr algn="ctr">
              <a:lnSpc>
                <a:spcPct val="80000"/>
              </a:lnSpc>
            </a:pPr>
            <a:r>
              <a:rPr lang="en-GB" sz="1600" i="1"/>
              <a:t>Anmateur du Groupe de Travail PPP IFEJI/Barreau de Paris</a:t>
            </a:r>
          </a:p>
          <a:p>
            <a:pPr algn="ctr">
              <a:lnSpc>
                <a:spcPct val="80000"/>
              </a:lnSpc>
            </a:pPr>
            <a:r>
              <a:rPr lang="en-GB" sz="1600" i="1"/>
              <a:t>Chargé de Cours, Université Paris V-René Descartes</a:t>
            </a:r>
          </a:p>
          <a:p>
            <a:pPr algn="ctr">
              <a:lnSpc>
                <a:spcPct val="90000"/>
              </a:lnSpc>
            </a:pPr>
            <a:r>
              <a:rPr lang="en-GB" sz="1600" i="1"/>
              <a:t>Fellow American College of Construction Lawyers (ACCL)</a:t>
            </a:r>
            <a:endParaRPr lang="en-GB" sz="1600"/>
          </a:p>
          <a:p>
            <a:pPr algn="ctr">
              <a:lnSpc>
                <a:spcPct val="90000"/>
              </a:lnSpc>
            </a:pPr>
            <a:endParaRPr lang="en-US" sz="1600" b="1">
              <a:solidFill>
                <a:srgbClr val="00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500" y="360363"/>
            <a:ext cx="8267700" cy="854075"/>
          </a:xfrm>
        </p:spPr>
        <p:txBody>
          <a:bodyPr>
            <a:normAutofit fontScale="90000"/>
          </a:bodyPr>
          <a:lstStyle/>
          <a:p>
            <a:pPr eaLnBrk="1" fontAlgn="auto" hangingPunct="1">
              <a:spcAft>
                <a:spcPts val="0"/>
              </a:spcAft>
              <a:defRPr/>
            </a:pPr>
            <a:r>
              <a:rPr lang="fr-FR" dirty="0" smtClean="0">
                <a:solidFill>
                  <a:schemeClr val="tx2">
                    <a:satMod val="130000"/>
                  </a:schemeClr>
                </a:solidFill>
              </a:rPr>
              <a:t>Pourquoi créer un index sur les PPP?</a:t>
            </a:r>
            <a:endParaRPr lang="fr-FR" dirty="0">
              <a:solidFill>
                <a:schemeClr val="tx2">
                  <a:satMod val="130000"/>
                </a:schemeClr>
              </a:solidFill>
            </a:endParaRPr>
          </a:p>
        </p:txBody>
      </p:sp>
      <p:sp>
        <p:nvSpPr>
          <p:cNvPr id="3" name="Sous-titre 2"/>
          <p:cNvSpPr>
            <a:spLocks noGrp="1"/>
          </p:cNvSpPr>
          <p:nvPr>
            <p:ph type="subTitle" idx="1"/>
          </p:nvPr>
        </p:nvSpPr>
        <p:spPr>
          <a:xfrm>
            <a:off x="1000125" y="2071688"/>
            <a:ext cx="7839075" cy="4000500"/>
          </a:xfrm>
        </p:spPr>
        <p:txBody>
          <a:bodyPr>
            <a:normAutofit/>
          </a:bodyPr>
          <a:lstStyle/>
          <a:p>
            <a:pPr marL="541782" indent="-514350" eaLnBrk="1" fontAlgn="auto" hangingPunct="1">
              <a:spcAft>
                <a:spcPts val="0"/>
              </a:spcAft>
              <a:buFont typeface="Wingdings" pitchFamily="2" charset="2"/>
              <a:buChar char="§"/>
              <a:defRPr/>
            </a:pPr>
            <a:r>
              <a:rPr lang="fr-FR" dirty="0" smtClean="0"/>
              <a:t>Le taux d’échec des PPP dans le monde est très important</a:t>
            </a:r>
          </a:p>
          <a:p>
            <a:pPr marL="541782" indent="-514350" eaLnBrk="1" fontAlgn="auto" hangingPunct="1">
              <a:spcAft>
                <a:spcPts val="0"/>
              </a:spcAft>
              <a:defRPr/>
            </a:pPr>
            <a:endParaRPr lang="fr-FR" dirty="0" smtClean="0"/>
          </a:p>
          <a:p>
            <a:pPr marL="541782" indent="-514350" eaLnBrk="1" fontAlgn="auto" hangingPunct="1">
              <a:spcAft>
                <a:spcPts val="0"/>
              </a:spcAft>
              <a:buFont typeface="Wingdings" pitchFamily="2" charset="2"/>
              <a:buChar char="§"/>
              <a:defRPr/>
            </a:pPr>
            <a:r>
              <a:rPr lang="fr-FR" dirty="0" smtClean="0"/>
              <a:t>	</a:t>
            </a:r>
            <a:r>
              <a:rPr lang="fr-FR" sz="2400" dirty="0" smtClean="0"/>
              <a:t>L’expérience révèle que dans de très nombreuses situations, ces échecs auraient pu être évités si une méthodologie appropriée avait été mise en place pour la préparation des projets, et si le cadre institutionnel avait été adapté. </a:t>
            </a:r>
          </a:p>
          <a:p>
            <a:pPr marL="541782" indent="-514350" eaLnBrk="1" fontAlgn="auto" hangingPunct="1">
              <a:spcAft>
                <a:spcPts val="0"/>
              </a:spcAft>
              <a:defRPr/>
            </a:pPr>
            <a:endParaRPr lang="fr-FR" dirty="0" smtClean="0"/>
          </a:p>
          <a:p>
            <a:pPr marL="541782" indent="-514350" eaLnBrk="1" fontAlgn="auto" hangingPunct="1">
              <a:spcAft>
                <a:spcPts val="0"/>
              </a:spcAft>
              <a:buFont typeface="Wingdings 2"/>
              <a:buAutoNum type="arabicPeriod"/>
              <a:defRPr/>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500" y="642938"/>
            <a:ext cx="8358188" cy="1143000"/>
          </a:xfrm>
        </p:spPr>
        <p:txBody>
          <a:bodyPr>
            <a:normAutofit fontScale="90000"/>
          </a:bodyPr>
          <a:lstStyle/>
          <a:p>
            <a:pPr eaLnBrk="1" fontAlgn="auto" hangingPunct="1">
              <a:spcAft>
                <a:spcPts val="0"/>
              </a:spcAft>
              <a:defRPr/>
            </a:pPr>
            <a:r>
              <a:rPr lang="fr-FR" dirty="0" smtClean="0">
                <a:solidFill>
                  <a:schemeClr val="tx2">
                    <a:satMod val="130000"/>
                  </a:schemeClr>
                </a:solidFill>
              </a:rPr>
              <a:t>Quelle méthodologie utiliser pour créer un index sur les PPP?</a:t>
            </a:r>
            <a:endParaRPr lang="fr-FR" dirty="0">
              <a:solidFill>
                <a:schemeClr val="tx2">
                  <a:satMod val="130000"/>
                </a:schemeClr>
              </a:solidFill>
            </a:endParaRPr>
          </a:p>
        </p:txBody>
      </p:sp>
      <p:sp>
        <p:nvSpPr>
          <p:cNvPr id="3" name="Sous-titre 2"/>
          <p:cNvSpPr>
            <a:spLocks noGrp="1"/>
          </p:cNvSpPr>
          <p:nvPr>
            <p:ph type="subTitle" idx="1"/>
          </p:nvPr>
        </p:nvSpPr>
        <p:spPr>
          <a:xfrm>
            <a:off x="1000125" y="2214563"/>
            <a:ext cx="7839075" cy="3857625"/>
          </a:xfrm>
        </p:spPr>
        <p:txBody>
          <a:bodyPr>
            <a:normAutofit/>
          </a:bodyPr>
          <a:lstStyle/>
          <a:p>
            <a:pPr marL="541782" indent="-514350" eaLnBrk="1" fontAlgn="auto" hangingPunct="1">
              <a:spcAft>
                <a:spcPts val="0"/>
              </a:spcAft>
              <a:buFont typeface="Wingdings 2"/>
              <a:buAutoNum type="arabicPeriod"/>
              <a:defRPr/>
            </a:pPr>
            <a:r>
              <a:rPr lang="fr-FR" dirty="0" smtClean="0"/>
              <a:t>Se concentrer sur des projets qui ont déjà au moins 10 ans d’existence</a:t>
            </a:r>
          </a:p>
          <a:p>
            <a:pPr marL="541782" indent="-514350" eaLnBrk="1" fontAlgn="auto" hangingPunct="1">
              <a:spcAft>
                <a:spcPts val="0"/>
              </a:spcAft>
              <a:buFont typeface="Wingdings 2"/>
              <a:buAutoNum type="arabicPeriod"/>
              <a:defRPr/>
            </a:pPr>
            <a:r>
              <a:rPr lang="fr-FR" dirty="0" smtClean="0"/>
              <a:t>Se concentrer sur des projets qui sont représentatifs d’un secteur, d’une activité….</a:t>
            </a:r>
          </a:p>
          <a:p>
            <a:pPr marL="541782" indent="-514350" eaLnBrk="1" fontAlgn="auto" hangingPunct="1">
              <a:spcAft>
                <a:spcPts val="0"/>
              </a:spcAft>
              <a:buFont typeface="Wingdings 2"/>
              <a:buAutoNum type="arabicPeriod"/>
              <a:defRPr/>
            </a:pPr>
            <a:r>
              <a:rPr lang="fr-FR" dirty="0" smtClean="0"/>
              <a:t>Se concentrer sur des projets qui peuvent être universellement transposables</a:t>
            </a:r>
          </a:p>
          <a:p>
            <a:pPr marL="541782" indent="-514350" eaLnBrk="1" fontAlgn="auto" hangingPunct="1">
              <a:spcAft>
                <a:spcPts val="0"/>
              </a:spcAft>
              <a:buFont typeface="Wingdings 2"/>
              <a:buAutoNum type="arabicPeriod"/>
              <a:defRPr/>
            </a:pPr>
            <a:r>
              <a:rPr lang="fr-FR" dirty="0" smtClean="0"/>
              <a:t>Adopter une méthode scientifique d’analyse des données statistiques.  </a:t>
            </a:r>
          </a:p>
          <a:p>
            <a:pPr marL="541782" indent="-514350" eaLnBrk="1" fontAlgn="auto" hangingPunct="1">
              <a:spcAft>
                <a:spcPts val="0"/>
              </a:spcAft>
              <a:buFont typeface="Wingdings 2"/>
              <a:buNone/>
              <a:defRPr/>
            </a:pPr>
            <a:endParaRPr lang="fr-FR" dirty="0" smtClean="0"/>
          </a:p>
          <a:p>
            <a:pPr marL="541782" indent="-514350" eaLnBrk="1" fontAlgn="auto" hangingPunct="1">
              <a:spcAft>
                <a:spcPts val="0"/>
              </a:spcAft>
              <a:buFont typeface="Wingdings 2"/>
              <a:buNone/>
              <a:defRPr/>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oneTexte 4"/>
          <p:cNvSpPr txBox="1">
            <a:spLocks noChangeArrowheads="1"/>
          </p:cNvSpPr>
          <p:nvPr/>
        </p:nvSpPr>
        <p:spPr bwMode="auto">
          <a:xfrm>
            <a:off x="0" y="1643063"/>
            <a:ext cx="8786813" cy="3140075"/>
          </a:xfrm>
          <a:prstGeom prst="rect">
            <a:avLst/>
          </a:prstGeom>
          <a:noFill/>
          <a:ln w="9525">
            <a:noFill/>
            <a:miter lim="800000"/>
            <a:headEnd/>
            <a:tailEnd/>
          </a:ln>
        </p:spPr>
        <p:txBody>
          <a:bodyPr>
            <a:spAutoFit/>
          </a:bodyPr>
          <a:lstStyle/>
          <a:p>
            <a:pPr algn="ctr"/>
            <a:endParaRPr lang="fr-FR" sz="3200">
              <a:solidFill>
                <a:srgbClr val="E68A2E"/>
              </a:solidFill>
            </a:endParaRPr>
          </a:p>
          <a:p>
            <a:pPr algn="ctr"/>
            <a:endParaRPr lang="fr-FR" sz="3600" b="1">
              <a:solidFill>
                <a:srgbClr val="404040"/>
              </a:solidFill>
              <a:latin typeface="Century Gothic" pitchFamily="34" charset="0"/>
            </a:endParaRPr>
          </a:p>
          <a:p>
            <a:pPr algn="ctr"/>
            <a:endParaRPr lang="fr-FR">
              <a:solidFill>
                <a:schemeClr val="accent2"/>
              </a:solidFill>
            </a:endParaRPr>
          </a:p>
          <a:p>
            <a:pPr algn="ctr"/>
            <a:endParaRPr lang="fr-FR" sz="1400">
              <a:solidFill>
                <a:schemeClr val="accent2"/>
              </a:solidFill>
            </a:endParaRPr>
          </a:p>
          <a:p>
            <a:pPr algn="ctr"/>
            <a:endParaRPr lang="fr-FR" sz="1400">
              <a:solidFill>
                <a:srgbClr val="C00000"/>
              </a:solidFill>
            </a:endParaRPr>
          </a:p>
          <a:p>
            <a:pPr algn="ctr"/>
            <a:endParaRPr lang="fr-FR" sz="1400">
              <a:solidFill>
                <a:schemeClr val="accent2"/>
              </a:solidFill>
            </a:endParaRPr>
          </a:p>
          <a:p>
            <a:pPr algn="ctr"/>
            <a:endParaRPr lang="fr-FR" sz="2400">
              <a:solidFill>
                <a:srgbClr val="F78609"/>
              </a:solidFill>
              <a:latin typeface="Century Gothic" pitchFamily="34" charset="0"/>
            </a:endParaRPr>
          </a:p>
          <a:p>
            <a:pPr algn="ctr"/>
            <a:endParaRPr lang="fr-FR" sz="1400">
              <a:solidFill>
                <a:schemeClr val="accent2"/>
              </a:solidFill>
            </a:endParaRPr>
          </a:p>
          <a:p>
            <a:pPr algn="ctr"/>
            <a:endParaRPr lang="fr-FR" sz="1400">
              <a:solidFill>
                <a:schemeClr val="accent2"/>
              </a:solidFill>
            </a:endParaRPr>
          </a:p>
          <a:p>
            <a:pPr algn="ctr"/>
            <a:endParaRPr lang="fr-FR">
              <a:solidFill>
                <a:schemeClr val="accent2"/>
              </a:solidFill>
            </a:endParaRPr>
          </a:p>
        </p:txBody>
      </p:sp>
      <p:sp>
        <p:nvSpPr>
          <p:cNvPr id="11267" name="Espace réservé du contenu 2"/>
          <p:cNvSpPr txBox="1">
            <a:spLocks/>
          </p:cNvSpPr>
          <p:nvPr/>
        </p:nvSpPr>
        <p:spPr bwMode="auto">
          <a:xfrm>
            <a:off x="285750" y="1714500"/>
            <a:ext cx="8858250" cy="4429125"/>
          </a:xfrm>
          <a:prstGeom prst="rect">
            <a:avLst/>
          </a:prstGeom>
          <a:noFill/>
          <a:ln w="9525">
            <a:noFill/>
            <a:miter lim="800000"/>
            <a:headEnd/>
            <a:tailEnd/>
          </a:ln>
        </p:spPr>
        <p:txBody>
          <a:bodyPr/>
          <a:lstStyle/>
          <a:p>
            <a:pPr marL="450850" indent="-450850" eaLnBrk="0" hangingPunct="0">
              <a:spcBef>
                <a:spcPct val="20000"/>
              </a:spcBef>
              <a:buClr>
                <a:srgbClr val="E46C0A"/>
              </a:buClr>
              <a:buSzPct val="94000"/>
            </a:pPr>
            <a:r>
              <a:rPr lang="fr-FR" sz="2200" b="1">
                <a:latin typeface="Century Gothic" pitchFamily="34" charset="0"/>
              </a:rPr>
              <a:t>1.	PPP </a:t>
            </a:r>
            <a:r>
              <a:rPr lang="en-US" sz="2200" b="1">
                <a:latin typeface="Century Gothic" pitchFamily="34" charset="0"/>
              </a:rPr>
              <a:t>preparation	                    			</a:t>
            </a:r>
            <a:endParaRPr lang="en-US" b="1">
              <a:latin typeface="Century Gothic" pitchFamily="34" charset="0"/>
            </a:endParaRPr>
          </a:p>
          <a:p>
            <a:pPr marL="450850" indent="-450850" eaLnBrk="0" hangingPunct="0">
              <a:spcBef>
                <a:spcPct val="20000"/>
              </a:spcBef>
              <a:buClr>
                <a:srgbClr val="E46C0A"/>
              </a:buClr>
              <a:buSzPct val="94000"/>
              <a:buFont typeface="Wingdings" pitchFamily="2" charset="2"/>
              <a:buChar char="q"/>
            </a:pPr>
            <a:endParaRPr lang="en-US" sz="3600" b="1">
              <a:latin typeface="Century Gothic" pitchFamily="34" charset="0"/>
            </a:endParaRPr>
          </a:p>
          <a:p>
            <a:pPr marL="450850" indent="-450850" eaLnBrk="0" hangingPunct="0">
              <a:spcBef>
                <a:spcPct val="20000"/>
              </a:spcBef>
              <a:buClr>
                <a:srgbClr val="E46C0A"/>
              </a:buClr>
              <a:buSzPct val="94000"/>
            </a:pPr>
            <a:endParaRPr lang="en-US" sz="2200" b="1">
              <a:latin typeface="Century Gothic" pitchFamily="34" charset="0"/>
            </a:endParaRPr>
          </a:p>
          <a:p>
            <a:pPr marL="450850" indent="-450850" eaLnBrk="0" hangingPunct="0">
              <a:spcBef>
                <a:spcPct val="20000"/>
              </a:spcBef>
              <a:buClr>
                <a:srgbClr val="E46C0A"/>
              </a:buClr>
              <a:buSzPct val="94000"/>
            </a:pPr>
            <a:r>
              <a:rPr lang="en-US" sz="2200" b="1">
                <a:latin typeface="Century Gothic" pitchFamily="34" charset="0"/>
              </a:rPr>
              <a:t>2.	PPP procurement</a:t>
            </a:r>
          </a:p>
          <a:p>
            <a:pPr marL="450850" indent="-450850" eaLnBrk="0" hangingPunct="0">
              <a:spcBef>
                <a:spcPct val="20000"/>
              </a:spcBef>
              <a:buClr>
                <a:srgbClr val="E46C0A"/>
              </a:buClr>
              <a:buSzPct val="94000"/>
              <a:buFont typeface="Wingdings" pitchFamily="2" charset="2"/>
              <a:buChar char="q"/>
            </a:pPr>
            <a:endParaRPr lang="en-US" sz="4800" b="1">
              <a:latin typeface="Century Gothic" pitchFamily="34" charset="0"/>
            </a:endParaRPr>
          </a:p>
          <a:p>
            <a:pPr marL="450850" indent="-450850" eaLnBrk="0" hangingPunct="0">
              <a:spcBef>
                <a:spcPct val="20000"/>
              </a:spcBef>
              <a:buClr>
                <a:srgbClr val="E46C0A"/>
              </a:buClr>
              <a:buSzPct val="94000"/>
            </a:pPr>
            <a:endParaRPr lang="en-US" sz="2200" b="1">
              <a:latin typeface="Century Gothic" pitchFamily="34" charset="0"/>
            </a:endParaRPr>
          </a:p>
          <a:p>
            <a:pPr marL="450850" indent="-450850" eaLnBrk="0" hangingPunct="0">
              <a:spcBef>
                <a:spcPct val="20000"/>
              </a:spcBef>
              <a:buClr>
                <a:srgbClr val="E46C0A"/>
              </a:buClr>
              <a:buSzPct val="94000"/>
            </a:pPr>
            <a:r>
              <a:rPr lang="en-US" sz="2200" b="1">
                <a:latin typeface="Century Gothic" pitchFamily="34" charset="0"/>
              </a:rPr>
              <a:t>3.	PPP contract conditions</a:t>
            </a:r>
          </a:p>
          <a:p>
            <a:pPr marL="450850" indent="-450850" eaLnBrk="0" hangingPunct="0">
              <a:spcBef>
                <a:spcPct val="20000"/>
              </a:spcBef>
              <a:buClr>
                <a:srgbClr val="E46C0A"/>
              </a:buClr>
              <a:buSzPct val="94000"/>
              <a:buFont typeface="Wingdings" pitchFamily="2" charset="2"/>
              <a:buChar char="q"/>
            </a:pPr>
            <a:endParaRPr lang="en-US" sz="3600" b="1">
              <a:latin typeface="Century Gothic" pitchFamily="34" charset="0"/>
            </a:endParaRPr>
          </a:p>
          <a:p>
            <a:pPr marL="450850" indent="-450850" eaLnBrk="0" hangingPunct="0">
              <a:spcBef>
                <a:spcPct val="20000"/>
              </a:spcBef>
              <a:buClr>
                <a:srgbClr val="E46C0A"/>
              </a:buClr>
              <a:buSzPct val="94000"/>
              <a:buFont typeface="Wingdings" pitchFamily="2" charset="2"/>
              <a:buChar char="q"/>
            </a:pPr>
            <a:endParaRPr lang="fr-FR" sz="3600" b="1">
              <a:latin typeface="Century Gothic" pitchFamily="34" charset="0"/>
            </a:endParaRPr>
          </a:p>
        </p:txBody>
      </p:sp>
      <p:sp>
        <p:nvSpPr>
          <p:cNvPr id="7" name="Ellipse 7"/>
          <p:cNvSpPr>
            <a:spLocks noChangeArrowheads="1"/>
          </p:cNvSpPr>
          <p:nvPr/>
        </p:nvSpPr>
        <p:spPr bwMode="auto">
          <a:xfrm>
            <a:off x="1357313" y="2286000"/>
            <a:ext cx="1928812"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a:solidFill>
                  <a:srgbClr val="000000"/>
                </a:solidFill>
                <a:ea typeface="Arial Unicode MS" pitchFamily="34" charset="-128"/>
                <a:cs typeface="Arial Unicode MS" pitchFamily="34" charset="-128"/>
              </a:rPr>
              <a:t>Preliminary business case</a:t>
            </a:r>
          </a:p>
          <a:p>
            <a:pPr algn="ctr">
              <a:defRPr/>
            </a:pPr>
            <a:endParaRPr lang="en-US">
              <a:solidFill>
                <a:srgbClr val="000000"/>
              </a:solidFill>
              <a:ea typeface="Arial Unicode MS" pitchFamily="34" charset="-128"/>
              <a:cs typeface="Arial Unicode MS" pitchFamily="34" charset="-128"/>
            </a:endParaRPr>
          </a:p>
          <a:p>
            <a:pPr algn="ctr">
              <a:defRPr/>
            </a:pPr>
            <a:endParaRPr lang="en-US">
              <a:solidFill>
                <a:srgbClr val="000000"/>
              </a:solidFill>
              <a:ea typeface="Arial Unicode MS" pitchFamily="34" charset="-128"/>
              <a:cs typeface="Arial Unicode MS" pitchFamily="34" charset="-128"/>
            </a:endParaRPr>
          </a:p>
          <a:p>
            <a:pPr algn="ctr">
              <a:defRPr/>
            </a:pPr>
            <a:endParaRPr lang="en-US">
              <a:solidFill>
                <a:srgbClr val="000000"/>
              </a:solidFill>
              <a:ea typeface="Arial Unicode MS" pitchFamily="34" charset="-128"/>
              <a:cs typeface="Arial Unicode MS" pitchFamily="34" charset="-128"/>
            </a:endParaRPr>
          </a:p>
        </p:txBody>
      </p:sp>
      <p:sp>
        <p:nvSpPr>
          <p:cNvPr id="8" name="Ellipse 8"/>
          <p:cNvSpPr>
            <a:spLocks noChangeArrowheads="1"/>
          </p:cNvSpPr>
          <p:nvPr/>
        </p:nvSpPr>
        <p:spPr bwMode="auto">
          <a:xfrm>
            <a:off x="0" y="2286000"/>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dirty="0"/>
              <a:t>Conceptual evaluation</a:t>
            </a:r>
          </a:p>
        </p:txBody>
      </p:sp>
      <p:sp>
        <p:nvSpPr>
          <p:cNvPr id="9" name="Ellipse 9"/>
          <p:cNvSpPr>
            <a:spLocks noChangeArrowheads="1"/>
          </p:cNvSpPr>
          <p:nvPr/>
        </p:nvSpPr>
        <p:spPr bwMode="auto">
          <a:xfrm>
            <a:off x="2857500" y="2286000"/>
            <a:ext cx="1928813"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dirty="0"/>
              <a:t>Prefeasibility studies</a:t>
            </a:r>
          </a:p>
        </p:txBody>
      </p:sp>
      <p:sp>
        <p:nvSpPr>
          <p:cNvPr id="10" name="Ellipse 10"/>
          <p:cNvSpPr>
            <a:spLocks noChangeArrowheads="1"/>
          </p:cNvSpPr>
          <p:nvPr/>
        </p:nvSpPr>
        <p:spPr bwMode="auto">
          <a:xfrm>
            <a:off x="4429125" y="2357438"/>
            <a:ext cx="1571625"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fr-FR" sz="1600" dirty="0"/>
              <a:t>Eco-fin.</a:t>
            </a:r>
          </a:p>
          <a:p>
            <a:pPr algn="ctr">
              <a:defRPr/>
            </a:pPr>
            <a:r>
              <a:rPr lang="fr-FR" sz="1600" dirty="0"/>
              <a:t>scenario</a:t>
            </a:r>
          </a:p>
        </p:txBody>
      </p:sp>
      <p:sp>
        <p:nvSpPr>
          <p:cNvPr id="11" name="Ellipse 19"/>
          <p:cNvSpPr>
            <a:spLocks noChangeArrowheads="1"/>
          </p:cNvSpPr>
          <p:nvPr/>
        </p:nvSpPr>
        <p:spPr bwMode="auto">
          <a:xfrm>
            <a:off x="5715000" y="2428875"/>
            <a:ext cx="1643063" cy="78581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dirty="0"/>
              <a:t>Final evaluation</a:t>
            </a:r>
          </a:p>
        </p:txBody>
      </p:sp>
      <p:sp>
        <p:nvSpPr>
          <p:cNvPr id="12" name="Ellipse 8"/>
          <p:cNvSpPr>
            <a:spLocks noChangeArrowheads="1"/>
          </p:cNvSpPr>
          <p:nvPr/>
        </p:nvSpPr>
        <p:spPr bwMode="auto">
          <a:xfrm>
            <a:off x="0" y="3929063"/>
            <a:ext cx="2071688"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endParaRPr lang="en-US" sz="1600">
              <a:solidFill>
                <a:srgbClr val="000000"/>
              </a:solidFill>
              <a:ea typeface="Arial Unicode MS" pitchFamily="34" charset="-128"/>
              <a:cs typeface="Arial Unicode MS" pitchFamily="34" charset="-128"/>
            </a:endParaRPr>
          </a:p>
          <a:p>
            <a:pPr algn="ctr">
              <a:defRPr/>
            </a:pPr>
            <a:r>
              <a:rPr lang="en-US" sz="1600">
                <a:solidFill>
                  <a:srgbClr val="000000"/>
                </a:solidFill>
                <a:ea typeface="Arial Unicode MS" pitchFamily="34" charset="-128"/>
                <a:cs typeface="Arial Unicode MS" pitchFamily="34" charset="-128"/>
              </a:rPr>
              <a:t>Pre-selection </a:t>
            </a:r>
          </a:p>
        </p:txBody>
      </p:sp>
      <p:sp>
        <p:nvSpPr>
          <p:cNvPr id="13" name="Ellipse 8"/>
          <p:cNvSpPr>
            <a:spLocks noChangeArrowheads="1"/>
          </p:cNvSpPr>
          <p:nvPr/>
        </p:nvSpPr>
        <p:spPr bwMode="auto">
          <a:xfrm>
            <a:off x="1714500" y="4000500"/>
            <a:ext cx="1785938" cy="78581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fr-FR" sz="1600" dirty="0"/>
              <a:t>RFP</a:t>
            </a:r>
          </a:p>
          <a:p>
            <a:pPr algn="ctr">
              <a:defRPr/>
            </a:pPr>
            <a:r>
              <a:rPr lang="en-US" sz="1600" dirty="0"/>
              <a:t>(Functional)</a:t>
            </a:r>
            <a:r>
              <a:rPr lang="fr-FR" sz="1600" dirty="0"/>
              <a:t> </a:t>
            </a:r>
          </a:p>
        </p:txBody>
      </p:sp>
      <p:sp>
        <p:nvSpPr>
          <p:cNvPr id="14" name="Ellipse 8"/>
          <p:cNvSpPr>
            <a:spLocks noChangeArrowheads="1"/>
          </p:cNvSpPr>
          <p:nvPr/>
        </p:nvSpPr>
        <p:spPr bwMode="auto">
          <a:xfrm>
            <a:off x="3143250" y="4000500"/>
            <a:ext cx="2000250"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dirty="0"/>
              <a:t>First evaluation</a:t>
            </a:r>
          </a:p>
        </p:txBody>
      </p:sp>
      <p:sp>
        <p:nvSpPr>
          <p:cNvPr id="15" name="Ellipse 8"/>
          <p:cNvSpPr>
            <a:spLocks noChangeArrowheads="1"/>
          </p:cNvSpPr>
          <p:nvPr/>
        </p:nvSpPr>
        <p:spPr bwMode="auto">
          <a:xfrm>
            <a:off x="4786313" y="4000500"/>
            <a:ext cx="1714500"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fr-FR" sz="1600" dirty="0"/>
              <a:t>Tunnel exchanges</a:t>
            </a:r>
          </a:p>
        </p:txBody>
      </p:sp>
      <p:sp>
        <p:nvSpPr>
          <p:cNvPr id="16" name="Ellipse 8"/>
          <p:cNvSpPr>
            <a:spLocks noChangeArrowheads="1"/>
          </p:cNvSpPr>
          <p:nvPr/>
        </p:nvSpPr>
        <p:spPr bwMode="auto">
          <a:xfrm>
            <a:off x="6072188" y="4000500"/>
            <a:ext cx="1571625"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dirty="0"/>
              <a:t>Final evaluation</a:t>
            </a:r>
          </a:p>
        </p:txBody>
      </p:sp>
      <p:sp>
        <p:nvSpPr>
          <p:cNvPr id="17" name="Ellipse 8"/>
          <p:cNvSpPr>
            <a:spLocks noChangeArrowheads="1"/>
          </p:cNvSpPr>
          <p:nvPr/>
        </p:nvSpPr>
        <p:spPr bwMode="auto">
          <a:xfrm>
            <a:off x="0" y="5357813"/>
            <a:ext cx="1857375"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fr-FR" sz="1600" dirty="0"/>
              <a:t>Public service obligations</a:t>
            </a:r>
          </a:p>
        </p:txBody>
      </p:sp>
      <p:sp>
        <p:nvSpPr>
          <p:cNvPr id="18" name="Ellipse 8"/>
          <p:cNvSpPr>
            <a:spLocks noChangeArrowheads="1"/>
          </p:cNvSpPr>
          <p:nvPr/>
        </p:nvSpPr>
        <p:spPr bwMode="auto">
          <a:xfrm>
            <a:off x="1428750" y="5357813"/>
            <a:ext cx="1928813"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dirty="0"/>
              <a:t>Business case transparency</a:t>
            </a:r>
          </a:p>
        </p:txBody>
      </p:sp>
      <p:sp>
        <p:nvSpPr>
          <p:cNvPr id="19" name="Ellipse 8"/>
          <p:cNvSpPr>
            <a:spLocks noChangeArrowheads="1"/>
          </p:cNvSpPr>
          <p:nvPr/>
        </p:nvSpPr>
        <p:spPr bwMode="auto">
          <a:xfrm>
            <a:off x="3143250" y="5357813"/>
            <a:ext cx="1928813"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a:solidFill>
                  <a:srgbClr val="000000"/>
                </a:solidFill>
                <a:ea typeface="Arial Unicode MS" pitchFamily="34" charset="-128"/>
                <a:cs typeface="Arial Unicode MS" pitchFamily="34" charset="-128"/>
              </a:rPr>
              <a:t>Adaptation to changes</a:t>
            </a:r>
          </a:p>
          <a:p>
            <a:pPr>
              <a:defRPr/>
            </a:pPr>
            <a:endParaRPr lang="fr-FR" sz="1600">
              <a:solidFill>
                <a:srgbClr val="000000"/>
              </a:solidFill>
              <a:ea typeface="Arial Unicode MS" pitchFamily="34" charset="-128"/>
              <a:cs typeface="Arial Unicode MS" pitchFamily="34" charset="-128"/>
            </a:endParaRPr>
          </a:p>
        </p:txBody>
      </p:sp>
      <p:sp>
        <p:nvSpPr>
          <p:cNvPr id="20" name="Ellipse 8"/>
          <p:cNvSpPr>
            <a:spLocks noChangeArrowheads="1"/>
          </p:cNvSpPr>
          <p:nvPr/>
        </p:nvSpPr>
        <p:spPr bwMode="auto">
          <a:xfrm>
            <a:off x="6000750" y="5429250"/>
            <a:ext cx="1643063" cy="78581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dirty="0"/>
              <a:t>Partnering </a:t>
            </a:r>
          </a:p>
          <a:p>
            <a:pPr algn="ctr">
              <a:defRPr/>
            </a:pPr>
            <a:r>
              <a:rPr lang="en-US" sz="1600" dirty="0"/>
              <a:t>ADR</a:t>
            </a:r>
          </a:p>
        </p:txBody>
      </p:sp>
      <p:sp>
        <p:nvSpPr>
          <p:cNvPr id="21" name="Ellipse 8"/>
          <p:cNvSpPr>
            <a:spLocks noChangeArrowheads="1"/>
          </p:cNvSpPr>
          <p:nvPr/>
        </p:nvSpPr>
        <p:spPr bwMode="auto">
          <a:xfrm>
            <a:off x="4643438" y="5429250"/>
            <a:ext cx="1714500"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dirty="0"/>
              <a:t>Early termination</a:t>
            </a:r>
          </a:p>
        </p:txBody>
      </p:sp>
      <p:sp>
        <p:nvSpPr>
          <p:cNvPr id="22" name="ZoneTexte 21"/>
          <p:cNvSpPr txBox="1"/>
          <p:nvPr/>
        </p:nvSpPr>
        <p:spPr>
          <a:xfrm>
            <a:off x="7643813" y="2643188"/>
            <a:ext cx="1285875" cy="36988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b="1" dirty="0"/>
              <a:t>Average?</a:t>
            </a:r>
          </a:p>
        </p:txBody>
      </p:sp>
      <p:sp>
        <p:nvSpPr>
          <p:cNvPr id="23" name="ZoneTexte 22"/>
          <p:cNvSpPr txBox="1"/>
          <p:nvPr/>
        </p:nvSpPr>
        <p:spPr>
          <a:xfrm>
            <a:off x="6786563" y="1643063"/>
            <a:ext cx="2357437" cy="64611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dirty="0"/>
              <a:t>Compliance index in  developing countries </a:t>
            </a:r>
          </a:p>
        </p:txBody>
      </p:sp>
      <p:sp>
        <p:nvSpPr>
          <p:cNvPr id="24" name="ZoneTexte 23"/>
          <p:cNvSpPr txBox="1"/>
          <p:nvPr/>
        </p:nvSpPr>
        <p:spPr>
          <a:xfrm>
            <a:off x="7715250" y="4143375"/>
            <a:ext cx="1428750"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b="1" dirty="0"/>
              <a:t>Average?</a:t>
            </a:r>
          </a:p>
        </p:txBody>
      </p:sp>
      <p:sp>
        <p:nvSpPr>
          <p:cNvPr id="25" name="ZoneTexte 24"/>
          <p:cNvSpPr txBox="1"/>
          <p:nvPr/>
        </p:nvSpPr>
        <p:spPr>
          <a:xfrm>
            <a:off x="7786688" y="5715000"/>
            <a:ext cx="1214437"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b="1" dirty="0"/>
              <a:t>Low? </a:t>
            </a:r>
          </a:p>
        </p:txBody>
      </p:sp>
      <p:sp>
        <p:nvSpPr>
          <p:cNvPr id="11325" name="ZoneTexte 28"/>
          <p:cNvSpPr txBox="1">
            <a:spLocks noChangeArrowheads="1"/>
          </p:cNvSpPr>
          <p:nvPr/>
        </p:nvSpPr>
        <p:spPr bwMode="auto">
          <a:xfrm>
            <a:off x="7358063" y="2286000"/>
            <a:ext cx="1652587" cy="307975"/>
          </a:xfrm>
          <a:prstGeom prst="rect">
            <a:avLst/>
          </a:prstGeom>
          <a:noFill/>
          <a:ln w="9525">
            <a:noFill/>
            <a:miter lim="800000"/>
            <a:headEnd/>
            <a:tailEnd/>
          </a:ln>
        </p:spPr>
        <p:txBody>
          <a:bodyPr>
            <a:spAutoFit/>
          </a:bodyPr>
          <a:lstStyle/>
          <a:p>
            <a:pPr algn="ctr"/>
            <a:r>
              <a:rPr lang="en-US" sz="1400"/>
              <a:t>(</a:t>
            </a:r>
            <a:r>
              <a:rPr lang="en-US" sz="1400" i="1"/>
              <a:t>To be discussed) </a:t>
            </a:r>
          </a:p>
        </p:txBody>
      </p:sp>
      <p:sp>
        <p:nvSpPr>
          <p:cNvPr id="27" name="Titre 1"/>
          <p:cNvSpPr>
            <a:spLocks noGrp="1"/>
          </p:cNvSpPr>
          <p:nvPr>
            <p:ph type="title"/>
          </p:nvPr>
        </p:nvSpPr>
        <p:spPr>
          <a:xfrm>
            <a:off x="642938" y="274638"/>
            <a:ext cx="8291512" cy="939800"/>
          </a:xfrm>
        </p:spPr>
        <p:txBody>
          <a:bodyPr/>
          <a:lstStyle/>
          <a:p>
            <a:pPr eaLnBrk="1" fontAlgn="auto" hangingPunct="1">
              <a:spcAft>
                <a:spcPts val="0"/>
              </a:spcAft>
              <a:defRPr/>
            </a:pPr>
            <a:r>
              <a:rPr lang="fr-FR" dirty="0" smtClean="0">
                <a:solidFill>
                  <a:schemeClr val="tx2">
                    <a:satMod val="130000"/>
                  </a:schemeClr>
                </a:solidFill>
              </a:rPr>
              <a:t>Proposition d’Index d’évaluation</a:t>
            </a:r>
            <a:endParaRPr lang="en-GB" dirty="0">
              <a:solidFill>
                <a:schemeClr val="tx2">
                  <a:satMod val="13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38" y="274638"/>
            <a:ext cx="8291512" cy="939800"/>
          </a:xfrm>
        </p:spPr>
        <p:txBody>
          <a:bodyPr/>
          <a:lstStyle/>
          <a:p>
            <a:pPr eaLnBrk="1" fontAlgn="auto" hangingPunct="1">
              <a:spcAft>
                <a:spcPts val="0"/>
              </a:spcAft>
              <a:defRPr/>
            </a:pPr>
            <a:r>
              <a:rPr lang="fr-FR" dirty="0" smtClean="0">
                <a:solidFill>
                  <a:schemeClr val="tx2">
                    <a:satMod val="130000"/>
                  </a:schemeClr>
                </a:solidFill>
              </a:rPr>
              <a:t>Proposition d’Index d’évaluation</a:t>
            </a:r>
            <a:endParaRPr lang="en-GB" dirty="0">
              <a:solidFill>
                <a:schemeClr val="tx2">
                  <a:satMod val="130000"/>
                </a:schemeClr>
              </a:solidFill>
            </a:endParaRPr>
          </a:p>
        </p:txBody>
      </p:sp>
      <p:sp>
        <p:nvSpPr>
          <p:cNvPr id="12291" name="Espace réservé du contenu 2"/>
          <p:cNvSpPr>
            <a:spLocks noGrp="1"/>
          </p:cNvSpPr>
          <p:nvPr>
            <p:ph idx="1"/>
          </p:nvPr>
        </p:nvSpPr>
        <p:spPr/>
        <p:txBody>
          <a:bodyPr/>
          <a:lstStyle/>
          <a:p>
            <a:pPr marL="457200" indent="-457200" eaLnBrk="1" hangingPunct="1">
              <a:buFontTx/>
              <a:buAutoNum type="arabicPeriod"/>
            </a:pPr>
            <a:r>
              <a:rPr lang="en-US" sz="1800" smtClean="0"/>
              <a:t>PPP underlying principles                 			</a:t>
            </a:r>
            <a:endParaRPr lang="en-US" sz="1400" smtClean="0"/>
          </a:p>
          <a:p>
            <a:pPr marL="457200" indent="-457200" eaLnBrk="1" hangingPunct="1">
              <a:buFontTx/>
              <a:buNone/>
            </a:pPr>
            <a:endParaRPr lang="en-US" sz="100" smtClean="0"/>
          </a:p>
          <a:p>
            <a:pPr marL="457200" indent="-457200" eaLnBrk="1" hangingPunct="1">
              <a:buFontTx/>
              <a:buNone/>
            </a:pPr>
            <a:endParaRPr lang="en-US" sz="100" smtClean="0"/>
          </a:p>
          <a:p>
            <a:pPr marL="457200" indent="-457200" eaLnBrk="1" hangingPunct="1">
              <a:buFontTx/>
              <a:buNone/>
            </a:pPr>
            <a:endParaRPr lang="en-US" sz="800" smtClean="0"/>
          </a:p>
          <a:p>
            <a:pPr marL="457200" indent="-457200" eaLnBrk="1" hangingPunct="1">
              <a:buFontTx/>
              <a:buNone/>
            </a:pPr>
            <a:endParaRPr lang="en-US" sz="1800" smtClean="0"/>
          </a:p>
          <a:p>
            <a:pPr marL="457200" indent="-457200" eaLnBrk="1" hangingPunct="1">
              <a:buFontTx/>
              <a:buNone/>
            </a:pPr>
            <a:endParaRPr lang="en-US" sz="1800" smtClean="0"/>
          </a:p>
          <a:p>
            <a:pPr marL="457200" indent="-457200" eaLnBrk="1" hangingPunct="1">
              <a:buFontTx/>
              <a:buNone/>
            </a:pPr>
            <a:endParaRPr lang="en-US" sz="1800" smtClean="0"/>
          </a:p>
          <a:p>
            <a:pPr marL="457200" indent="-457200" eaLnBrk="1" hangingPunct="1">
              <a:buFontTx/>
              <a:buNone/>
            </a:pPr>
            <a:endParaRPr lang="en-US" sz="1800" smtClean="0"/>
          </a:p>
          <a:p>
            <a:pPr marL="457200" indent="-457200" eaLnBrk="1" hangingPunct="1">
              <a:buFontTx/>
              <a:buNone/>
            </a:pPr>
            <a:r>
              <a:rPr lang="en-US" sz="1800" smtClean="0"/>
              <a:t>2.	Central level institutions</a:t>
            </a:r>
          </a:p>
          <a:p>
            <a:pPr marL="457200" indent="-457200" eaLnBrk="1" hangingPunct="1">
              <a:buFontTx/>
              <a:buNone/>
            </a:pPr>
            <a:endParaRPr lang="en-US" sz="1200" smtClean="0"/>
          </a:p>
          <a:p>
            <a:pPr marL="457200" indent="-457200" eaLnBrk="1" hangingPunct="1"/>
            <a:endParaRPr lang="en-US" sz="4000" smtClean="0"/>
          </a:p>
          <a:p>
            <a:pPr marL="457200" indent="-457200" eaLnBrk="1" hangingPunct="1">
              <a:lnSpc>
                <a:spcPct val="250000"/>
              </a:lnSpc>
              <a:buFontTx/>
              <a:buAutoNum type="arabicPeriod" startAt="3"/>
            </a:pPr>
            <a:r>
              <a:rPr lang="en-US" sz="1800" smtClean="0"/>
              <a:t>Project level institutions </a:t>
            </a:r>
            <a:endParaRPr lang="en-US" sz="2800" smtClean="0"/>
          </a:p>
          <a:p>
            <a:pPr marL="457200" indent="-457200" eaLnBrk="1" hangingPunct="1"/>
            <a:endParaRPr lang="fr-FR" sz="2800" smtClean="0"/>
          </a:p>
        </p:txBody>
      </p:sp>
      <p:sp>
        <p:nvSpPr>
          <p:cNvPr id="24" name="Ellipse 7"/>
          <p:cNvSpPr>
            <a:spLocks noChangeArrowheads="1"/>
          </p:cNvSpPr>
          <p:nvPr/>
        </p:nvSpPr>
        <p:spPr bwMode="auto">
          <a:xfrm>
            <a:off x="1357313" y="2219127"/>
            <a:ext cx="1928812" cy="107156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a:solidFill>
                  <a:srgbClr val="000000"/>
                </a:solidFill>
              </a:rPr>
              <a:t>Sovereign interference </a:t>
            </a:r>
          </a:p>
          <a:p>
            <a:pPr algn="ctr" fontAlgn="auto">
              <a:spcBef>
                <a:spcPts val="0"/>
              </a:spcBef>
              <a:spcAft>
                <a:spcPts val="0"/>
              </a:spcAft>
              <a:defRPr/>
            </a:pPr>
            <a:endParaRPr lang="en-US">
              <a:solidFill>
                <a:srgbClr val="000000"/>
              </a:solidFill>
            </a:endParaRPr>
          </a:p>
          <a:p>
            <a:pPr algn="ctr" fontAlgn="auto">
              <a:spcBef>
                <a:spcPts val="0"/>
              </a:spcBef>
              <a:spcAft>
                <a:spcPts val="0"/>
              </a:spcAft>
              <a:defRPr/>
            </a:pPr>
            <a:endParaRPr lang="en-US">
              <a:solidFill>
                <a:srgbClr val="000000"/>
              </a:solidFill>
            </a:endParaRPr>
          </a:p>
          <a:p>
            <a:pPr algn="ctr" fontAlgn="auto">
              <a:spcBef>
                <a:spcPts val="0"/>
              </a:spcBef>
              <a:spcAft>
                <a:spcPts val="0"/>
              </a:spcAft>
              <a:defRPr/>
            </a:pPr>
            <a:endParaRPr lang="en-US">
              <a:solidFill>
                <a:srgbClr val="000000"/>
              </a:solidFill>
            </a:endParaRPr>
          </a:p>
        </p:txBody>
      </p:sp>
      <p:sp>
        <p:nvSpPr>
          <p:cNvPr id="25" name="Ellipse 8"/>
          <p:cNvSpPr>
            <a:spLocks noChangeArrowheads="1"/>
          </p:cNvSpPr>
          <p:nvPr/>
        </p:nvSpPr>
        <p:spPr bwMode="auto">
          <a:xfrm>
            <a:off x="0" y="2219127"/>
            <a:ext cx="1714500"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Public service priority</a:t>
            </a:r>
          </a:p>
        </p:txBody>
      </p:sp>
      <p:sp>
        <p:nvSpPr>
          <p:cNvPr id="26" name="Ellipse 9"/>
          <p:cNvSpPr>
            <a:spLocks noChangeArrowheads="1"/>
          </p:cNvSpPr>
          <p:nvPr/>
        </p:nvSpPr>
        <p:spPr bwMode="auto">
          <a:xfrm>
            <a:off x="2928938" y="2219127"/>
            <a:ext cx="1714500"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Economic equilibrium </a:t>
            </a:r>
          </a:p>
        </p:txBody>
      </p:sp>
      <p:sp>
        <p:nvSpPr>
          <p:cNvPr id="27" name="Ellipse 10"/>
          <p:cNvSpPr>
            <a:spLocks noChangeArrowheads="1"/>
          </p:cNvSpPr>
          <p:nvPr/>
        </p:nvSpPr>
        <p:spPr bwMode="auto">
          <a:xfrm>
            <a:off x="4214813" y="2219127"/>
            <a:ext cx="2143125" cy="107156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fr-FR" sz="1600" dirty="0"/>
              <a:t>Effective compensation </a:t>
            </a:r>
            <a:r>
              <a:rPr lang="fr-FR" sz="1600" dirty="0" err="1"/>
              <a:t>rights</a:t>
            </a:r>
            <a:endParaRPr lang="fr-FR" sz="1600" dirty="0"/>
          </a:p>
        </p:txBody>
      </p:sp>
      <p:sp>
        <p:nvSpPr>
          <p:cNvPr id="28" name="Ellipse 19"/>
          <p:cNvSpPr>
            <a:spLocks noChangeArrowheads="1"/>
          </p:cNvSpPr>
          <p:nvPr/>
        </p:nvSpPr>
        <p:spPr bwMode="auto">
          <a:xfrm>
            <a:off x="5929313" y="2362002"/>
            <a:ext cx="1643062"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Ownership  </a:t>
            </a:r>
          </a:p>
          <a:p>
            <a:pPr algn="ctr" fontAlgn="auto">
              <a:spcBef>
                <a:spcPts val="0"/>
              </a:spcBef>
              <a:spcAft>
                <a:spcPts val="0"/>
              </a:spcAft>
              <a:defRPr/>
            </a:pPr>
            <a:r>
              <a:rPr lang="en-US" sz="1600" dirty="0"/>
              <a:t>Security rights </a:t>
            </a:r>
          </a:p>
        </p:txBody>
      </p:sp>
      <p:sp>
        <p:nvSpPr>
          <p:cNvPr id="29" name="Ellipse 8"/>
          <p:cNvSpPr>
            <a:spLocks noChangeArrowheads="1"/>
          </p:cNvSpPr>
          <p:nvPr/>
        </p:nvSpPr>
        <p:spPr bwMode="auto">
          <a:xfrm>
            <a:off x="0" y="3929063"/>
            <a:ext cx="2071688"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Governance Integrity</a:t>
            </a:r>
          </a:p>
          <a:p>
            <a:pPr algn="ctr" fontAlgn="auto">
              <a:spcBef>
                <a:spcPts val="0"/>
              </a:spcBef>
              <a:spcAft>
                <a:spcPts val="0"/>
              </a:spcAft>
              <a:defRPr/>
            </a:pPr>
            <a:r>
              <a:rPr lang="en-US" sz="1600" dirty="0"/>
              <a:t>Efficiency</a:t>
            </a:r>
          </a:p>
        </p:txBody>
      </p:sp>
      <p:sp>
        <p:nvSpPr>
          <p:cNvPr id="30" name="Ellipse 8"/>
          <p:cNvSpPr>
            <a:spLocks noChangeArrowheads="1"/>
          </p:cNvSpPr>
          <p:nvPr/>
        </p:nvSpPr>
        <p:spPr bwMode="auto">
          <a:xfrm>
            <a:off x="1500188" y="4005064"/>
            <a:ext cx="2000250"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fr-FR" sz="1600" dirty="0"/>
              <a:t>Planning infrastructure </a:t>
            </a:r>
          </a:p>
        </p:txBody>
      </p:sp>
      <p:sp>
        <p:nvSpPr>
          <p:cNvPr id="31" name="Ellipse 8"/>
          <p:cNvSpPr>
            <a:spLocks noChangeArrowheads="1"/>
          </p:cNvSpPr>
          <p:nvPr/>
        </p:nvSpPr>
        <p:spPr bwMode="auto">
          <a:xfrm>
            <a:off x="3214688" y="4005064"/>
            <a:ext cx="1643062"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General</a:t>
            </a:r>
          </a:p>
          <a:p>
            <a:pPr algn="ctr" fontAlgn="auto">
              <a:spcBef>
                <a:spcPts val="0"/>
              </a:spcBef>
              <a:spcAft>
                <a:spcPts val="0"/>
              </a:spcAft>
              <a:defRPr/>
            </a:pPr>
            <a:r>
              <a:rPr lang="en-US" sz="1600" dirty="0"/>
              <a:t>PPP </a:t>
            </a:r>
          </a:p>
          <a:p>
            <a:pPr algn="ctr" fontAlgn="auto">
              <a:spcBef>
                <a:spcPts val="0"/>
              </a:spcBef>
              <a:spcAft>
                <a:spcPts val="0"/>
              </a:spcAft>
              <a:defRPr/>
            </a:pPr>
            <a:r>
              <a:rPr lang="en-US" sz="1600" dirty="0"/>
              <a:t>promotion</a:t>
            </a:r>
          </a:p>
        </p:txBody>
      </p:sp>
      <p:sp>
        <p:nvSpPr>
          <p:cNvPr id="32" name="Ellipse 8"/>
          <p:cNvSpPr>
            <a:spLocks noChangeArrowheads="1"/>
          </p:cNvSpPr>
          <p:nvPr/>
        </p:nvSpPr>
        <p:spPr bwMode="auto">
          <a:xfrm>
            <a:off x="4429125" y="4005064"/>
            <a:ext cx="1785938"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a:solidFill>
                  <a:srgbClr val="000000"/>
                </a:solidFill>
              </a:rPr>
              <a:t>Project monitoring </a:t>
            </a:r>
          </a:p>
          <a:p>
            <a:pPr algn="ctr" fontAlgn="auto">
              <a:spcBef>
                <a:spcPts val="0"/>
              </a:spcBef>
              <a:spcAft>
                <a:spcPts val="0"/>
              </a:spcAft>
              <a:defRPr/>
            </a:pPr>
            <a:endParaRPr lang="en-US" sz="1600">
              <a:solidFill>
                <a:srgbClr val="000000"/>
              </a:solidFill>
            </a:endParaRPr>
          </a:p>
        </p:txBody>
      </p:sp>
      <p:sp>
        <p:nvSpPr>
          <p:cNvPr id="33" name="Ellipse 8"/>
          <p:cNvSpPr>
            <a:spLocks noChangeArrowheads="1"/>
          </p:cNvSpPr>
          <p:nvPr/>
        </p:nvSpPr>
        <p:spPr bwMode="auto">
          <a:xfrm>
            <a:off x="5857875" y="4005064"/>
            <a:ext cx="1643063"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Choice of outside advisers </a:t>
            </a:r>
          </a:p>
        </p:txBody>
      </p:sp>
      <p:sp>
        <p:nvSpPr>
          <p:cNvPr id="34" name="Ellipse 8"/>
          <p:cNvSpPr>
            <a:spLocks noChangeArrowheads="1"/>
          </p:cNvSpPr>
          <p:nvPr/>
        </p:nvSpPr>
        <p:spPr bwMode="auto">
          <a:xfrm>
            <a:off x="0" y="5572140"/>
            <a:ext cx="1857375"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Governance Integrity</a:t>
            </a:r>
          </a:p>
          <a:p>
            <a:pPr algn="ctr" fontAlgn="auto">
              <a:spcBef>
                <a:spcPts val="0"/>
              </a:spcBef>
              <a:spcAft>
                <a:spcPts val="0"/>
              </a:spcAft>
              <a:defRPr/>
            </a:pPr>
            <a:r>
              <a:rPr lang="en-US" sz="1600" dirty="0"/>
              <a:t>Efficiency</a:t>
            </a:r>
          </a:p>
        </p:txBody>
      </p:sp>
      <p:sp>
        <p:nvSpPr>
          <p:cNvPr id="35" name="Ellipse 8"/>
          <p:cNvSpPr>
            <a:spLocks noChangeArrowheads="1"/>
          </p:cNvSpPr>
          <p:nvPr/>
        </p:nvSpPr>
        <p:spPr bwMode="auto">
          <a:xfrm>
            <a:off x="1428728" y="5572140"/>
            <a:ext cx="1928813"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sz="1000">
              <a:solidFill>
                <a:srgbClr val="000000"/>
              </a:solidFill>
            </a:endParaRPr>
          </a:p>
          <a:p>
            <a:pPr algn="ctr" fontAlgn="auto">
              <a:spcBef>
                <a:spcPts val="0"/>
              </a:spcBef>
              <a:spcAft>
                <a:spcPts val="0"/>
              </a:spcAft>
              <a:defRPr/>
            </a:pPr>
            <a:r>
              <a:rPr lang="en-US" sz="1600">
                <a:solidFill>
                  <a:srgbClr val="000000"/>
                </a:solidFill>
              </a:rPr>
              <a:t>Project unit</a:t>
            </a:r>
          </a:p>
        </p:txBody>
      </p:sp>
      <p:sp>
        <p:nvSpPr>
          <p:cNvPr id="36" name="Ellipse 8"/>
          <p:cNvSpPr>
            <a:spLocks noChangeArrowheads="1"/>
          </p:cNvSpPr>
          <p:nvPr/>
        </p:nvSpPr>
        <p:spPr bwMode="auto">
          <a:xfrm>
            <a:off x="2928926" y="5572140"/>
            <a:ext cx="1928812"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solidFill>
                  <a:srgbClr val="000000"/>
                </a:solidFill>
              </a:rPr>
              <a:t>Procurement</a:t>
            </a:r>
          </a:p>
          <a:p>
            <a:pPr algn="ctr" fontAlgn="auto">
              <a:spcBef>
                <a:spcPts val="0"/>
              </a:spcBef>
              <a:spcAft>
                <a:spcPts val="0"/>
              </a:spcAft>
              <a:defRPr/>
            </a:pPr>
            <a:r>
              <a:rPr lang="en-US" sz="1600" dirty="0">
                <a:solidFill>
                  <a:srgbClr val="000000"/>
                </a:solidFill>
              </a:rPr>
              <a:t>Committees </a:t>
            </a:r>
            <a:endParaRPr lang="fr-FR" sz="1600" dirty="0">
              <a:solidFill>
                <a:srgbClr val="000000"/>
              </a:solidFill>
            </a:endParaRPr>
          </a:p>
        </p:txBody>
      </p:sp>
      <p:sp>
        <p:nvSpPr>
          <p:cNvPr id="37" name="Ellipse 8"/>
          <p:cNvSpPr>
            <a:spLocks noChangeArrowheads="1"/>
          </p:cNvSpPr>
          <p:nvPr/>
        </p:nvSpPr>
        <p:spPr bwMode="auto">
          <a:xfrm>
            <a:off x="5929322" y="5643578"/>
            <a:ext cx="1643063"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t>Choice of outside advisers </a:t>
            </a:r>
          </a:p>
        </p:txBody>
      </p:sp>
      <p:sp>
        <p:nvSpPr>
          <p:cNvPr id="38" name="ZoneTexte 37"/>
          <p:cNvSpPr txBox="1"/>
          <p:nvPr/>
        </p:nvSpPr>
        <p:spPr>
          <a:xfrm>
            <a:off x="7643813" y="2647752"/>
            <a:ext cx="1214437" cy="36988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dirty="0"/>
              <a:t>Low? </a:t>
            </a:r>
          </a:p>
        </p:txBody>
      </p:sp>
      <p:sp>
        <p:nvSpPr>
          <p:cNvPr id="39" name="ZoneTexte 38"/>
          <p:cNvSpPr txBox="1"/>
          <p:nvPr/>
        </p:nvSpPr>
        <p:spPr>
          <a:xfrm>
            <a:off x="6786563" y="1357298"/>
            <a:ext cx="2357437" cy="64611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dirty="0"/>
              <a:t>Compliance index in  developing countries </a:t>
            </a:r>
          </a:p>
        </p:txBody>
      </p:sp>
      <p:sp>
        <p:nvSpPr>
          <p:cNvPr id="40" name="ZoneTexte 39"/>
          <p:cNvSpPr txBox="1"/>
          <p:nvPr/>
        </p:nvSpPr>
        <p:spPr>
          <a:xfrm>
            <a:off x="7786688" y="4357688"/>
            <a:ext cx="1000125" cy="36988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dirty="0"/>
              <a:t>Low?</a:t>
            </a:r>
          </a:p>
        </p:txBody>
      </p:sp>
      <p:sp>
        <p:nvSpPr>
          <p:cNvPr id="41" name="ZoneTexte 40"/>
          <p:cNvSpPr txBox="1"/>
          <p:nvPr/>
        </p:nvSpPr>
        <p:spPr>
          <a:xfrm>
            <a:off x="7715250" y="5929330"/>
            <a:ext cx="1428750"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dirty="0"/>
              <a:t>Average?</a:t>
            </a:r>
          </a:p>
        </p:txBody>
      </p:sp>
      <p:sp>
        <p:nvSpPr>
          <p:cNvPr id="42" name="Ellipse 8"/>
          <p:cNvSpPr>
            <a:spLocks noChangeArrowheads="1"/>
          </p:cNvSpPr>
          <p:nvPr/>
        </p:nvSpPr>
        <p:spPr bwMode="auto">
          <a:xfrm>
            <a:off x="4643438" y="5643578"/>
            <a:ext cx="1714500" cy="93821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600" dirty="0">
                <a:solidFill>
                  <a:srgbClr val="000000"/>
                </a:solidFill>
              </a:rPr>
              <a:t>Monitoring</a:t>
            </a:r>
          </a:p>
          <a:p>
            <a:pPr algn="ctr" fontAlgn="auto">
              <a:spcBef>
                <a:spcPts val="0"/>
              </a:spcBef>
              <a:spcAft>
                <a:spcPts val="0"/>
              </a:spcAft>
              <a:defRPr/>
            </a:pPr>
            <a:r>
              <a:rPr lang="en-US" sz="1600" dirty="0">
                <a:solidFill>
                  <a:srgbClr val="000000"/>
                </a:solidFill>
              </a:rPr>
              <a:t>Committee  </a:t>
            </a:r>
            <a:endParaRPr lang="fr-FR" sz="16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50" y="274638"/>
            <a:ext cx="8077200" cy="939800"/>
          </a:xfrm>
        </p:spPr>
        <p:txBody>
          <a:bodyPr/>
          <a:lstStyle/>
          <a:p>
            <a:pPr eaLnBrk="1" fontAlgn="auto" hangingPunct="1">
              <a:spcAft>
                <a:spcPts val="0"/>
              </a:spcAft>
              <a:defRPr/>
            </a:pPr>
            <a:r>
              <a:rPr lang="en-GB" dirty="0" err="1" smtClean="0">
                <a:solidFill>
                  <a:schemeClr val="tx2">
                    <a:satMod val="130000"/>
                  </a:schemeClr>
                </a:solidFill>
              </a:rPr>
              <a:t>Exemple</a:t>
            </a:r>
            <a:r>
              <a:rPr lang="en-GB" dirty="0" smtClean="0">
                <a:solidFill>
                  <a:schemeClr val="tx2">
                    <a:satMod val="130000"/>
                  </a:schemeClr>
                </a:solidFill>
              </a:rPr>
              <a:t> d’un </a:t>
            </a:r>
            <a:r>
              <a:rPr lang="en-GB" dirty="0" err="1" smtClean="0">
                <a:solidFill>
                  <a:schemeClr val="tx2">
                    <a:satMod val="130000"/>
                  </a:schemeClr>
                </a:solidFill>
              </a:rPr>
              <a:t>chaînon</a:t>
            </a:r>
            <a:endParaRPr lang="en-GB" dirty="0">
              <a:solidFill>
                <a:schemeClr val="tx2">
                  <a:satMod val="130000"/>
                </a:schemeClr>
              </a:solidFill>
            </a:endParaRPr>
          </a:p>
        </p:txBody>
      </p:sp>
      <p:sp>
        <p:nvSpPr>
          <p:cNvPr id="3" name="Espace réservé du contenu 2"/>
          <p:cNvSpPr>
            <a:spLocks noGrp="1"/>
          </p:cNvSpPr>
          <p:nvPr>
            <p:ph idx="1"/>
          </p:nvPr>
        </p:nvSpPr>
        <p:spPr>
          <a:xfrm>
            <a:off x="1908175" y="1600200"/>
            <a:ext cx="6048375" cy="4525963"/>
          </a:xfrm>
        </p:spPr>
        <p:txBody>
          <a:bodyPr>
            <a:normAutofit lnSpcReduction="10000"/>
          </a:bodyPr>
          <a:lstStyle/>
          <a:p>
            <a:pPr marL="365760" indent="-283464" algn="just" eaLnBrk="1" fontAlgn="auto" hangingPunct="1">
              <a:spcAft>
                <a:spcPts val="0"/>
              </a:spcAft>
              <a:buFontTx/>
              <a:buChar char="-"/>
              <a:defRPr/>
            </a:pPr>
            <a:r>
              <a:rPr lang="en-US" sz="1400" dirty="0" smtClean="0">
                <a:latin typeface="Calibri" pitchFamily="34" charset="0"/>
              </a:rPr>
              <a:t>Termination events :</a:t>
            </a:r>
          </a:p>
          <a:p>
            <a:pPr marL="365760" indent="-283464" algn="just" eaLnBrk="1" fontAlgn="auto" hangingPunct="1">
              <a:spcAft>
                <a:spcPts val="0"/>
              </a:spcAft>
              <a:buFont typeface="Wingdings 2"/>
              <a:buChar char=""/>
              <a:defRPr/>
            </a:pPr>
            <a:r>
              <a:rPr lang="en-US" sz="1400" dirty="0" smtClean="0">
                <a:latin typeface="Calibri" pitchFamily="34" charset="0"/>
              </a:rPr>
              <a:t>	- Default </a:t>
            </a:r>
          </a:p>
          <a:p>
            <a:pPr marL="365760" indent="-283464" algn="just" eaLnBrk="1" fontAlgn="auto" hangingPunct="1">
              <a:spcAft>
                <a:spcPts val="0"/>
              </a:spcAft>
              <a:buFont typeface="Wingdings 2"/>
              <a:buChar char=""/>
              <a:defRPr/>
            </a:pPr>
            <a:r>
              <a:rPr lang="en-US" sz="1400" dirty="0" smtClean="0">
                <a:latin typeface="Calibri" pitchFamily="34" charset="0"/>
              </a:rPr>
              <a:t>	- Sovereign </a:t>
            </a:r>
          </a:p>
          <a:p>
            <a:pPr marL="365760" indent="-283464" algn="just" eaLnBrk="1" fontAlgn="auto" hangingPunct="1">
              <a:spcAft>
                <a:spcPts val="0"/>
              </a:spcAft>
              <a:buFont typeface="Wingdings 2"/>
              <a:buChar char=""/>
              <a:defRPr/>
            </a:pPr>
            <a:r>
              <a:rPr lang="en-US" sz="1400" dirty="0" smtClean="0">
                <a:latin typeface="Calibri" pitchFamily="34" charset="0"/>
              </a:rPr>
              <a:t>	- Repurchase                   </a:t>
            </a:r>
          </a:p>
          <a:p>
            <a:pPr marL="365760" indent="-283464" algn="just" eaLnBrk="1" fontAlgn="auto" hangingPunct="1">
              <a:spcAft>
                <a:spcPts val="0"/>
              </a:spcAft>
              <a:buFont typeface="Wingdings 2"/>
              <a:buChar char=""/>
              <a:defRPr/>
            </a:pPr>
            <a:endParaRPr lang="en-US" sz="1400" dirty="0" smtClean="0">
              <a:latin typeface="Calibri" pitchFamily="34" charset="0"/>
            </a:endParaRPr>
          </a:p>
          <a:p>
            <a:pPr marL="365760" indent="-283464" algn="just" eaLnBrk="1" fontAlgn="auto" hangingPunct="1">
              <a:spcAft>
                <a:spcPts val="0"/>
              </a:spcAft>
              <a:buFontTx/>
              <a:buChar char="-"/>
              <a:defRPr/>
            </a:pPr>
            <a:r>
              <a:rPr lang="en-US" sz="1400" dirty="0" smtClean="0">
                <a:latin typeface="Calibri" pitchFamily="34" charset="0"/>
              </a:rPr>
              <a:t> Consequence of termination :</a:t>
            </a:r>
          </a:p>
          <a:p>
            <a:pPr marL="886968" lvl="2" algn="just" eaLnBrk="1" fontAlgn="auto" hangingPunct="1">
              <a:spcAft>
                <a:spcPts val="0"/>
              </a:spcAft>
              <a:buFont typeface="Wingdings 2"/>
              <a:buChar char=""/>
              <a:defRPr/>
            </a:pPr>
            <a:r>
              <a:rPr lang="en-US" sz="1400" dirty="0" smtClean="0">
                <a:latin typeface="Calibri" pitchFamily="34" charset="0"/>
              </a:rPr>
              <a:t>Compensation for assets value in all cases </a:t>
            </a:r>
          </a:p>
          <a:p>
            <a:pPr marL="886968" lvl="2" algn="just" eaLnBrk="1" fontAlgn="auto" hangingPunct="1">
              <a:spcAft>
                <a:spcPts val="0"/>
              </a:spcAft>
              <a:buFont typeface="Wingdings 2"/>
              <a:buChar char=""/>
              <a:defRPr/>
            </a:pPr>
            <a:r>
              <a:rPr lang="en-US" sz="1400" dirty="0" smtClean="0">
                <a:latin typeface="Calibri" pitchFamily="34" charset="0"/>
              </a:rPr>
              <a:t> Default  : deduct indemnity for default </a:t>
            </a:r>
          </a:p>
          <a:p>
            <a:pPr marL="886968" lvl="2" algn="just" eaLnBrk="1" fontAlgn="auto" hangingPunct="1">
              <a:spcAft>
                <a:spcPts val="0"/>
              </a:spcAft>
              <a:buFont typeface="Wingdings 2"/>
              <a:buChar char=""/>
              <a:defRPr/>
            </a:pPr>
            <a:r>
              <a:rPr lang="en-US" sz="1400" dirty="0" smtClean="0">
                <a:latin typeface="Calibri" pitchFamily="34" charset="0"/>
              </a:rPr>
              <a:t> Sovereign : add loss of profits</a:t>
            </a:r>
          </a:p>
          <a:p>
            <a:pPr marL="886968" lvl="2" algn="just" eaLnBrk="1" fontAlgn="auto" hangingPunct="1">
              <a:spcAft>
                <a:spcPts val="0"/>
              </a:spcAft>
              <a:buFont typeface="Wingdings 2"/>
              <a:buChar char=""/>
              <a:defRPr/>
            </a:pPr>
            <a:r>
              <a:rPr lang="en-US" sz="1400" dirty="0" smtClean="0">
                <a:latin typeface="Calibri" pitchFamily="34" charset="0"/>
              </a:rPr>
              <a:t> Repurchase : agreed formula </a:t>
            </a:r>
          </a:p>
          <a:p>
            <a:pPr marL="365760" indent="-283464" algn="just" eaLnBrk="1" fontAlgn="auto" hangingPunct="1">
              <a:spcAft>
                <a:spcPts val="0"/>
              </a:spcAft>
              <a:buFont typeface="Wingdings 2"/>
              <a:buChar char=""/>
              <a:defRPr/>
            </a:pPr>
            <a:endParaRPr lang="en-US" sz="1400" dirty="0" smtClean="0">
              <a:latin typeface="Calibri" pitchFamily="34" charset="0"/>
            </a:endParaRPr>
          </a:p>
          <a:p>
            <a:pPr marL="365760" indent="-283464" algn="just" eaLnBrk="1" fontAlgn="auto" hangingPunct="1">
              <a:spcAft>
                <a:spcPts val="0"/>
              </a:spcAft>
              <a:buFontTx/>
              <a:buChar char="-"/>
              <a:defRPr/>
            </a:pPr>
            <a:r>
              <a:rPr lang="en-US" sz="1400" dirty="0" smtClean="0">
                <a:latin typeface="Calibri" pitchFamily="34" charset="0"/>
              </a:rPr>
              <a:t> Calculation of the compensation </a:t>
            </a:r>
          </a:p>
          <a:p>
            <a:pPr marL="886968" lvl="2" algn="just" eaLnBrk="1" fontAlgn="auto" hangingPunct="1">
              <a:spcAft>
                <a:spcPts val="0"/>
              </a:spcAft>
              <a:buFont typeface="Wingdings 2"/>
              <a:buChar char=""/>
              <a:defRPr/>
            </a:pPr>
            <a:r>
              <a:rPr lang="en-US" sz="1400" dirty="0" smtClean="0">
                <a:latin typeface="Calibri" pitchFamily="34" charset="0"/>
              </a:rPr>
              <a:t>- Reference to the PPP economic and financial scenario and contractual accounting plan </a:t>
            </a:r>
          </a:p>
          <a:p>
            <a:pPr marL="886968" lvl="2" algn="just" eaLnBrk="1" fontAlgn="auto" hangingPunct="1">
              <a:spcAft>
                <a:spcPts val="0"/>
              </a:spcAft>
              <a:buFont typeface="Wingdings 2"/>
              <a:buChar char=""/>
              <a:defRPr/>
            </a:pPr>
            <a:r>
              <a:rPr lang="en-US" sz="1400" dirty="0" smtClean="0">
                <a:latin typeface="Calibri" pitchFamily="34" charset="0"/>
              </a:rPr>
              <a:t>- Simple interim determination if dispute</a:t>
            </a:r>
          </a:p>
          <a:p>
            <a:pPr marL="365760" indent="-283464" algn="just" eaLnBrk="1" fontAlgn="auto" hangingPunct="1">
              <a:spcAft>
                <a:spcPts val="0"/>
              </a:spcAft>
              <a:buFontTx/>
              <a:buChar char="-"/>
              <a:defRPr/>
            </a:pPr>
            <a:endParaRPr lang="en-US" sz="1400" dirty="0" smtClean="0">
              <a:latin typeface="Calibri" pitchFamily="34" charset="0"/>
            </a:endParaRPr>
          </a:p>
          <a:p>
            <a:pPr marL="365760" indent="-283464" algn="just" eaLnBrk="1" fontAlgn="auto" hangingPunct="1">
              <a:spcAft>
                <a:spcPts val="0"/>
              </a:spcAft>
              <a:buFontTx/>
              <a:buChar char="-"/>
              <a:defRPr/>
            </a:pPr>
            <a:r>
              <a:rPr lang="en-US" sz="1400" dirty="0" smtClean="0">
                <a:latin typeface="Calibri" pitchFamily="34" charset="0"/>
              </a:rPr>
              <a:t> Payment conditions : clear timing and currency references </a:t>
            </a:r>
            <a:endParaRPr lang="en-US" sz="1400" b="1" dirty="0" smtClean="0">
              <a:latin typeface="Calibri" pitchFamily="34" charset="0"/>
            </a:endParaRPr>
          </a:p>
          <a:p>
            <a:pPr marL="365760" indent="-283464" algn="just" eaLnBrk="1" fontAlgn="auto" hangingPunct="1">
              <a:spcAft>
                <a:spcPts val="0"/>
              </a:spcAft>
              <a:buFontTx/>
              <a:buChar char="-"/>
              <a:defRPr/>
            </a:pPr>
            <a:endParaRPr lang="en-US" sz="1400" b="1" dirty="0" smtClean="0">
              <a:latin typeface="Calibri" pitchFamily="34" charset="0"/>
            </a:endParaRPr>
          </a:p>
          <a:p>
            <a:pPr marL="457200" indent="-457200" eaLnBrk="1" fontAlgn="auto" hangingPunct="1">
              <a:spcAft>
                <a:spcPts val="0"/>
              </a:spcAft>
              <a:buFont typeface="Wingdings 2"/>
              <a:buChar char=""/>
              <a:defRPr/>
            </a:pPr>
            <a:endParaRPr lang="fr-FR" sz="1400" dirty="0" smtClean="0"/>
          </a:p>
        </p:txBody>
      </p:sp>
      <p:sp>
        <p:nvSpPr>
          <p:cNvPr id="4" name="Espace réservé du pied de page 3"/>
          <p:cNvSpPr>
            <a:spLocks noGrp="1"/>
          </p:cNvSpPr>
          <p:nvPr>
            <p:ph type="ftr" sz="quarter" idx="11"/>
          </p:nvPr>
        </p:nvSpPr>
        <p:spPr>
          <a:xfrm>
            <a:off x="3581400" y="6305550"/>
            <a:ext cx="2133600" cy="476250"/>
          </a:xfrm>
        </p:spPr>
        <p:txBody>
          <a:bodyPr/>
          <a:lstStyle/>
          <a:p>
            <a:pPr algn="r">
              <a:defRPr/>
            </a:pPr>
            <a:r>
              <a:rPr lang="fr-FR" smtClean="0"/>
              <a:t>Campus Veolia Environnement</a:t>
            </a:r>
            <a:endParaRPr lang="fr-FR"/>
          </a:p>
        </p:txBody>
      </p:sp>
      <p:sp>
        <p:nvSpPr>
          <p:cNvPr id="17" name="Ellipse 10"/>
          <p:cNvSpPr>
            <a:spLocks noChangeArrowheads="1"/>
          </p:cNvSpPr>
          <p:nvPr/>
        </p:nvSpPr>
        <p:spPr bwMode="auto">
          <a:xfrm>
            <a:off x="0" y="2786063"/>
            <a:ext cx="1857375" cy="121443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sz="1000" dirty="0">
              <a:solidFill>
                <a:srgbClr val="000000"/>
              </a:solidFill>
            </a:endParaRPr>
          </a:p>
          <a:p>
            <a:pPr algn="ctr" fontAlgn="auto">
              <a:spcBef>
                <a:spcPts val="0"/>
              </a:spcBef>
              <a:spcAft>
                <a:spcPts val="0"/>
              </a:spcAft>
              <a:defRPr/>
            </a:pPr>
            <a:r>
              <a:rPr lang="en-US" sz="1400" b="1" dirty="0">
                <a:solidFill>
                  <a:srgbClr val="000000"/>
                </a:solidFill>
              </a:rPr>
              <a:t>Early termination </a:t>
            </a:r>
          </a:p>
        </p:txBody>
      </p:sp>
      <p:sp>
        <p:nvSpPr>
          <p:cNvPr id="18" name="ZoneTexte 17"/>
          <p:cNvSpPr txBox="1"/>
          <p:nvPr/>
        </p:nvSpPr>
        <p:spPr>
          <a:xfrm>
            <a:off x="7500938" y="1714500"/>
            <a:ext cx="142875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1600" dirty="0"/>
              <a:t>Compliance index in  developing countries </a:t>
            </a:r>
          </a:p>
        </p:txBody>
      </p:sp>
      <p:sp>
        <p:nvSpPr>
          <p:cNvPr id="19" name="ZoneTexte 18"/>
          <p:cNvSpPr txBox="1"/>
          <p:nvPr/>
        </p:nvSpPr>
        <p:spPr>
          <a:xfrm>
            <a:off x="7572375" y="3857625"/>
            <a:ext cx="1428750"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dirty="0"/>
              <a:t>Average ?</a:t>
            </a:r>
          </a:p>
        </p:txBody>
      </p:sp>
      <p:cxnSp>
        <p:nvCxnSpPr>
          <p:cNvPr id="20" name="Connecteur droit avec flèche 19"/>
          <p:cNvCxnSpPr/>
          <p:nvPr/>
        </p:nvCxnSpPr>
        <p:spPr bwMode="auto">
          <a:xfrm rot="5400000" flipH="1" flipV="1">
            <a:off x="1178719" y="1821656"/>
            <a:ext cx="1143000" cy="9286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1" name="Connecteur droit avec flèche 20"/>
          <p:cNvCxnSpPr/>
          <p:nvPr/>
        </p:nvCxnSpPr>
        <p:spPr bwMode="auto">
          <a:xfrm flipV="1">
            <a:off x="1857375" y="3000375"/>
            <a:ext cx="428625" cy="214313"/>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2" name="Connecteur droit avec flèche 21"/>
          <p:cNvCxnSpPr>
            <a:stCxn id="17" idx="5"/>
          </p:cNvCxnSpPr>
          <p:nvPr/>
        </p:nvCxnSpPr>
        <p:spPr bwMode="auto">
          <a:xfrm rot="16200000" flipH="1">
            <a:off x="1597025" y="3811588"/>
            <a:ext cx="677863" cy="700087"/>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3" name="Connecteur droit avec flèche 22"/>
          <p:cNvCxnSpPr/>
          <p:nvPr/>
        </p:nvCxnSpPr>
        <p:spPr bwMode="auto">
          <a:xfrm rot="16200000" flipH="1">
            <a:off x="892968" y="4250532"/>
            <a:ext cx="1643063" cy="114300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9"/>
          <p:cNvSpPr>
            <a:spLocks noGrp="1"/>
          </p:cNvSpPr>
          <p:nvPr>
            <p:ph idx="1"/>
          </p:nvPr>
        </p:nvSpPr>
        <p:spPr>
          <a:xfrm>
            <a:off x="214313" y="1357313"/>
            <a:ext cx="8715375" cy="4857750"/>
          </a:xfrm>
        </p:spPr>
        <p:txBody>
          <a:bodyPr/>
          <a:lstStyle/>
          <a:p>
            <a:pPr lvl="3" eaLnBrk="1" hangingPunct="1">
              <a:buFont typeface="Arial" charset="0"/>
              <a:buNone/>
            </a:pPr>
            <a:endParaRPr lang="fr-FR" smtClean="0"/>
          </a:p>
        </p:txBody>
      </p:sp>
      <p:sp>
        <p:nvSpPr>
          <p:cNvPr id="14339" name="Rectangle 1027"/>
          <p:cNvSpPr txBox="1">
            <a:spLocks noChangeArrowheads="1"/>
          </p:cNvSpPr>
          <p:nvPr/>
        </p:nvSpPr>
        <p:spPr bwMode="auto">
          <a:xfrm>
            <a:off x="428625" y="1714500"/>
            <a:ext cx="8715375" cy="4143375"/>
          </a:xfrm>
          <a:prstGeom prst="rect">
            <a:avLst/>
          </a:prstGeom>
          <a:noFill/>
          <a:ln w="9525">
            <a:noFill/>
            <a:miter lim="800000"/>
            <a:headEnd/>
            <a:tailEnd/>
          </a:ln>
        </p:spPr>
        <p:txBody>
          <a:bodyPr/>
          <a:lstStyle/>
          <a:p>
            <a:pPr marL="450850" indent="-450850" algn="just" eaLnBrk="0" hangingPunct="0">
              <a:spcBef>
                <a:spcPct val="20000"/>
              </a:spcBef>
              <a:buClr>
                <a:srgbClr val="E46C0A"/>
              </a:buClr>
              <a:buSzPct val="94000"/>
            </a:pPr>
            <a:r>
              <a:rPr lang="en-US" b="1">
                <a:latin typeface="Times New Roman" pitchFamily="18" charset="0"/>
                <a:cs typeface="Times New Roman" pitchFamily="18" charset="0"/>
              </a:rPr>
              <a:t>    </a:t>
            </a:r>
          </a:p>
          <a:p>
            <a:pPr marL="450850" indent="-450850" eaLnBrk="0" hangingPunct="0">
              <a:spcBef>
                <a:spcPct val="20000"/>
              </a:spcBef>
              <a:buClr>
                <a:srgbClr val="E46C0A"/>
              </a:buClr>
              <a:buSzPct val="94000"/>
            </a:pPr>
            <a:endParaRPr lang="en-US" b="1">
              <a:latin typeface="Times New Roman" pitchFamily="18" charset="0"/>
              <a:cs typeface="Times New Roman" pitchFamily="18" charset="0"/>
            </a:endParaRPr>
          </a:p>
          <a:p>
            <a:pPr marL="450850" indent="-450850" eaLnBrk="0" hangingPunct="0">
              <a:spcBef>
                <a:spcPct val="20000"/>
              </a:spcBef>
              <a:buClr>
                <a:srgbClr val="E46C0A"/>
              </a:buClr>
              <a:buSzPct val="94000"/>
            </a:pPr>
            <a:endParaRPr lang="en-US" b="1">
              <a:latin typeface="Times New Roman" pitchFamily="18" charset="0"/>
              <a:cs typeface="Times New Roman" pitchFamily="18" charset="0"/>
            </a:endParaRPr>
          </a:p>
          <a:p>
            <a:pPr marL="450850" indent="-450850" eaLnBrk="0" hangingPunct="0">
              <a:spcBef>
                <a:spcPct val="20000"/>
              </a:spcBef>
              <a:buClr>
                <a:srgbClr val="E46C0A"/>
              </a:buClr>
              <a:buSzPct val="94000"/>
            </a:pPr>
            <a:endParaRPr lang="en-US" b="1">
              <a:latin typeface="Times New Roman" pitchFamily="18" charset="0"/>
              <a:cs typeface="Times New Roman" pitchFamily="18" charset="0"/>
            </a:endParaRPr>
          </a:p>
          <a:p>
            <a:pPr marL="450850" indent="-450850" eaLnBrk="0" hangingPunct="0">
              <a:spcBef>
                <a:spcPct val="20000"/>
              </a:spcBef>
              <a:buClr>
                <a:srgbClr val="E46C0A"/>
              </a:buClr>
              <a:buSzPct val="94000"/>
              <a:buFont typeface="Wingdings" pitchFamily="2" charset="2"/>
              <a:buChar char="q"/>
            </a:pPr>
            <a:endParaRPr lang="fr-FR" b="1">
              <a:latin typeface="Century Gothic" pitchFamily="34" charset="0"/>
            </a:endParaRPr>
          </a:p>
        </p:txBody>
      </p:sp>
      <p:sp>
        <p:nvSpPr>
          <p:cNvPr id="6" name="Ellipse 10"/>
          <p:cNvSpPr>
            <a:spLocks noChangeArrowheads="1"/>
          </p:cNvSpPr>
          <p:nvPr/>
        </p:nvSpPr>
        <p:spPr bwMode="auto">
          <a:xfrm>
            <a:off x="142875" y="2786063"/>
            <a:ext cx="1643063" cy="128587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b="1" dirty="0"/>
              <a:t>Economic and financial </a:t>
            </a:r>
          </a:p>
          <a:p>
            <a:pPr algn="ctr">
              <a:defRPr/>
            </a:pPr>
            <a:r>
              <a:rPr lang="en-US" sz="1600" b="1" dirty="0"/>
              <a:t>scenario</a:t>
            </a:r>
          </a:p>
        </p:txBody>
      </p:sp>
      <p:sp>
        <p:nvSpPr>
          <p:cNvPr id="7" name="ZoneTexte 6"/>
          <p:cNvSpPr txBox="1"/>
          <p:nvPr/>
        </p:nvSpPr>
        <p:spPr>
          <a:xfrm>
            <a:off x="7572375" y="1857375"/>
            <a:ext cx="1571625"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sz="1600" dirty="0"/>
              <a:t>Compliance index in  developing countries </a:t>
            </a:r>
          </a:p>
        </p:txBody>
      </p:sp>
      <p:sp>
        <p:nvSpPr>
          <p:cNvPr id="8" name="ZoneTexte 7"/>
          <p:cNvSpPr txBox="1"/>
          <p:nvPr/>
        </p:nvSpPr>
        <p:spPr>
          <a:xfrm>
            <a:off x="7786688" y="3857625"/>
            <a:ext cx="10001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b="1" dirty="0"/>
              <a:t>Low?</a:t>
            </a:r>
          </a:p>
        </p:txBody>
      </p:sp>
      <p:cxnSp>
        <p:nvCxnSpPr>
          <p:cNvPr id="9" name="Connecteur droit avec flèche 8"/>
          <p:cNvCxnSpPr/>
          <p:nvPr/>
        </p:nvCxnSpPr>
        <p:spPr bwMode="auto">
          <a:xfrm rot="5400000" flipH="1" flipV="1">
            <a:off x="1428751" y="2071687"/>
            <a:ext cx="785812" cy="785813"/>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0" name="Connecteur droit avec flèche 9"/>
          <p:cNvCxnSpPr/>
          <p:nvPr/>
        </p:nvCxnSpPr>
        <p:spPr bwMode="auto">
          <a:xfrm flipV="1">
            <a:off x="1714500" y="2786063"/>
            <a:ext cx="571500" cy="42862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a:stCxn id="6" idx="6"/>
          </p:cNvCxnSpPr>
          <p:nvPr/>
        </p:nvCxnSpPr>
        <p:spPr bwMode="auto">
          <a:xfrm flipV="1">
            <a:off x="1785938" y="3214688"/>
            <a:ext cx="428625" cy="21431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2" name="Connecteur droit avec flèche 11"/>
          <p:cNvCxnSpPr/>
          <p:nvPr/>
        </p:nvCxnSpPr>
        <p:spPr bwMode="auto">
          <a:xfrm flipV="1">
            <a:off x="1714500" y="3571875"/>
            <a:ext cx="571500" cy="7143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3" name="Connecteur droit avec flèche 12"/>
          <p:cNvCxnSpPr>
            <a:stCxn id="6" idx="5"/>
          </p:cNvCxnSpPr>
          <p:nvPr/>
        </p:nvCxnSpPr>
        <p:spPr bwMode="auto">
          <a:xfrm rot="16200000" flipH="1">
            <a:off x="1785144" y="3642519"/>
            <a:ext cx="188913" cy="66992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4" name="Connecteur droit avec flèche 13"/>
          <p:cNvCxnSpPr/>
          <p:nvPr/>
        </p:nvCxnSpPr>
        <p:spPr bwMode="auto">
          <a:xfrm>
            <a:off x="1357313" y="4000500"/>
            <a:ext cx="928687" cy="500063"/>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5" name="Connecteur droit avec flèche 14"/>
          <p:cNvCxnSpPr/>
          <p:nvPr/>
        </p:nvCxnSpPr>
        <p:spPr bwMode="auto">
          <a:xfrm>
            <a:off x="1214438" y="4071938"/>
            <a:ext cx="1000125" cy="78581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6" name="Connecteur droit avec flèche 15"/>
          <p:cNvCxnSpPr/>
          <p:nvPr/>
        </p:nvCxnSpPr>
        <p:spPr bwMode="auto">
          <a:xfrm rot="16200000" flipH="1">
            <a:off x="1107281" y="4179094"/>
            <a:ext cx="1214438" cy="114300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7" name="Connecteur droit avec flèche 16"/>
          <p:cNvCxnSpPr/>
          <p:nvPr/>
        </p:nvCxnSpPr>
        <p:spPr bwMode="auto">
          <a:xfrm rot="16200000" flipH="1">
            <a:off x="678657" y="4250531"/>
            <a:ext cx="1714500" cy="1357313"/>
          </a:xfrm>
          <a:prstGeom prst="straightConnector1">
            <a:avLst/>
          </a:prstGeom>
          <a:ln>
            <a:headEnd type="arrow"/>
            <a:tailEnd type="arrow"/>
          </a:ln>
        </p:spPr>
        <p:style>
          <a:lnRef idx="3">
            <a:schemeClr val="accent4"/>
          </a:lnRef>
          <a:fillRef idx="0">
            <a:schemeClr val="accent4"/>
          </a:fillRef>
          <a:effectRef idx="2">
            <a:schemeClr val="accent4"/>
          </a:effectRef>
          <a:fontRef idx="minor">
            <a:schemeClr val="tx1"/>
          </a:fontRef>
        </p:style>
      </p:cxnSp>
      <p:sp>
        <p:nvSpPr>
          <p:cNvPr id="14358" name="ZoneTexte 50"/>
          <p:cNvSpPr txBox="1">
            <a:spLocks noChangeArrowheads="1"/>
          </p:cNvSpPr>
          <p:nvPr/>
        </p:nvSpPr>
        <p:spPr bwMode="auto">
          <a:xfrm>
            <a:off x="7358063" y="3071813"/>
            <a:ext cx="1652587" cy="307975"/>
          </a:xfrm>
          <a:prstGeom prst="rect">
            <a:avLst/>
          </a:prstGeom>
          <a:noFill/>
          <a:ln w="9525">
            <a:noFill/>
            <a:miter lim="800000"/>
            <a:headEnd/>
            <a:tailEnd/>
          </a:ln>
        </p:spPr>
        <p:txBody>
          <a:bodyPr>
            <a:spAutoFit/>
          </a:bodyPr>
          <a:lstStyle/>
          <a:p>
            <a:pPr algn="ctr"/>
            <a:r>
              <a:rPr lang="en-US" sz="1400"/>
              <a:t>(</a:t>
            </a:r>
            <a:r>
              <a:rPr lang="en-US" sz="1400" i="1"/>
              <a:t>To be discussed) </a:t>
            </a:r>
          </a:p>
        </p:txBody>
      </p:sp>
      <p:sp>
        <p:nvSpPr>
          <p:cNvPr id="14359" name="Rectangle 1027"/>
          <p:cNvSpPr txBox="1">
            <a:spLocks noChangeArrowheads="1"/>
          </p:cNvSpPr>
          <p:nvPr/>
        </p:nvSpPr>
        <p:spPr bwMode="auto">
          <a:xfrm>
            <a:off x="428625" y="1714500"/>
            <a:ext cx="8715375" cy="4143375"/>
          </a:xfrm>
          <a:prstGeom prst="rect">
            <a:avLst/>
          </a:prstGeom>
          <a:noFill/>
          <a:ln w="9525">
            <a:noFill/>
            <a:miter lim="800000"/>
            <a:headEnd/>
            <a:tailEnd/>
          </a:ln>
        </p:spPr>
        <p:txBody>
          <a:bodyPr/>
          <a:lstStyle/>
          <a:p>
            <a:pPr marL="450850" indent="-450850" algn="just" eaLnBrk="0" hangingPunct="0">
              <a:spcBef>
                <a:spcPct val="20000"/>
              </a:spcBef>
              <a:buClr>
                <a:srgbClr val="E46C0A"/>
              </a:buClr>
              <a:buSzPct val="94000"/>
            </a:pPr>
            <a:r>
              <a:rPr lang="en-US" b="1">
                <a:latin typeface="Times New Roman" pitchFamily="18" charset="0"/>
                <a:cs typeface="Times New Roman" pitchFamily="18" charset="0"/>
              </a:rPr>
              <a:t>    </a:t>
            </a:r>
          </a:p>
          <a:p>
            <a:pPr marL="450850" indent="-450850" eaLnBrk="0" hangingPunct="0">
              <a:spcBef>
                <a:spcPct val="20000"/>
              </a:spcBef>
              <a:buClr>
                <a:srgbClr val="E46C0A"/>
              </a:buClr>
              <a:buSzPct val="94000"/>
            </a:pPr>
            <a:endParaRPr lang="en-US" b="1">
              <a:latin typeface="Times New Roman" pitchFamily="18" charset="0"/>
              <a:cs typeface="Times New Roman" pitchFamily="18" charset="0"/>
            </a:endParaRPr>
          </a:p>
          <a:p>
            <a:pPr marL="450850" indent="-450850" eaLnBrk="0" hangingPunct="0">
              <a:spcBef>
                <a:spcPct val="20000"/>
              </a:spcBef>
              <a:buClr>
                <a:srgbClr val="E46C0A"/>
              </a:buClr>
              <a:buSzPct val="94000"/>
            </a:pPr>
            <a:endParaRPr lang="en-US" b="1">
              <a:latin typeface="Times New Roman" pitchFamily="18" charset="0"/>
              <a:cs typeface="Times New Roman" pitchFamily="18" charset="0"/>
            </a:endParaRPr>
          </a:p>
          <a:p>
            <a:pPr marL="450850" indent="-450850" eaLnBrk="0" hangingPunct="0">
              <a:spcBef>
                <a:spcPct val="20000"/>
              </a:spcBef>
              <a:buClr>
                <a:srgbClr val="E46C0A"/>
              </a:buClr>
              <a:buSzPct val="94000"/>
            </a:pPr>
            <a:endParaRPr lang="en-US" b="1">
              <a:latin typeface="Times New Roman" pitchFamily="18" charset="0"/>
              <a:cs typeface="Times New Roman" pitchFamily="18" charset="0"/>
            </a:endParaRPr>
          </a:p>
          <a:p>
            <a:pPr marL="450850" indent="-450850" eaLnBrk="0" hangingPunct="0">
              <a:spcBef>
                <a:spcPct val="20000"/>
              </a:spcBef>
              <a:buClr>
                <a:srgbClr val="E46C0A"/>
              </a:buClr>
              <a:buSzPct val="94000"/>
              <a:buFont typeface="Wingdings" pitchFamily="2" charset="2"/>
              <a:buChar char="q"/>
            </a:pPr>
            <a:endParaRPr lang="fr-FR" b="1">
              <a:latin typeface="Century Gothic" pitchFamily="34" charset="0"/>
            </a:endParaRPr>
          </a:p>
        </p:txBody>
      </p:sp>
      <p:sp>
        <p:nvSpPr>
          <p:cNvPr id="20" name="Ellipse 10"/>
          <p:cNvSpPr>
            <a:spLocks noChangeArrowheads="1"/>
          </p:cNvSpPr>
          <p:nvPr/>
        </p:nvSpPr>
        <p:spPr bwMode="auto">
          <a:xfrm>
            <a:off x="142875" y="2786063"/>
            <a:ext cx="1643063" cy="128587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600" b="1" dirty="0"/>
              <a:t>Economic and financial </a:t>
            </a:r>
          </a:p>
          <a:p>
            <a:pPr algn="ctr">
              <a:defRPr/>
            </a:pPr>
            <a:r>
              <a:rPr lang="en-US" sz="1600" b="1" dirty="0"/>
              <a:t>scenario</a:t>
            </a:r>
          </a:p>
        </p:txBody>
      </p:sp>
      <p:sp>
        <p:nvSpPr>
          <p:cNvPr id="14363" name="ZoneTexte 7"/>
          <p:cNvSpPr txBox="1">
            <a:spLocks noChangeArrowheads="1"/>
          </p:cNvSpPr>
          <p:nvPr/>
        </p:nvSpPr>
        <p:spPr bwMode="auto">
          <a:xfrm>
            <a:off x="2214563" y="1857375"/>
            <a:ext cx="5072062" cy="4094163"/>
          </a:xfrm>
          <a:prstGeom prst="rect">
            <a:avLst/>
          </a:prstGeom>
          <a:noFill/>
          <a:ln w="9525">
            <a:noFill/>
            <a:miter lim="800000"/>
            <a:headEnd/>
            <a:tailEnd/>
          </a:ln>
        </p:spPr>
        <p:txBody>
          <a:bodyPr>
            <a:spAutoFit/>
          </a:bodyPr>
          <a:lstStyle/>
          <a:p>
            <a:pPr algn="just">
              <a:buFontTx/>
              <a:buChar char="-"/>
            </a:pPr>
            <a:r>
              <a:rPr lang="en-US"/>
              <a:t>Initial scope of service main functional requirements</a:t>
            </a:r>
          </a:p>
          <a:p>
            <a:pPr algn="just">
              <a:buFontTx/>
              <a:buChar char="-"/>
            </a:pPr>
            <a:endParaRPr lang="en-US" sz="1000"/>
          </a:p>
          <a:p>
            <a:pPr algn="just">
              <a:buFontTx/>
              <a:buChar char="-"/>
            </a:pPr>
            <a:r>
              <a:rPr lang="en-US"/>
              <a:t> Socio-eco studies and affordability                  </a:t>
            </a:r>
          </a:p>
          <a:p>
            <a:pPr algn="just"/>
            <a:endParaRPr lang="en-US" sz="1000"/>
          </a:p>
          <a:p>
            <a:pPr algn="just">
              <a:buFontTx/>
              <a:buChar char="-"/>
            </a:pPr>
            <a:r>
              <a:rPr lang="en-US"/>
              <a:t>Socio-eco studies and competing services</a:t>
            </a:r>
          </a:p>
          <a:p>
            <a:pPr algn="just"/>
            <a:endParaRPr lang="en-US" sz="1000"/>
          </a:p>
          <a:p>
            <a:pPr algn="just">
              <a:buFontTx/>
              <a:buChar char="-"/>
            </a:pPr>
            <a:r>
              <a:rPr lang="en-US"/>
              <a:t> Demand forecast and yearly income stream </a:t>
            </a:r>
          </a:p>
          <a:p>
            <a:pPr algn="just"/>
            <a:endParaRPr lang="en-US" sz="1000"/>
          </a:p>
          <a:p>
            <a:pPr algn="just">
              <a:buFontTx/>
              <a:buChar char="-"/>
            </a:pPr>
            <a:r>
              <a:rPr lang="en-US"/>
              <a:t> Capex Opex and financing costs</a:t>
            </a:r>
          </a:p>
          <a:p>
            <a:pPr algn="just">
              <a:buFontTx/>
              <a:buChar char="-"/>
            </a:pPr>
            <a:endParaRPr lang="en-US" sz="1000"/>
          </a:p>
          <a:p>
            <a:pPr algn="just">
              <a:buFontTx/>
              <a:buChar char="-"/>
            </a:pPr>
            <a:r>
              <a:rPr lang="en-US"/>
              <a:t> Discount rate and IRR evaluation</a:t>
            </a:r>
          </a:p>
          <a:p>
            <a:pPr algn="just">
              <a:buFontTx/>
              <a:buChar char="-"/>
            </a:pPr>
            <a:endParaRPr lang="en-US" sz="1000"/>
          </a:p>
          <a:p>
            <a:pPr algn="just">
              <a:buFontTx/>
              <a:buChar char="-"/>
            </a:pPr>
            <a:r>
              <a:rPr lang="en-US"/>
              <a:t>Initial eco and financial scenario </a:t>
            </a:r>
          </a:p>
          <a:p>
            <a:pPr algn="just">
              <a:buFontTx/>
              <a:buChar char="-"/>
            </a:pPr>
            <a:endParaRPr lang="en-US" sz="1000"/>
          </a:p>
          <a:p>
            <a:pPr algn="just">
              <a:buFontTx/>
              <a:buChar char="-"/>
            </a:pPr>
            <a:r>
              <a:rPr lang="en-US"/>
              <a:t>Revised scope of service, income and costs</a:t>
            </a:r>
          </a:p>
          <a:p>
            <a:pPr algn="just">
              <a:buFontTx/>
              <a:buChar char="-"/>
            </a:pPr>
            <a:endParaRPr lang="en-US" sz="1000"/>
          </a:p>
          <a:p>
            <a:pPr algn="just">
              <a:buFontTx/>
              <a:buChar char="-"/>
            </a:pPr>
            <a:r>
              <a:rPr lang="en-US"/>
              <a:t> </a:t>
            </a:r>
            <a:r>
              <a:rPr lang="en-US" b="1"/>
              <a:t>Business case</a:t>
            </a:r>
            <a:r>
              <a:rPr lang="en-US" sz="1400" b="1" i="1"/>
              <a:t> </a:t>
            </a:r>
            <a:r>
              <a:rPr lang="en-US" b="1"/>
              <a:t>attracting to serious bidders </a:t>
            </a:r>
          </a:p>
        </p:txBody>
      </p:sp>
      <p:sp>
        <p:nvSpPr>
          <p:cNvPr id="22" name="ZoneTexte 21"/>
          <p:cNvSpPr txBox="1"/>
          <p:nvPr/>
        </p:nvSpPr>
        <p:spPr>
          <a:xfrm>
            <a:off x="7572375" y="1857375"/>
            <a:ext cx="1571625"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sz="1600" dirty="0"/>
              <a:t>Compliance index in  developing countries </a:t>
            </a:r>
          </a:p>
        </p:txBody>
      </p:sp>
      <p:sp>
        <p:nvSpPr>
          <p:cNvPr id="23" name="ZoneTexte 22"/>
          <p:cNvSpPr txBox="1"/>
          <p:nvPr/>
        </p:nvSpPr>
        <p:spPr>
          <a:xfrm>
            <a:off x="7786688" y="3857625"/>
            <a:ext cx="1000125" cy="3698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b="1" dirty="0"/>
              <a:t>Low?</a:t>
            </a:r>
          </a:p>
        </p:txBody>
      </p:sp>
      <p:cxnSp>
        <p:nvCxnSpPr>
          <p:cNvPr id="24" name="Connecteur droit avec flèche 23"/>
          <p:cNvCxnSpPr/>
          <p:nvPr/>
        </p:nvCxnSpPr>
        <p:spPr bwMode="auto">
          <a:xfrm rot="5400000" flipH="1" flipV="1">
            <a:off x="1428751" y="2071687"/>
            <a:ext cx="785812" cy="785813"/>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5" name="Connecteur droit avec flèche 24"/>
          <p:cNvCxnSpPr/>
          <p:nvPr/>
        </p:nvCxnSpPr>
        <p:spPr bwMode="auto">
          <a:xfrm flipV="1">
            <a:off x="1714500" y="2786063"/>
            <a:ext cx="571500" cy="42862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6" name="Connecteur droit avec flèche 25"/>
          <p:cNvCxnSpPr>
            <a:stCxn id="20" idx="6"/>
          </p:cNvCxnSpPr>
          <p:nvPr/>
        </p:nvCxnSpPr>
        <p:spPr bwMode="auto">
          <a:xfrm flipV="1">
            <a:off x="1785938" y="3214688"/>
            <a:ext cx="428625" cy="21431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7" name="Connecteur droit avec flèche 26"/>
          <p:cNvCxnSpPr/>
          <p:nvPr/>
        </p:nvCxnSpPr>
        <p:spPr bwMode="auto">
          <a:xfrm flipV="1">
            <a:off x="1714500" y="3571875"/>
            <a:ext cx="571500" cy="7143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8" name="Connecteur droit avec flèche 27"/>
          <p:cNvCxnSpPr>
            <a:stCxn id="20" idx="5"/>
          </p:cNvCxnSpPr>
          <p:nvPr/>
        </p:nvCxnSpPr>
        <p:spPr bwMode="auto">
          <a:xfrm rot="16200000" flipH="1">
            <a:off x="1785144" y="3642519"/>
            <a:ext cx="188913" cy="66992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9" name="Connecteur droit avec flèche 28"/>
          <p:cNvCxnSpPr/>
          <p:nvPr/>
        </p:nvCxnSpPr>
        <p:spPr bwMode="auto">
          <a:xfrm>
            <a:off x="1357313" y="4000500"/>
            <a:ext cx="928687" cy="500063"/>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30" name="Connecteur droit avec flèche 29"/>
          <p:cNvCxnSpPr/>
          <p:nvPr/>
        </p:nvCxnSpPr>
        <p:spPr bwMode="auto">
          <a:xfrm>
            <a:off x="1214438" y="4071938"/>
            <a:ext cx="1000125" cy="78581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31" name="Connecteur droit avec flèche 30"/>
          <p:cNvCxnSpPr/>
          <p:nvPr/>
        </p:nvCxnSpPr>
        <p:spPr bwMode="auto">
          <a:xfrm rot="16200000" flipH="1">
            <a:off x="1107281" y="4179094"/>
            <a:ext cx="1214438" cy="114300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32" name="Connecteur droit avec flèche 31"/>
          <p:cNvCxnSpPr/>
          <p:nvPr/>
        </p:nvCxnSpPr>
        <p:spPr bwMode="auto">
          <a:xfrm rot="16200000" flipH="1">
            <a:off x="678657" y="4250531"/>
            <a:ext cx="1714500" cy="1357313"/>
          </a:xfrm>
          <a:prstGeom prst="straightConnector1">
            <a:avLst/>
          </a:prstGeom>
          <a:ln>
            <a:headEnd type="arrow"/>
            <a:tailEnd type="arrow"/>
          </a:ln>
        </p:spPr>
        <p:style>
          <a:lnRef idx="3">
            <a:schemeClr val="accent4"/>
          </a:lnRef>
          <a:fillRef idx="0">
            <a:schemeClr val="accent4"/>
          </a:fillRef>
          <a:effectRef idx="2">
            <a:schemeClr val="accent4"/>
          </a:effectRef>
          <a:fontRef idx="minor">
            <a:schemeClr val="tx1"/>
          </a:fontRef>
        </p:style>
      </p:cxnSp>
      <p:sp>
        <p:nvSpPr>
          <p:cNvPr id="14379" name="ZoneTexte 50"/>
          <p:cNvSpPr txBox="1">
            <a:spLocks noChangeArrowheads="1"/>
          </p:cNvSpPr>
          <p:nvPr/>
        </p:nvSpPr>
        <p:spPr bwMode="auto">
          <a:xfrm>
            <a:off x="7358063" y="3071813"/>
            <a:ext cx="1652587" cy="307975"/>
          </a:xfrm>
          <a:prstGeom prst="rect">
            <a:avLst/>
          </a:prstGeom>
          <a:noFill/>
          <a:ln w="9525">
            <a:noFill/>
            <a:miter lim="800000"/>
            <a:headEnd/>
            <a:tailEnd/>
          </a:ln>
        </p:spPr>
        <p:txBody>
          <a:bodyPr>
            <a:spAutoFit/>
          </a:bodyPr>
          <a:lstStyle/>
          <a:p>
            <a:pPr algn="ctr"/>
            <a:r>
              <a:rPr lang="en-US" sz="1400"/>
              <a:t>(</a:t>
            </a:r>
            <a:r>
              <a:rPr lang="en-US" sz="1400" i="1"/>
              <a:t>To be discussed) </a:t>
            </a:r>
          </a:p>
        </p:txBody>
      </p:sp>
      <p:sp>
        <p:nvSpPr>
          <p:cNvPr id="34" name="Titre 1"/>
          <p:cNvSpPr>
            <a:spLocks noGrp="1"/>
          </p:cNvSpPr>
          <p:nvPr>
            <p:ph type="title"/>
          </p:nvPr>
        </p:nvSpPr>
        <p:spPr>
          <a:xfrm>
            <a:off x="857250" y="274638"/>
            <a:ext cx="8077200" cy="939800"/>
          </a:xfrm>
        </p:spPr>
        <p:txBody>
          <a:bodyPr/>
          <a:lstStyle/>
          <a:p>
            <a:pPr eaLnBrk="1" fontAlgn="auto" hangingPunct="1">
              <a:spcAft>
                <a:spcPts val="0"/>
              </a:spcAft>
              <a:defRPr/>
            </a:pPr>
            <a:r>
              <a:rPr lang="en-GB" dirty="0" err="1" smtClean="0">
                <a:solidFill>
                  <a:schemeClr val="tx2">
                    <a:satMod val="130000"/>
                  </a:schemeClr>
                </a:solidFill>
              </a:rPr>
              <a:t>Exemple</a:t>
            </a:r>
            <a:r>
              <a:rPr lang="en-GB" dirty="0" smtClean="0">
                <a:solidFill>
                  <a:schemeClr val="tx2">
                    <a:satMod val="130000"/>
                  </a:schemeClr>
                </a:solidFill>
              </a:rPr>
              <a:t> d’un </a:t>
            </a:r>
            <a:r>
              <a:rPr lang="en-GB" dirty="0" err="1" smtClean="0">
                <a:solidFill>
                  <a:schemeClr val="tx2">
                    <a:satMod val="130000"/>
                  </a:schemeClr>
                </a:solidFill>
              </a:rPr>
              <a:t>chaînon</a:t>
            </a:r>
            <a:endParaRPr lang="en-GB" dirty="0">
              <a:solidFill>
                <a:schemeClr val="tx2">
                  <a:satMod val="13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63" y="500063"/>
            <a:ext cx="8229600" cy="654050"/>
          </a:xfrm>
        </p:spPr>
        <p:txBody>
          <a:bodyPr>
            <a:normAutofit fontScale="90000"/>
          </a:bodyPr>
          <a:lstStyle/>
          <a:p>
            <a:pPr algn="ctr" eaLnBrk="1" fontAlgn="auto" hangingPunct="1">
              <a:spcAft>
                <a:spcPts val="0"/>
              </a:spcAft>
              <a:defRPr/>
            </a:pPr>
            <a:r>
              <a:rPr lang="fr-FR" sz="4400" dirty="0" smtClean="0">
                <a:solidFill>
                  <a:schemeClr val="tx2">
                    <a:satMod val="130000"/>
                  </a:schemeClr>
                </a:solidFill>
              </a:rPr>
              <a:t>Merci</a:t>
            </a:r>
            <a:r>
              <a:rPr lang="fr-FR" dirty="0" smtClean="0">
                <a:solidFill>
                  <a:schemeClr val="tx2">
                    <a:satMod val="130000"/>
                  </a:schemeClr>
                </a:solidFill>
              </a:rPr>
              <a:t> </a:t>
            </a:r>
            <a:endParaRPr lang="fr-FR" dirty="0">
              <a:solidFill>
                <a:schemeClr val="tx2">
                  <a:satMod val="130000"/>
                </a:schemeClr>
              </a:solidFill>
            </a:endParaRPr>
          </a:p>
        </p:txBody>
      </p:sp>
      <p:pic>
        <p:nvPicPr>
          <p:cNvPr id="4" name="Picture 3" descr="image cabinet sans tache"/>
          <p:cNvPicPr>
            <a:picLocks noGrp="1" noChangeAspect="1" noChangeArrowheads="1"/>
          </p:cNvPicPr>
          <p:nvPr>
            <p:ph idx="1"/>
          </p:nvPr>
        </p:nvPicPr>
        <p:blipFill>
          <a:blip r:embed="rId2"/>
          <a:srcRect/>
          <a:stretch>
            <a:fillRect/>
          </a:stretch>
        </p:blipFill>
        <p:spPr>
          <a:xfrm>
            <a:off x="2214563" y="1571625"/>
            <a:ext cx="4581525" cy="2257425"/>
          </a:xfrm>
          <a:effectLst>
            <a:outerShdw dist="35921" dir="2700000" algn="ctr" rotWithShape="0">
              <a:schemeClr val="tx2"/>
            </a:outerShdw>
          </a:effectLst>
        </p:spPr>
      </p:pic>
      <p:sp>
        <p:nvSpPr>
          <p:cNvPr id="15364" name="Text Box 5"/>
          <p:cNvSpPr txBox="1">
            <a:spLocks noChangeArrowheads="1"/>
          </p:cNvSpPr>
          <p:nvPr/>
        </p:nvSpPr>
        <p:spPr bwMode="auto">
          <a:xfrm>
            <a:off x="2057400" y="4191000"/>
            <a:ext cx="4800600" cy="2292350"/>
          </a:xfrm>
          <a:prstGeom prst="rect">
            <a:avLst/>
          </a:prstGeom>
          <a:noFill/>
          <a:ln w="9525">
            <a:noFill/>
            <a:miter lim="800000"/>
            <a:headEnd/>
            <a:tailEnd/>
          </a:ln>
        </p:spPr>
        <p:txBody>
          <a:bodyPr>
            <a:spAutoFit/>
          </a:bodyPr>
          <a:lstStyle/>
          <a:p>
            <a:pPr algn="ctr">
              <a:spcBef>
                <a:spcPct val="50000"/>
              </a:spcBef>
            </a:pPr>
            <a:r>
              <a:rPr lang="en-GB" sz="1600" b="1" i="1">
                <a:solidFill>
                  <a:srgbClr val="003300"/>
                </a:solidFill>
              </a:rPr>
              <a:t>Me Marc Frilet </a:t>
            </a:r>
            <a:br>
              <a:rPr lang="en-GB" sz="1600" b="1" i="1">
                <a:solidFill>
                  <a:srgbClr val="003300"/>
                </a:solidFill>
              </a:rPr>
            </a:br>
            <a:r>
              <a:rPr lang="en-GB" sz="1600" b="1" i="1">
                <a:solidFill>
                  <a:srgbClr val="003300"/>
                </a:solidFill>
              </a:rPr>
              <a:t/>
            </a:r>
            <a:br>
              <a:rPr lang="en-GB" sz="1600" b="1" i="1">
                <a:solidFill>
                  <a:srgbClr val="003300"/>
                </a:solidFill>
              </a:rPr>
            </a:br>
            <a:r>
              <a:rPr lang="en-GB" sz="1600" i="1">
                <a:solidFill>
                  <a:srgbClr val="003300"/>
                </a:solidFill>
              </a:rPr>
              <a:t>Frilet - Société d’Avocats</a:t>
            </a:r>
            <a:br>
              <a:rPr lang="en-GB" sz="1600" i="1">
                <a:solidFill>
                  <a:srgbClr val="003300"/>
                </a:solidFill>
              </a:rPr>
            </a:br>
            <a:r>
              <a:rPr lang="en-GB" sz="1600" i="1">
                <a:solidFill>
                  <a:srgbClr val="003300"/>
                </a:solidFill>
              </a:rPr>
              <a:t>94, boulevard Flandrin</a:t>
            </a:r>
            <a:br>
              <a:rPr lang="en-GB" sz="1600" i="1">
                <a:solidFill>
                  <a:srgbClr val="003300"/>
                </a:solidFill>
              </a:rPr>
            </a:br>
            <a:r>
              <a:rPr lang="en-GB" sz="1600" i="1">
                <a:solidFill>
                  <a:srgbClr val="003300"/>
                </a:solidFill>
              </a:rPr>
              <a:t>75016 Paris, France </a:t>
            </a:r>
            <a:br>
              <a:rPr lang="en-GB" sz="1600" i="1">
                <a:solidFill>
                  <a:srgbClr val="003300"/>
                </a:solidFill>
              </a:rPr>
            </a:br>
            <a:r>
              <a:rPr lang="en-GB" sz="1600" i="1">
                <a:solidFill>
                  <a:srgbClr val="003300"/>
                </a:solidFill>
              </a:rPr>
              <a:t/>
            </a:r>
            <a:br>
              <a:rPr lang="en-GB" sz="1600" i="1">
                <a:solidFill>
                  <a:srgbClr val="003300"/>
                </a:solidFill>
              </a:rPr>
            </a:br>
            <a:r>
              <a:rPr lang="en-GB" sz="1600" i="1">
                <a:solidFill>
                  <a:srgbClr val="003300"/>
                </a:solidFill>
              </a:rPr>
              <a:t>Tel : + 33 1 56 26 00 40</a:t>
            </a:r>
            <a:br>
              <a:rPr lang="en-GB" sz="1600" i="1">
                <a:solidFill>
                  <a:srgbClr val="003300"/>
                </a:solidFill>
              </a:rPr>
            </a:br>
            <a:r>
              <a:rPr lang="en-GB" sz="1600" i="1">
                <a:solidFill>
                  <a:srgbClr val="003300"/>
                </a:solidFill>
              </a:rPr>
              <a:t>Fax : + 33 1 56 26 50 21 </a:t>
            </a:r>
            <a:br>
              <a:rPr lang="en-GB" sz="1600" i="1">
                <a:solidFill>
                  <a:srgbClr val="003300"/>
                </a:solidFill>
              </a:rPr>
            </a:br>
            <a:r>
              <a:rPr lang="en-GB" sz="1600" i="1">
                <a:solidFill>
                  <a:srgbClr val="003300"/>
                </a:solidFill>
              </a:rPr>
              <a:t>e-mail : avocats@frilet.com </a:t>
            </a:r>
            <a:endParaRPr lang="fr-FR" sz="1400" i="1">
              <a:solidFill>
                <a:srgbClr val="003300"/>
              </a:solidFill>
              <a:latin typeface="Gill Sans MT"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362</Words>
  <Application>Microsoft Office PowerPoint</Application>
  <PresentationFormat>Affichage à l'écran (4:3)</PresentationFormat>
  <Paragraphs>160</Paragraphs>
  <Slides>8</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8</vt:i4>
      </vt:variant>
    </vt:vector>
  </HeadingPairs>
  <TitlesOfParts>
    <vt:vector size="20" baseType="lpstr">
      <vt:lpstr>Arial</vt:lpstr>
      <vt:lpstr>Gill Sans MT</vt:lpstr>
      <vt:lpstr>Wingdings 2</vt:lpstr>
      <vt:lpstr>Verdana</vt:lpstr>
      <vt:lpstr>Calibri</vt:lpstr>
      <vt:lpstr>Albertus Medium</vt:lpstr>
      <vt:lpstr>Albertus</vt:lpstr>
      <vt:lpstr>Wingdings</vt:lpstr>
      <vt:lpstr>Century Gothic</vt:lpstr>
      <vt:lpstr>Arial Unicode MS</vt:lpstr>
      <vt:lpstr>Times New Roman</vt:lpstr>
      <vt:lpstr>Solstice</vt:lpstr>
      <vt:lpstr>Le projet d’index global d’évaluation des PPP à l’international</vt:lpstr>
      <vt:lpstr>Pourquoi créer un index sur les PPP?</vt:lpstr>
      <vt:lpstr>Quelle méthodologie utiliser pour créer un index sur les PPP?</vt:lpstr>
      <vt:lpstr>Proposition d’Index d’évaluation</vt:lpstr>
      <vt:lpstr>Proposition d’Index d’évaluation</vt:lpstr>
      <vt:lpstr>Exemple d’un chaînon</vt:lpstr>
      <vt:lpstr>Exemple d’un chaînon</vt:lpstr>
      <vt:lpstr>Merci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projet d’index global d’évaluation des PPP à l’international</dc:title>
  <dc:creator>stagiaire</dc:creator>
  <cp:lastModifiedBy>secretaire</cp:lastModifiedBy>
  <cp:revision>7</cp:revision>
  <dcterms:created xsi:type="dcterms:W3CDTF">2011-03-31T16:50:38Z</dcterms:created>
  <dcterms:modified xsi:type="dcterms:W3CDTF">2011-04-06T10:02:29Z</dcterms:modified>
</cp:coreProperties>
</file>