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handoutMasterIdLst>
    <p:handoutMasterId r:id="rId18"/>
  </p:handoutMasterIdLst>
  <p:sldIdLst>
    <p:sldId id="271" r:id="rId2"/>
    <p:sldId id="279" r:id="rId3"/>
    <p:sldId id="280" r:id="rId4"/>
    <p:sldId id="281" r:id="rId5"/>
    <p:sldId id="283" r:id="rId6"/>
    <p:sldId id="287" r:id="rId7"/>
    <p:sldId id="288" r:id="rId8"/>
    <p:sldId id="289" r:id="rId9"/>
    <p:sldId id="282" r:id="rId10"/>
    <p:sldId id="284" r:id="rId11"/>
    <p:sldId id="274" r:id="rId12"/>
    <p:sldId id="275" r:id="rId13"/>
    <p:sldId id="276" r:id="rId14"/>
    <p:sldId id="286" r:id="rId15"/>
    <p:sldId id="270" r:id="rId16"/>
  </p:sldIdLst>
  <p:sldSz cx="12192000" cy="6858000"/>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236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014" autoAdjust="0"/>
    <p:restoredTop sz="94692" autoAdjust="0"/>
  </p:normalViewPr>
  <p:slideViewPr>
    <p:cSldViewPr snapToGrid="0">
      <p:cViewPr varScale="1">
        <p:scale>
          <a:sx n="62" d="100"/>
          <a:sy n="62" d="100"/>
        </p:scale>
        <p:origin x="-106" y="-29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38BD369E-7B73-495E-AD85-BF31F08F7361}" type="datetimeFigureOut">
              <a:rPr lang="fr-FR" smtClean="0"/>
              <a:pPr/>
              <a:t>02/06/2014</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39B583D-842D-4465-922F-F74867341FFB}" type="slidenum">
              <a:rPr lang="fr-FR" smtClean="0"/>
              <a:pPr/>
              <a:t>‹N°›</a:t>
            </a:fld>
            <a:endParaRPr lang="fr-FR"/>
          </a:p>
        </p:txBody>
      </p:sp>
    </p:spTree>
    <p:extLst>
      <p:ext uri="{BB962C8B-B14F-4D97-AF65-F5344CB8AC3E}">
        <p14:creationId xmlns:p14="http://schemas.microsoft.com/office/powerpoint/2010/main" xmlns="" val="2787963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EB01F8AB-6CF5-428B-8824-2F3CE8350B10}" type="datetimeFigureOut">
              <a:rPr lang="de-DE" smtClean="0"/>
              <a:pPr/>
              <a:t>02.06.2014</a:t>
            </a:fld>
            <a:endParaRPr lang="de-DE"/>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2C1AD61D-B25D-4EE3-A664-157E166A7B3A}" type="slidenum">
              <a:rPr lang="de-DE" smtClean="0"/>
              <a:pPr/>
              <a:t>‹N°›</a:t>
            </a:fld>
            <a:endParaRPr lang="de-DE"/>
          </a:p>
        </p:txBody>
      </p:sp>
    </p:spTree>
    <p:extLst>
      <p:ext uri="{BB962C8B-B14F-4D97-AF65-F5344CB8AC3E}">
        <p14:creationId xmlns:p14="http://schemas.microsoft.com/office/powerpoint/2010/main" xmlns="" val="3160740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9" name="Rectangle 3"/>
          <p:cNvSpPr>
            <a:spLocks noGrp="1" noChangeArrowheads="1"/>
          </p:cNvSpPr>
          <p:nvPr>
            <p:ph type="body" idx="1"/>
          </p:nvPr>
        </p:nvSpPr>
        <p:spPr bwMode="auto">
          <a:noFill/>
        </p:spPr>
        <p:txBody>
          <a:bodyPr/>
          <a:lstStyle/>
          <a:p>
            <a:endParaRPr lang="fr-FR" smtClean="0"/>
          </a:p>
        </p:txBody>
      </p:sp>
      <p:sp>
        <p:nvSpPr>
          <p:cNvPr id="8196" name="Espace réservé du pied de page 3"/>
          <p:cNvSpPr>
            <a:spLocks noGrp="1"/>
          </p:cNvSpPr>
          <p:nvPr>
            <p:ph type="ftr" sz="quarter" idx="4"/>
          </p:nvPr>
        </p:nvSpPr>
        <p:spPr bwMode="auto">
          <a:ln>
            <a:miter lim="800000"/>
            <a:headEnd/>
            <a:tailEnd/>
          </a:ln>
        </p:spPr>
        <p:txBody>
          <a:bodyPr/>
          <a:lstStyle/>
          <a:p>
            <a:pPr>
              <a:defRPr/>
            </a:pPr>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1443" name="Rectangle 3"/>
          <p:cNvSpPr>
            <a:spLocks noGrp="1" noChangeArrowheads="1"/>
          </p:cNvSpPr>
          <p:nvPr>
            <p:ph type="body" idx="1"/>
          </p:nvPr>
        </p:nvSpPr>
        <p:spPr bwMode="auto">
          <a:noFill/>
        </p:spPr>
        <p:txBody>
          <a:bodyPr/>
          <a:lstStyle/>
          <a:p>
            <a:endParaRPr lang="fr-FR" smtClean="0"/>
          </a:p>
        </p:txBody>
      </p:sp>
      <p:sp>
        <p:nvSpPr>
          <p:cNvPr id="9220" name="Espace réservé du pied de page 3"/>
          <p:cNvSpPr>
            <a:spLocks noGrp="1"/>
          </p:cNvSpPr>
          <p:nvPr>
            <p:ph type="ftr" sz="quarter" idx="4"/>
          </p:nvPr>
        </p:nvSpPr>
        <p:spPr bwMode="auto">
          <a:ln>
            <a:miter lim="800000"/>
            <a:headEnd/>
            <a:tailEnd/>
          </a:ln>
        </p:spPr>
        <p:txBody>
          <a:bodyPr/>
          <a:lstStyle/>
          <a:p>
            <a:pPr>
              <a:defRPr/>
            </a:pPr>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C1AD61D-B25D-4EE3-A664-157E166A7B3A}" type="slidenum">
              <a:rPr lang="de-DE" smtClean="0"/>
              <a:pPr/>
              <a:t>14</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with Frame">
    <p:spTree>
      <p:nvGrpSpPr>
        <p:cNvPr id="1" name=""/>
        <p:cNvGrpSpPr/>
        <p:nvPr/>
      </p:nvGrpSpPr>
      <p:grpSpPr>
        <a:xfrm>
          <a:off x="0" y="0"/>
          <a:ext cx="0" cy="0"/>
          <a:chOff x="0" y="0"/>
          <a:chExt cx="0" cy="0"/>
        </a:xfrm>
      </p:grpSpPr>
      <p:sp>
        <p:nvSpPr>
          <p:cNvPr id="4" name="Rectangle 3"/>
          <p:cNvSpPr/>
          <p:nvPr userDrawn="1"/>
        </p:nvSpPr>
        <p:spPr>
          <a:xfrm>
            <a:off x="1560576" y="1380069"/>
            <a:ext cx="10631424" cy="1789852"/>
          </a:xfrm>
          <a:custGeom>
            <a:avLst/>
            <a:gdLst>
              <a:gd name="connsiteX0" fmla="*/ 0 w 11167872"/>
              <a:gd name="connsiteY0" fmla="*/ 0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0 w 11167872"/>
              <a:gd name="connsiteY4" fmla="*/ 0 h 1789852"/>
              <a:gd name="connsiteX0" fmla="*/ 6096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09600 w 11167872"/>
              <a:gd name="connsiteY4" fmla="*/ 12192 h 1789852"/>
              <a:gd name="connsiteX0" fmla="*/ 6477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47700 w 11167872"/>
              <a:gd name="connsiteY4" fmla="*/ 12192 h 1789852"/>
              <a:gd name="connsiteX0" fmla="*/ 66040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0400 w 11180572"/>
              <a:gd name="connsiteY4" fmla="*/ 12192 h 1789852"/>
              <a:gd name="connsiteX0" fmla="*/ 6667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6750 w 11180572"/>
              <a:gd name="connsiteY4" fmla="*/ 12192 h 1789852"/>
              <a:gd name="connsiteX0" fmla="*/ 6921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92150 w 11180572"/>
              <a:gd name="connsiteY4" fmla="*/ 12192 h 1789852"/>
              <a:gd name="connsiteX0" fmla="*/ 75611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756112 w 11180572"/>
              <a:gd name="connsiteY4" fmla="*/ 12192 h 1789852"/>
              <a:gd name="connsiteX0" fmla="*/ 80728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807282 w 11180572"/>
              <a:gd name="connsiteY4" fmla="*/ 12192 h 1789852"/>
              <a:gd name="connsiteX0" fmla="*/ 781697 w 11154987"/>
              <a:gd name="connsiteY0" fmla="*/ 12192 h 1789852"/>
              <a:gd name="connsiteX1" fmla="*/ 11154987 w 11154987"/>
              <a:gd name="connsiteY1" fmla="*/ 0 h 1789852"/>
              <a:gd name="connsiteX2" fmla="*/ 11154987 w 11154987"/>
              <a:gd name="connsiteY2" fmla="*/ 1789852 h 1789852"/>
              <a:gd name="connsiteX3" fmla="*/ 0 w 11154987"/>
              <a:gd name="connsiteY3" fmla="*/ 1789852 h 1789852"/>
              <a:gd name="connsiteX4" fmla="*/ 781697 w 11154987"/>
              <a:gd name="connsiteY4" fmla="*/ 12192 h 1789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54987" h="1789852">
                <a:moveTo>
                  <a:pt x="781697" y="12192"/>
                </a:moveTo>
                <a:lnTo>
                  <a:pt x="11154987" y="0"/>
                </a:lnTo>
                <a:lnTo>
                  <a:pt x="11154987" y="1789852"/>
                </a:lnTo>
                <a:lnTo>
                  <a:pt x="0" y="1789852"/>
                </a:lnTo>
                <a:lnTo>
                  <a:pt x="781697" y="12192"/>
                </a:lnTo>
                <a:close/>
              </a:path>
            </a:pathLst>
          </a:custGeom>
          <a:gradFill>
            <a:gsLst>
              <a:gs pos="0">
                <a:srgbClr val="01236B"/>
              </a:gs>
              <a:gs pos="74000">
                <a:srgbClr val="01236B">
                  <a:alpha val="84000"/>
                  <a:lumMod val="73000"/>
                </a:srgbClr>
              </a:gs>
              <a:gs pos="83000">
                <a:srgbClr val="01236B">
                  <a:alpha val="81000"/>
                </a:srgbClr>
              </a:gs>
              <a:gs pos="100000">
                <a:srgbClr val="01236B">
                  <a:alpha val="67000"/>
                </a:srgbClr>
              </a:gs>
            </a:gsLst>
            <a:lin ang="6600000" scaled="0"/>
          </a:gradFill>
          <a:ln>
            <a:noFill/>
          </a:ln>
          <a:effectLst>
            <a:outerShdw blurRad="50800" dist="38100" dir="18900000" algn="b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 name="Title 1"/>
          <p:cNvSpPr>
            <a:spLocks noGrp="1"/>
          </p:cNvSpPr>
          <p:nvPr>
            <p:ph type="ctrTitle" hasCustomPrompt="1"/>
          </p:nvPr>
        </p:nvSpPr>
        <p:spPr>
          <a:xfrm>
            <a:off x="2572279" y="1380069"/>
            <a:ext cx="8930744" cy="1789852"/>
          </a:xfrm>
        </p:spPr>
        <p:txBody>
          <a:bodyPr anchor="t">
            <a:normAutofit/>
          </a:bodyPr>
          <a:lstStyle>
            <a:lvl1pPr algn="ctr">
              <a:defRPr sz="6000">
                <a:solidFill>
                  <a:schemeClr val="bg1"/>
                </a:solidFill>
                <a:effectLst/>
              </a:defRPr>
            </a:lvl1pPr>
          </a:lstStyle>
          <a:p>
            <a:r>
              <a:rPr lang="en-US" dirty="0" smtClean="0"/>
              <a:t>Add or Edit Title</a:t>
            </a:r>
            <a:endParaRPr lang="en-US" dirty="0"/>
          </a:p>
        </p:txBody>
      </p:sp>
      <p:sp>
        <p:nvSpPr>
          <p:cNvPr id="3" name="Subtitle 2"/>
          <p:cNvSpPr>
            <a:spLocks noGrp="1"/>
          </p:cNvSpPr>
          <p:nvPr>
            <p:ph type="subTitle" idx="1" hasCustomPrompt="1"/>
          </p:nvPr>
        </p:nvSpPr>
        <p:spPr>
          <a:xfrm>
            <a:off x="4515377" y="4045035"/>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or Edit Subtitle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r>
              <a:rPr lang="de-DE" smtClean="0"/>
              <a:t>07/03/2014</a:t>
            </a:r>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en-US" smtClean="0"/>
              <a:t>© 2014 - Frilet Société d'Avocats </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Tree>
    <p:extLst>
      <p:ext uri="{BB962C8B-B14F-4D97-AF65-F5344CB8AC3E}">
        <p14:creationId xmlns:p14="http://schemas.microsoft.com/office/powerpoint/2010/main" xmlns="" val="21119616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Tti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8" y="1752599"/>
            <a:ext cx="4336603" cy="1371600"/>
          </a:xfrm>
        </p:spPr>
        <p:txBody>
          <a:bodyPr anchor="t">
            <a:normAutofit/>
          </a:bodyPr>
          <a:lstStyle>
            <a:lvl1pPr algn="ctr">
              <a:defRPr sz="2800" b="0"/>
            </a:lvl1pPr>
          </a:lstStyle>
          <a:p>
            <a:r>
              <a:rPr lang="en-US" dirty="0" smtClean="0"/>
              <a:t>Add or Edit Title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hasCustomPrompt="1"/>
          </p:nvPr>
        </p:nvSpPr>
        <p:spPr>
          <a:xfrm>
            <a:off x="2572278" y="3185159"/>
            <a:ext cx="4336604"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6" name="Footer Placeholder 5"/>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lvl1pPr>
              <a:defRPr/>
            </a:lvl1pPr>
          </a:lstStyle>
          <a:p>
            <a:fld id="{2FBB5D17-E79E-4C24-A38C-75A0A99641D5}" type="slidenum">
              <a:rPr lang="en-US" smtClean="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ig Picture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84311" y="4732865"/>
            <a:ext cx="10018711" cy="566738"/>
          </a:xfrm>
        </p:spPr>
        <p:txBody>
          <a:bodyPr anchor="b">
            <a:normAutofit/>
          </a:bodyPr>
          <a:lstStyle>
            <a:lvl1pPr algn="ctr">
              <a:defRPr sz="2400" b="0"/>
            </a:lvl1pPr>
          </a:lstStyle>
          <a:p>
            <a:r>
              <a:rPr lang="en-US" dirty="0" smtClean="0"/>
              <a:t>Add or Edit Title</a:t>
            </a:r>
            <a:endParaRPr lang="en-US" dirty="0"/>
          </a:p>
        </p:txBody>
      </p:sp>
      <p:sp>
        <p:nvSpPr>
          <p:cNvPr id="3" name="Picture Placeholder 2"/>
          <p:cNvSpPr>
            <a:spLocks noGrp="1" noChangeAspect="1"/>
          </p:cNvSpPr>
          <p:nvPr>
            <p:ph type="pic" idx="1"/>
          </p:nvPr>
        </p:nvSpPr>
        <p:spPr>
          <a:xfrm>
            <a:off x="2572278" y="932112"/>
            <a:ext cx="8039677"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6" name="Footer Placeholder 5"/>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7" name="Slide Number Placeholder 6"/>
          <p:cNvSpPr>
            <a:spLocks noGrp="1"/>
          </p:cNvSpPr>
          <p:nvPr>
            <p:ph type="sldNum" sz="quarter" idx="12"/>
          </p:nvPr>
        </p:nvSpPr>
        <p:spPr>
          <a:xfrm>
            <a:off x="10951856" y="6432931"/>
            <a:ext cx="551167" cy="365125"/>
          </a:xfrm>
        </p:spPr>
        <p:txBody>
          <a:bodyPr/>
          <a:lstStyle>
            <a:lvl1pPr>
              <a:defRPr/>
            </a:lvl1pPr>
          </a:lstStyle>
          <a:p>
            <a:fld id="{28C96377-0B50-4658-8BC5-9F32264E2526}" type="slidenum">
              <a:rPr lang="en-US" smtClean="0"/>
              <a:pPr/>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80" y="679069"/>
            <a:ext cx="8930744" cy="3048000"/>
          </a:xfrm>
        </p:spPr>
        <p:txBody>
          <a:bodyPr anchor="ctr">
            <a:normAutofit/>
          </a:bodyPr>
          <a:lstStyle>
            <a:lvl1pPr algn="ctr">
              <a:defRPr sz="3200" b="0" cap="none"/>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9" y="4343400"/>
            <a:ext cx="8930746"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Subtitle</a:t>
            </a:r>
          </a:p>
        </p:txBody>
      </p:sp>
      <p:sp>
        <p:nvSpPr>
          <p:cNvPr id="4" name="Date Placeholder 3"/>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3C4A768E-E75C-4B16-8F49-716A1816EEB8}" type="slidenum">
              <a:rPr lang="en-US" smtClean="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with Author and Title">
    <p:spTree>
      <p:nvGrpSpPr>
        <p:cNvPr id="1" name=""/>
        <p:cNvGrpSpPr/>
        <p:nvPr/>
      </p:nvGrpSpPr>
      <p:grpSpPr>
        <a:xfrm>
          <a:off x="0" y="0"/>
          <a:ext cx="0" cy="0"/>
          <a:chOff x="0" y="0"/>
          <a:chExt cx="0" cy="0"/>
        </a:xfrm>
      </p:grpSpPr>
      <p:sp>
        <p:nvSpPr>
          <p:cNvPr id="14" name="TextBox 13"/>
          <p:cNvSpPr txBox="1"/>
          <p:nvPr/>
        </p:nvSpPr>
        <p:spPr>
          <a:xfrm>
            <a:off x="2436811" y="7898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724090" y="315807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hasCustomPrompt="1"/>
          </p:nvPr>
        </p:nvSpPr>
        <p:spPr>
          <a:xfrm>
            <a:off x="2572278" y="685800"/>
            <a:ext cx="8625945" cy="2743199"/>
          </a:xfrm>
        </p:spPr>
        <p:txBody>
          <a:bodyPr anchor="ctr">
            <a:normAutofit/>
          </a:bodyPr>
          <a:lstStyle>
            <a:lvl1pPr algn="ctr">
              <a:defRPr sz="3200" b="0" cap="none">
                <a:solidFill>
                  <a:schemeClr val="tx1"/>
                </a:solidFill>
              </a:defRPr>
            </a:lvl1pPr>
          </a:lstStyle>
          <a:p>
            <a:r>
              <a:rPr lang="en-US" dirty="0" smtClean="0"/>
              <a:t>Add or Edit Quote</a:t>
            </a:r>
            <a:endParaRPr lang="en-US" dirty="0"/>
          </a:p>
        </p:txBody>
      </p:sp>
      <p:sp>
        <p:nvSpPr>
          <p:cNvPr id="10" name="Text Placeholder 9"/>
          <p:cNvSpPr>
            <a:spLocks noGrp="1"/>
          </p:cNvSpPr>
          <p:nvPr>
            <p:ph type="body" sz="quarter" idx="13" hasCustomPrompt="1"/>
          </p:nvPr>
        </p:nvSpPr>
        <p:spPr>
          <a:xfrm>
            <a:off x="2572277" y="3489959"/>
            <a:ext cx="8625945" cy="381000"/>
          </a:xfrm>
        </p:spPr>
        <p:txBody>
          <a:bodyPr anchor="ctr">
            <a:normAutofit/>
          </a:bodyPr>
          <a:lstStyle>
            <a:lvl1pPr marL="0" indent="0">
              <a:buFontTx/>
              <a:buNone/>
              <a:defRPr sz="1800" baseline="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smtClean="0"/>
              <a:t>Add or Edit Author</a:t>
            </a:r>
          </a:p>
        </p:txBody>
      </p:sp>
      <p:sp>
        <p:nvSpPr>
          <p:cNvPr id="3" name="Text Placeholder 2"/>
          <p:cNvSpPr>
            <a:spLocks noGrp="1"/>
          </p:cNvSpPr>
          <p:nvPr>
            <p:ph type="body" idx="1" hasCustomPrompt="1"/>
          </p:nvPr>
        </p:nvSpPr>
        <p:spPr>
          <a:xfrm>
            <a:off x="1484311" y="4343400"/>
            <a:ext cx="10018711" cy="1447800"/>
          </a:xfrm>
        </p:spPr>
        <p:txBody>
          <a:bodyPr anchor="ctr">
            <a:normAutofit/>
          </a:bodyPr>
          <a:lstStyle>
            <a:lvl1pPr marL="0" indent="0" algn="ctr">
              <a:buNone/>
              <a:defRPr sz="20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Title / Subtitle</a:t>
            </a:r>
          </a:p>
        </p:txBody>
      </p:sp>
      <p:sp>
        <p:nvSpPr>
          <p:cNvPr id="4" name="Date Placeholder 3"/>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D8181040-3112-4803-A995-36B8C59273C9}" type="slidenum">
              <a:rPr lang="en-US" smtClean="0"/>
              <a:pPr/>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and Subtitle and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6" cy="2727325"/>
          </a:xfrm>
        </p:spPr>
        <p:txBody>
          <a:bodyPr vert="horz" lIns="91440" tIns="45720" rIns="91440" bIns="45720" rtlCol="0" anchor="ctr">
            <a:normAutofit/>
          </a:bodyPr>
          <a:lstStyle>
            <a:lvl1pPr>
              <a:defRPr lang="en-US" b="0" dirty="0"/>
            </a:lvl1pPr>
          </a:lstStyle>
          <a:p>
            <a:pPr marL="0" lvl="0"/>
            <a:r>
              <a:rPr lang="en-US" dirty="0" smtClean="0"/>
              <a:t>Add or Edit Title</a:t>
            </a:r>
            <a:endParaRPr lang="en-US" dirty="0"/>
          </a:p>
        </p:txBody>
      </p:sp>
      <p:sp>
        <p:nvSpPr>
          <p:cNvPr id="10" name="Text Placeholder 9"/>
          <p:cNvSpPr>
            <a:spLocks noGrp="1"/>
          </p:cNvSpPr>
          <p:nvPr>
            <p:ph type="body" sz="quarter" idx="13" hasCustomPrompt="1"/>
          </p:nvPr>
        </p:nvSpPr>
        <p:spPr>
          <a:xfrm>
            <a:off x="2572279" y="3505200"/>
            <a:ext cx="8930746"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dirty="0" smtClean="0"/>
              <a:t>Add or Edit Subtitle</a:t>
            </a:r>
          </a:p>
        </p:txBody>
      </p:sp>
      <p:sp>
        <p:nvSpPr>
          <p:cNvPr id="3" name="Text Placeholder 2"/>
          <p:cNvSpPr>
            <a:spLocks noGrp="1"/>
          </p:cNvSpPr>
          <p:nvPr>
            <p:ph type="body" idx="1" hasCustomPrompt="1"/>
          </p:nvPr>
        </p:nvSpPr>
        <p:spPr>
          <a:xfrm>
            <a:off x="2572279" y="4404360"/>
            <a:ext cx="8930745"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Add or Edit Text</a:t>
            </a:r>
          </a:p>
        </p:txBody>
      </p:sp>
      <p:sp>
        <p:nvSpPr>
          <p:cNvPr id="4" name="Date Placeholder 3"/>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5" name="Footer Placeholder 4"/>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6" name="Slide Number Placeholder 5"/>
          <p:cNvSpPr>
            <a:spLocks noGrp="1"/>
          </p:cNvSpPr>
          <p:nvPr>
            <p:ph type="sldNum" sz="quarter" idx="12"/>
          </p:nvPr>
        </p:nvSpPr>
        <p:spPr>
          <a:xfrm>
            <a:off x="10951856" y="6432931"/>
            <a:ext cx="551167" cy="365125"/>
          </a:xfrm>
        </p:spPr>
        <p:txBody>
          <a:bodyPr/>
          <a:lstStyle>
            <a:lvl1pPr>
              <a:defRPr/>
            </a:lvl1pPr>
          </a:lstStyle>
          <a:p>
            <a:fld id="{D83B0A4F-E477-4A99-82CF-923604374072}" type="slidenum">
              <a:rPr lang="en-US" smtClean="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fr-FR" dirty="0" smtClean="0"/>
              <a:t>Modifiez le style du titre</a:t>
            </a:r>
            <a:endParaRPr lang="en-US" dirty="0"/>
          </a:p>
        </p:txBody>
      </p:sp>
      <p:sp>
        <p:nvSpPr>
          <p:cNvPr id="3" name="Content Placeholder 2"/>
          <p:cNvSpPr>
            <a:spLocks noGrp="1"/>
          </p:cNvSpPr>
          <p:nvPr>
            <p:ph idx="1"/>
          </p:nvPr>
        </p:nvSpPr>
        <p:spPr/>
        <p:txBody>
          <a:bodyPr/>
          <a:lstStyle>
            <a:lvl1pPr marL="571500" indent="-457200">
              <a:buFont typeface="Wingdings" pitchFamily="2" charset="2"/>
              <a:buChar char="§"/>
              <a:defRPr/>
            </a:lvl1pPr>
            <a:lvl2pPr marL="640080" indent="-228600">
              <a:buFont typeface="Arial" pitchFamily="34" charset="0"/>
              <a:buChar char="•"/>
              <a:defRPr/>
            </a:lvl2pPr>
            <a:lvl3pPr marL="1005840" indent="-228600">
              <a:buFont typeface="Wingdings" pitchFamily="2" charset="2"/>
              <a:buChar char="ü"/>
              <a:defRPr/>
            </a:lvl3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1BA6BA71-4B08-46B0-97B3-56501883B4DF}" type="slidenum">
              <a:rPr lang="fr-BE"/>
              <a:pPr>
                <a:defRPr/>
              </a:pPr>
              <a:t>‹N°›</a:t>
            </a:fld>
            <a:endParaRPr lang="fr-BE"/>
          </a:p>
        </p:txBody>
      </p:sp>
      <p:sp>
        <p:nvSpPr>
          <p:cNvPr id="5" name="Footer Placeholder 4"/>
          <p:cNvSpPr>
            <a:spLocks noGrp="1"/>
          </p:cNvSpPr>
          <p:nvPr>
            <p:ph type="ftr" sz="quarter" idx="11"/>
          </p:nvPr>
        </p:nvSpPr>
        <p:spPr/>
        <p:txBody>
          <a:bodyPr/>
          <a:lstStyle>
            <a:lvl1pPr>
              <a:defRPr/>
            </a:lvl1pPr>
          </a:lstStyle>
          <a:p>
            <a:pPr>
              <a:defRPr/>
            </a:pPr>
            <a:r>
              <a:rPr lang="fr-BE"/>
              <a:t>Frilet  -  Société d'Avocats</a:t>
            </a:r>
          </a:p>
        </p:txBody>
      </p:sp>
      <p:sp>
        <p:nvSpPr>
          <p:cNvPr id="6" name="Date Placeholder 3"/>
          <p:cNvSpPr>
            <a:spLocks noGrp="1"/>
          </p:cNvSpPr>
          <p:nvPr>
            <p:ph type="dt" sz="half" idx="12"/>
          </p:nvPr>
        </p:nvSpPr>
        <p:spPr/>
        <p:txBody>
          <a:bodyPr/>
          <a:lstStyle>
            <a:lvl1pPr>
              <a:defRPr/>
            </a:lvl1pPr>
          </a:lstStyle>
          <a:p>
            <a:pPr>
              <a:defRPr/>
            </a:pPr>
            <a:fld id="{2BA17177-12F1-47AA-8CF6-503A87C9B015}" type="datetime1">
              <a:rPr lang="fr-FR"/>
              <a:pPr>
                <a:defRPr/>
              </a:pPr>
              <a:t>02/06/2014</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title Slide with Frame">
    <p:spTree>
      <p:nvGrpSpPr>
        <p:cNvPr id="1" name=""/>
        <p:cNvGrpSpPr/>
        <p:nvPr/>
      </p:nvGrpSpPr>
      <p:grpSpPr>
        <a:xfrm>
          <a:off x="0" y="0"/>
          <a:ext cx="0" cy="0"/>
          <a:chOff x="0" y="0"/>
          <a:chExt cx="0" cy="0"/>
        </a:xfrm>
      </p:grpSpPr>
      <p:sp>
        <p:nvSpPr>
          <p:cNvPr id="4" name="Rectangle 3"/>
          <p:cNvSpPr/>
          <p:nvPr userDrawn="1"/>
        </p:nvSpPr>
        <p:spPr>
          <a:xfrm>
            <a:off x="2573267" y="213360"/>
            <a:ext cx="9715837" cy="562019"/>
          </a:xfrm>
          <a:custGeom>
            <a:avLst/>
            <a:gdLst>
              <a:gd name="connsiteX0" fmla="*/ 0 w 11167872"/>
              <a:gd name="connsiteY0" fmla="*/ 0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0 w 11167872"/>
              <a:gd name="connsiteY4" fmla="*/ 0 h 1789852"/>
              <a:gd name="connsiteX0" fmla="*/ 6096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09600 w 11167872"/>
              <a:gd name="connsiteY4" fmla="*/ 12192 h 1789852"/>
              <a:gd name="connsiteX0" fmla="*/ 647700 w 11167872"/>
              <a:gd name="connsiteY0" fmla="*/ 12192 h 1789852"/>
              <a:gd name="connsiteX1" fmla="*/ 11167872 w 11167872"/>
              <a:gd name="connsiteY1" fmla="*/ 0 h 1789852"/>
              <a:gd name="connsiteX2" fmla="*/ 11167872 w 11167872"/>
              <a:gd name="connsiteY2" fmla="*/ 1789852 h 1789852"/>
              <a:gd name="connsiteX3" fmla="*/ 0 w 11167872"/>
              <a:gd name="connsiteY3" fmla="*/ 1789852 h 1789852"/>
              <a:gd name="connsiteX4" fmla="*/ 647700 w 11167872"/>
              <a:gd name="connsiteY4" fmla="*/ 12192 h 1789852"/>
              <a:gd name="connsiteX0" fmla="*/ 66040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0400 w 11180572"/>
              <a:gd name="connsiteY4" fmla="*/ 12192 h 1789852"/>
              <a:gd name="connsiteX0" fmla="*/ 6667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66750 w 11180572"/>
              <a:gd name="connsiteY4" fmla="*/ 12192 h 1789852"/>
              <a:gd name="connsiteX0" fmla="*/ 692150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692150 w 11180572"/>
              <a:gd name="connsiteY4" fmla="*/ 12192 h 1789852"/>
              <a:gd name="connsiteX0" fmla="*/ 75611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756112 w 11180572"/>
              <a:gd name="connsiteY4" fmla="*/ 12192 h 1789852"/>
              <a:gd name="connsiteX0" fmla="*/ 807282 w 11180572"/>
              <a:gd name="connsiteY0" fmla="*/ 12192 h 1789852"/>
              <a:gd name="connsiteX1" fmla="*/ 11180572 w 11180572"/>
              <a:gd name="connsiteY1" fmla="*/ 0 h 1789852"/>
              <a:gd name="connsiteX2" fmla="*/ 11180572 w 11180572"/>
              <a:gd name="connsiteY2" fmla="*/ 1789852 h 1789852"/>
              <a:gd name="connsiteX3" fmla="*/ 0 w 11180572"/>
              <a:gd name="connsiteY3" fmla="*/ 1789852 h 1789852"/>
              <a:gd name="connsiteX4" fmla="*/ 807282 w 11180572"/>
              <a:gd name="connsiteY4" fmla="*/ 12192 h 1789852"/>
              <a:gd name="connsiteX0" fmla="*/ 781697 w 11154987"/>
              <a:gd name="connsiteY0" fmla="*/ 12192 h 1789852"/>
              <a:gd name="connsiteX1" fmla="*/ 11154987 w 11154987"/>
              <a:gd name="connsiteY1" fmla="*/ 0 h 1789852"/>
              <a:gd name="connsiteX2" fmla="*/ 11154987 w 11154987"/>
              <a:gd name="connsiteY2" fmla="*/ 1789852 h 1789852"/>
              <a:gd name="connsiteX3" fmla="*/ 0 w 11154987"/>
              <a:gd name="connsiteY3" fmla="*/ 1789852 h 1789852"/>
              <a:gd name="connsiteX4" fmla="*/ 781697 w 11154987"/>
              <a:gd name="connsiteY4" fmla="*/ 12192 h 1789852"/>
              <a:gd name="connsiteX0" fmla="*/ 191191 w 10564481"/>
              <a:gd name="connsiteY0" fmla="*/ 12192 h 1789852"/>
              <a:gd name="connsiteX1" fmla="*/ 10564481 w 10564481"/>
              <a:gd name="connsiteY1" fmla="*/ 0 h 1789852"/>
              <a:gd name="connsiteX2" fmla="*/ 10564481 w 10564481"/>
              <a:gd name="connsiteY2" fmla="*/ 1789852 h 1789852"/>
              <a:gd name="connsiteX3" fmla="*/ 0 w 10564481"/>
              <a:gd name="connsiteY3" fmla="*/ 1764082 h 1789852"/>
              <a:gd name="connsiteX4" fmla="*/ 191191 w 10564481"/>
              <a:gd name="connsiteY4" fmla="*/ 12192 h 1789852"/>
              <a:gd name="connsiteX0" fmla="*/ 217632 w 10564481"/>
              <a:gd name="connsiteY0" fmla="*/ 37961 h 1789852"/>
              <a:gd name="connsiteX1" fmla="*/ 10564481 w 10564481"/>
              <a:gd name="connsiteY1" fmla="*/ 0 h 1789852"/>
              <a:gd name="connsiteX2" fmla="*/ 10564481 w 10564481"/>
              <a:gd name="connsiteY2" fmla="*/ 1789852 h 1789852"/>
              <a:gd name="connsiteX3" fmla="*/ 0 w 10564481"/>
              <a:gd name="connsiteY3" fmla="*/ 1764082 h 1789852"/>
              <a:gd name="connsiteX4" fmla="*/ 217632 w 10564481"/>
              <a:gd name="connsiteY4" fmla="*/ 37961 h 1789852"/>
              <a:gd name="connsiteX0" fmla="*/ 226445 w 10573294"/>
              <a:gd name="connsiteY0" fmla="*/ 37961 h 1789852"/>
              <a:gd name="connsiteX1" fmla="*/ 10573294 w 10573294"/>
              <a:gd name="connsiteY1" fmla="*/ 0 h 1789852"/>
              <a:gd name="connsiteX2" fmla="*/ 10573294 w 10573294"/>
              <a:gd name="connsiteY2" fmla="*/ 1789852 h 1789852"/>
              <a:gd name="connsiteX3" fmla="*/ 0 w 10573294"/>
              <a:gd name="connsiteY3" fmla="*/ 1712541 h 1789852"/>
              <a:gd name="connsiteX4" fmla="*/ 226445 w 10573294"/>
              <a:gd name="connsiteY4" fmla="*/ 37961 h 1789852"/>
              <a:gd name="connsiteX0" fmla="*/ 235258 w 10582107"/>
              <a:gd name="connsiteY0" fmla="*/ 37961 h 1789852"/>
              <a:gd name="connsiteX1" fmla="*/ 10582107 w 10582107"/>
              <a:gd name="connsiteY1" fmla="*/ 0 h 1789852"/>
              <a:gd name="connsiteX2" fmla="*/ 10582107 w 10582107"/>
              <a:gd name="connsiteY2" fmla="*/ 1789852 h 1789852"/>
              <a:gd name="connsiteX3" fmla="*/ 0 w 10582107"/>
              <a:gd name="connsiteY3" fmla="*/ 1738311 h 1789852"/>
              <a:gd name="connsiteX4" fmla="*/ 235258 w 10582107"/>
              <a:gd name="connsiteY4" fmla="*/ 37961 h 17898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582107" h="1789852">
                <a:moveTo>
                  <a:pt x="235258" y="37961"/>
                </a:moveTo>
                <a:lnTo>
                  <a:pt x="10582107" y="0"/>
                </a:lnTo>
                <a:lnTo>
                  <a:pt x="10582107" y="1789852"/>
                </a:lnTo>
                <a:lnTo>
                  <a:pt x="0" y="1738311"/>
                </a:lnTo>
                <a:lnTo>
                  <a:pt x="235258" y="37961"/>
                </a:lnTo>
                <a:close/>
              </a:path>
            </a:pathLst>
          </a:custGeom>
          <a:gradFill>
            <a:gsLst>
              <a:gs pos="0">
                <a:srgbClr val="01236B"/>
              </a:gs>
              <a:gs pos="74000">
                <a:srgbClr val="01236B">
                  <a:alpha val="84000"/>
                  <a:lumMod val="73000"/>
                </a:srgbClr>
              </a:gs>
              <a:gs pos="83000">
                <a:srgbClr val="01236B">
                  <a:alpha val="81000"/>
                </a:srgbClr>
              </a:gs>
              <a:gs pos="100000">
                <a:srgbClr val="01236B">
                  <a:alpha val="67000"/>
                </a:srgbClr>
              </a:gs>
            </a:gsLst>
            <a:lin ang="6600000" scaled="0"/>
          </a:gradFill>
          <a:ln>
            <a:noFill/>
          </a:ln>
          <a:effectLst>
            <a:outerShdw blurRad="50800" dir="18900000" algn="bl" rotWithShape="0">
              <a:prstClr val="black">
                <a:alpha val="40000"/>
              </a:prstClr>
            </a:outerShdw>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2" name="Title 1"/>
          <p:cNvSpPr>
            <a:spLocks noGrp="1"/>
          </p:cNvSpPr>
          <p:nvPr>
            <p:ph type="ctrTitle" hasCustomPrompt="1"/>
          </p:nvPr>
        </p:nvSpPr>
        <p:spPr>
          <a:xfrm>
            <a:off x="2782672" y="185037"/>
            <a:ext cx="8930744" cy="618664"/>
          </a:xfrm>
        </p:spPr>
        <p:txBody>
          <a:bodyPr anchor="t">
            <a:normAutofit/>
          </a:bodyPr>
          <a:lstStyle>
            <a:lvl1pPr algn="ctr">
              <a:defRPr sz="3000">
                <a:solidFill>
                  <a:schemeClr val="bg1"/>
                </a:solidFill>
                <a:effectLst/>
              </a:defRPr>
            </a:lvl1pPr>
          </a:lstStyle>
          <a:p>
            <a:r>
              <a:rPr lang="en-US" dirty="0" smtClean="0"/>
              <a:t>Add or Edit 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r>
              <a:rPr lang="de-DE" smtClean="0"/>
              <a:t>07/03/2014</a:t>
            </a:r>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en-US" smtClean="0"/>
              <a:t>© 2014 - Frilet Société d'Avocats </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
        <p:nvSpPr>
          <p:cNvPr id="8" name="Text Placeholder 2"/>
          <p:cNvSpPr>
            <a:spLocks noGrp="1"/>
          </p:cNvSpPr>
          <p:nvPr>
            <p:ph idx="1"/>
          </p:nvPr>
        </p:nvSpPr>
        <p:spPr>
          <a:xfrm>
            <a:off x="2782671" y="1060057"/>
            <a:ext cx="8930744" cy="4731144"/>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313598302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572279" y="1380068"/>
            <a:ext cx="8930744" cy="2616199"/>
          </a:xfrm>
        </p:spPr>
        <p:txBody>
          <a:bodyPr anchor="t">
            <a:normAutofit/>
          </a:bodyPr>
          <a:lstStyle>
            <a:lvl1pPr algn="ctr">
              <a:defRPr sz="6000">
                <a:effectLst/>
              </a:defRPr>
            </a:lvl1pPr>
          </a:lstStyle>
          <a:p>
            <a:r>
              <a:rPr lang="en-US" dirty="0" smtClean="0"/>
              <a:t>Add or Edit Title</a:t>
            </a:r>
            <a:endParaRPr lang="en-US" dirty="0"/>
          </a:p>
        </p:txBody>
      </p:sp>
      <p:sp>
        <p:nvSpPr>
          <p:cNvPr id="3" name="Subtitle 2"/>
          <p:cNvSpPr>
            <a:spLocks noGrp="1"/>
          </p:cNvSpPr>
          <p:nvPr>
            <p:ph type="subTitle" idx="1" hasCustomPrompt="1"/>
          </p:nvPr>
        </p:nvSpPr>
        <p:spPr>
          <a:xfrm>
            <a:off x="4515377" y="4045035"/>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Add or Edit Subtitle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r>
              <a:rPr lang="de-DE" smtClean="0"/>
              <a:t>07/03/2014</a:t>
            </a:r>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en-US" smtClean="0"/>
              <a:t>© 2014 - Frilet Société d'Avocats </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2672" y="185037"/>
            <a:ext cx="8930744" cy="618664"/>
          </a:xfrm>
        </p:spPr>
        <p:txBody>
          <a:bodyPr anchor="t">
            <a:normAutofit/>
          </a:bodyPr>
          <a:lstStyle>
            <a:lvl1pPr algn="ctr">
              <a:defRPr sz="3000">
                <a:solidFill>
                  <a:schemeClr val="tx1"/>
                </a:solidFill>
                <a:effectLst/>
              </a:defRPr>
            </a:lvl1pPr>
          </a:lstStyle>
          <a:p>
            <a:r>
              <a:rPr lang="en-US" dirty="0" smtClean="0"/>
              <a:t>Add or Edit Title</a:t>
            </a:r>
            <a:endParaRPr lang="en-US" dirty="0"/>
          </a:p>
        </p:txBody>
      </p:sp>
      <p:sp>
        <p:nvSpPr>
          <p:cNvPr id="20" name="Date Placeholder 4"/>
          <p:cNvSpPr>
            <a:spLocks noGrp="1"/>
          </p:cNvSpPr>
          <p:nvPr>
            <p:ph type="dt" sz="half" idx="10"/>
          </p:nvPr>
        </p:nvSpPr>
        <p:spPr>
          <a:xfrm>
            <a:off x="9732656" y="6431407"/>
            <a:ext cx="1143000" cy="365125"/>
          </a:xfrm>
        </p:spPr>
        <p:txBody>
          <a:bodyPr/>
          <a:lstStyle/>
          <a:p>
            <a:r>
              <a:rPr lang="de-DE" smtClean="0"/>
              <a:t>07/03/2014</a:t>
            </a:r>
            <a:endParaRPr lang="en-US" dirty="0"/>
          </a:p>
        </p:txBody>
      </p:sp>
      <p:sp>
        <p:nvSpPr>
          <p:cNvPr id="21" name="Footer Placeholder 5"/>
          <p:cNvSpPr>
            <a:spLocks noGrp="1"/>
          </p:cNvSpPr>
          <p:nvPr>
            <p:ph type="ftr" sz="quarter" idx="11"/>
          </p:nvPr>
        </p:nvSpPr>
        <p:spPr>
          <a:xfrm>
            <a:off x="2572279" y="6431407"/>
            <a:ext cx="7084177" cy="365125"/>
          </a:xfrm>
        </p:spPr>
        <p:txBody>
          <a:bodyPr/>
          <a:lstStyle/>
          <a:p>
            <a:r>
              <a:rPr lang="en-US" smtClean="0"/>
              <a:t>© 2014 - Frilet Société d'Avocats </a:t>
            </a:r>
            <a:endParaRPr lang="en-US" dirty="0"/>
          </a:p>
        </p:txBody>
      </p:sp>
      <p:sp>
        <p:nvSpPr>
          <p:cNvPr id="28" name="Slide Number Placeholder 6"/>
          <p:cNvSpPr>
            <a:spLocks noGrp="1"/>
          </p:cNvSpPr>
          <p:nvPr>
            <p:ph type="sldNum" sz="quarter" idx="12"/>
          </p:nvPr>
        </p:nvSpPr>
        <p:spPr>
          <a:xfrm>
            <a:off x="10951856" y="6431407"/>
            <a:ext cx="551167" cy="365125"/>
          </a:xfrm>
        </p:spPr>
        <p:txBody>
          <a:bodyPr/>
          <a:lstStyle>
            <a:lvl1pPr>
              <a:defRPr/>
            </a:lvl1pPr>
          </a:lstStyle>
          <a:p>
            <a:fld id="{955FFA39-CE60-4B55-AE18-7240B9FE9D09}" type="slidenum">
              <a:rPr lang="en-US" smtClean="0"/>
              <a:pPr/>
              <a:t>‹N°›</a:t>
            </a:fld>
            <a:endParaRPr lang="en-US" dirty="0"/>
          </a:p>
        </p:txBody>
      </p:sp>
      <p:sp>
        <p:nvSpPr>
          <p:cNvPr id="8" name="Text Placeholder 2"/>
          <p:cNvSpPr>
            <a:spLocks noGrp="1"/>
          </p:cNvSpPr>
          <p:nvPr>
            <p:ph idx="1"/>
          </p:nvPr>
        </p:nvSpPr>
        <p:spPr>
          <a:xfrm>
            <a:off x="2782671" y="1060057"/>
            <a:ext cx="8930744" cy="4731144"/>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xmlns="" val="40352120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685800"/>
            <a:ext cx="8930745" cy="1752599"/>
          </a:xfrm>
        </p:spPr>
        <p:txBody>
          <a:bodyPr/>
          <a:lstStyle>
            <a:lvl1pPr>
              <a:defRPr/>
            </a:lvl1pPr>
          </a:lstStyle>
          <a:p>
            <a:r>
              <a:rPr lang="en-US" dirty="0" smtClean="0"/>
              <a:t>Add or Edit Title</a:t>
            </a:r>
            <a:endParaRPr lang="en-US" dirty="0"/>
          </a:p>
        </p:txBody>
      </p:sp>
      <p:sp>
        <p:nvSpPr>
          <p:cNvPr id="3" name="Content Placeholder 2"/>
          <p:cNvSpPr>
            <a:spLocks noGrp="1"/>
          </p:cNvSpPr>
          <p:nvPr>
            <p:ph sz="half" idx="1" hasCustomPrompt="1"/>
          </p:nvPr>
        </p:nvSpPr>
        <p:spPr>
          <a:xfrm>
            <a:off x="2572278" y="2666999"/>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a:xfrm>
            <a:off x="9732656" y="6431407"/>
            <a:ext cx="1143000" cy="365125"/>
          </a:xfrm>
        </p:spPr>
        <p:txBody>
          <a:bodyPr/>
          <a:lstStyle/>
          <a:p>
            <a:r>
              <a:rPr lang="de-DE" smtClean="0"/>
              <a:t>07/03/2014</a:t>
            </a:r>
            <a:endParaRPr lang="en-US" dirty="0"/>
          </a:p>
        </p:txBody>
      </p:sp>
      <p:sp>
        <p:nvSpPr>
          <p:cNvPr id="6" name="Footer Placeholder 5"/>
          <p:cNvSpPr>
            <a:spLocks noGrp="1"/>
          </p:cNvSpPr>
          <p:nvPr>
            <p:ph type="ftr" sz="quarter" idx="11"/>
          </p:nvPr>
        </p:nvSpPr>
        <p:spPr>
          <a:xfrm>
            <a:off x="2572279" y="6431407"/>
            <a:ext cx="7084177" cy="365125"/>
          </a:xfrm>
        </p:spPr>
        <p:txBody>
          <a:bodyPr/>
          <a:lstStyle/>
          <a:p>
            <a:r>
              <a:rPr lang="en-US" smtClean="0"/>
              <a:t>© 2014 - Frilet Société d'Avocats </a:t>
            </a:r>
            <a:endParaRPr lang="en-US" dirty="0"/>
          </a:p>
        </p:txBody>
      </p:sp>
      <p:sp>
        <p:nvSpPr>
          <p:cNvPr id="7" name="Slide Number Placeholder 6"/>
          <p:cNvSpPr>
            <a:spLocks noGrp="1"/>
          </p:cNvSpPr>
          <p:nvPr>
            <p:ph type="sldNum" sz="quarter" idx="12"/>
          </p:nvPr>
        </p:nvSpPr>
        <p:spPr>
          <a:xfrm>
            <a:off x="10951856" y="6431407"/>
            <a:ext cx="551167" cy="365125"/>
          </a:xfrm>
        </p:spPr>
        <p:txBody>
          <a:bodyPr/>
          <a:lstStyle>
            <a:lvl1pPr>
              <a:defRPr/>
            </a:lvl1pPr>
          </a:lstStyle>
          <a:p>
            <a:fld id="{EAD846B7-88F5-4EAE-9B91-D01D6820F3B5}" type="slidenum">
              <a:rPr lang="en-US" smtClean="0"/>
              <a:pPr/>
              <a:t>‹N°›</a:t>
            </a:fld>
            <a:endParaRPr lang="en-US" dirty="0"/>
          </a:p>
        </p:txBody>
      </p:sp>
      <p:sp>
        <p:nvSpPr>
          <p:cNvPr id="9" name="Content Placeholder 2"/>
          <p:cNvSpPr>
            <a:spLocks noGrp="1"/>
          </p:cNvSpPr>
          <p:nvPr>
            <p:ph sz="half" idx="13" hasCustomPrompt="1"/>
          </p:nvPr>
        </p:nvSpPr>
        <p:spPr>
          <a:xfrm>
            <a:off x="7211206" y="2666998"/>
            <a:ext cx="42918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with Subtitle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smtClean="0"/>
              <a:t>Add or Edit Title</a:t>
            </a:r>
            <a:endParaRPr lang="en-US" dirty="0"/>
          </a:p>
        </p:txBody>
      </p:sp>
      <p:sp>
        <p:nvSpPr>
          <p:cNvPr id="3" name="Text Placeholder 2"/>
          <p:cNvSpPr>
            <a:spLocks noGrp="1"/>
          </p:cNvSpPr>
          <p:nvPr>
            <p:ph type="body" idx="1" hasCustomPrompt="1"/>
          </p:nvPr>
        </p:nvSpPr>
        <p:spPr>
          <a:xfrm>
            <a:off x="2572278"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4" name="Content Placeholder 3"/>
          <p:cNvSpPr>
            <a:spLocks noGrp="1"/>
          </p:cNvSpPr>
          <p:nvPr>
            <p:ph sz="half" idx="2" hasCustomPrompt="1"/>
          </p:nvPr>
        </p:nvSpPr>
        <p:spPr>
          <a:xfrm>
            <a:off x="2572278"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8" name="Footer Placeholder 7"/>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9" name="Slide Number Placeholder 8"/>
          <p:cNvSpPr>
            <a:spLocks noGrp="1"/>
          </p:cNvSpPr>
          <p:nvPr>
            <p:ph type="sldNum" sz="quarter" idx="12"/>
          </p:nvPr>
        </p:nvSpPr>
        <p:spPr>
          <a:xfrm>
            <a:off x="10951856" y="6432931"/>
            <a:ext cx="551167" cy="365125"/>
          </a:xfrm>
        </p:spPr>
        <p:txBody>
          <a:bodyPr/>
          <a:lstStyle>
            <a:lvl1pPr>
              <a:defRPr/>
            </a:lvl1pPr>
          </a:lstStyle>
          <a:p>
            <a:fld id="{63114918-7240-41E0-AEFE-14B4DA4DBFBE}" type="slidenum">
              <a:rPr lang="en-US" smtClean="0"/>
              <a:pPr/>
              <a:t>‹N°›</a:t>
            </a:fld>
            <a:endParaRPr lang="en-US" dirty="0"/>
          </a:p>
        </p:txBody>
      </p:sp>
      <p:sp>
        <p:nvSpPr>
          <p:cNvPr id="11" name="Text Placeholder 2"/>
          <p:cNvSpPr>
            <a:spLocks noGrp="1"/>
          </p:cNvSpPr>
          <p:nvPr>
            <p:ph type="body" idx="13" hasCustomPrompt="1"/>
          </p:nvPr>
        </p:nvSpPr>
        <p:spPr>
          <a:xfrm>
            <a:off x="7272166" y="2658533"/>
            <a:ext cx="4230857" cy="576262"/>
          </a:xfrm>
        </p:spPr>
        <p:txBody>
          <a:bodyPr anchor="b">
            <a:noAutofit/>
          </a:bodyPr>
          <a:lstStyle>
            <a:lvl1pPr marL="0" indent="0">
              <a:buNone/>
              <a:defRPr sz="2800" b="0">
                <a:solidFill>
                  <a:srgbClr val="01236B"/>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Add or Edit Subtitle</a:t>
            </a:r>
          </a:p>
        </p:txBody>
      </p:sp>
      <p:sp>
        <p:nvSpPr>
          <p:cNvPr id="12" name="Content Placeholder 3"/>
          <p:cNvSpPr>
            <a:spLocks noGrp="1"/>
          </p:cNvSpPr>
          <p:nvPr>
            <p:ph sz="half" idx="14" hasCustomPrompt="1"/>
          </p:nvPr>
        </p:nvSpPr>
        <p:spPr>
          <a:xfrm>
            <a:off x="7272166" y="3331104"/>
            <a:ext cx="4230857"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9732656" y="6432423"/>
            <a:ext cx="1143000" cy="365125"/>
          </a:xfrm>
        </p:spPr>
        <p:txBody>
          <a:bodyPr/>
          <a:lstStyle/>
          <a:p>
            <a:r>
              <a:rPr lang="de-DE" smtClean="0"/>
              <a:t>07/03/2014</a:t>
            </a:r>
            <a:endParaRPr lang="en-US" dirty="0"/>
          </a:p>
        </p:txBody>
      </p:sp>
      <p:sp>
        <p:nvSpPr>
          <p:cNvPr id="4" name="Footer Placeholder 3"/>
          <p:cNvSpPr>
            <a:spLocks noGrp="1"/>
          </p:cNvSpPr>
          <p:nvPr>
            <p:ph type="ftr" sz="quarter" idx="11"/>
          </p:nvPr>
        </p:nvSpPr>
        <p:spPr>
          <a:xfrm>
            <a:off x="2572279" y="6432423"/>
            <a:ext cx="7084177" cy="365125"/>
          </a:xfrm>
        </p:spPr>
        <p:txBody>
          <a:bodyPr/>
          <a:lstStyle/>
          <a:p>
            <a:r>
              <a:rPr lang="en-US" smtClean="0"/>
              <a:t>© 2014 - Frilet Société d'Avocats </a:t>
            </a:r>
            <a:endParaRPr lang="en-US" dirty="0"/>
          </a:p>
        </p:txBody>
      </p:sp>
      <p:sp>
        <p:nvSpPr>
          <p:cNvPr id="5" name="Slide Number Placeholder 4"/>
          <p:cNvSpPr>
            <a:spLocks noGrp="1"/>
          </p:cNvSpPr>
          <p:nvPr>
            <p:ph type="sldNum" sz="quarter" idx="12"/>
          </p:nvPr>
        </p:nvSpPr>
        <p:spPr>
          <a:xfrm>
            <a:off x="10951856" y="6432423"/>
            <a:ext cx="551167" cy="365125"/>
          </a:xfrm>
        </p:spPr>
        <p:txBody>
          <a:bodyPr/>
          <a:lstStyle>
            <a:lvl1pPr>
              <a:defRPr/>
            </a:lvl1pPr>
          </a:lstStyle>
          <a:p>
            <a:fld id="{303377FC-621A-4A52-99E5-4B9F6BB36163}" type="slidenum">
              <a:rPr lang="en-US" smtClean="0"/>
              <a:pPr/>
              <a:t>‹N°›</a:t>
            </a:fld>
            <a:endParaRPr lang="en-US" dirty="0"/>
          </a:p>
        </p:txBody>
      </p:sp>
      <p:sp>
        <p:nvSpPr>
          <p:cNvPr id="6" name="Text Placeholder 2"/>
          <p:cNvSpPr>
            <a:spLocks noGrp="1"/>
          </p:cNvSpPr>
          <p:nvPr>
            <p:ph idx="1"/>
          </p:nvPr>
        </p:nvSpPr>
        <p:spPr>
          <a:xfrm>
            <a:off x="2572279" y="685801"/>
            <a:ext cx="8930744" cy="5105400"/>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732656" y="6432931"/>
            <a:ext cx="1143000" cy="365125"/>
          </a:xfrm>
        </p:spPr>
        <p:txBody>
          <a:bodyPr/>
          <a:lstStyle/>
          <a:p>
            <a:r>
              <a:rPr lang="de-DE" smtClean="0"/>
              <a:t>07/03/2014</a:t>
            </a:r>
            <a:endParaRPr lang="en-US" dirty="0"/>
          </a:p>
        </p:txBody>
      </p:sp>
      <p:sp>
        <p:nvSpPr>
          <p:cNvPr id="3" name="Footer Placeholder 2"/>
          <p:cNvSpPr>
            <a:spLocks noGrp="1"/>
          </p:cNvSpPr>
          <p:nvPr>
            <p:ph type="ftr" sz="quarter" idx="11"/>
          </p:nvPr>
        </p:nvSpPr>
        <p:spPr>
          <a:xfrm>
            <a:off x="2572279" y="6432931"/>
            <a:ext cx="7084177" cy="365125"/>
          </a:xfrm>
        </p:spPr>
        <p:txBody>
          <a:bodyPr/>
          <a:lstStyle/>
          <a:p>
            <a:r>
              <a:rPr lang="en-US" smtClean="0"/>
              <a:t>© 2014 - Frilet Société d'Avocats </a:t>
            </a:r>
            <a:endParaRPr lang="en-US" dirty="0"/>
          </a:p>
        </p:txBody>
      </p:sp>
      <p:sp>
        <p:nvSpPr>
          <p:cNvPr id="4" name="Slide Number Placeholder 3"/>
          <p:cNvSpPr>
            <a:spLocks noGrp="1"/>
          </p:cNvSpPr>
          <p:nvPr>
            <p:ph type="sldNum" sz="quarter" idx="12"/>
          </p:nvPr>
        </p:nvSpPr>
        <p:spPr>
          <a:xfrm>
            <a:off x="10951856" y="6432931"/>
            <a:ext cx="551167" cy="365125"/>
          </a:xfrm>
        </p:spPr>
        <p:txBody>
          <a:bodyPr/>
          <a:lstStyle>
            <a:lvl1pPr>
              <a:defRPr/>
            </a:lvl1pPr>
          </a:lstStyle>
          <a:p>
            <a:fld id="{A49B3407-18D0-4474-BB24-959D8D2047F3}" type="slidenum">
              <a:rPr lang="en-US" smtClean="0"/>
              <a:pPr/>
              <a:t>‹N°›</a:t>
            </a:fld>
            <a:endParaRPr lang="en-US" dirty="0"/>
          </a:p>
        </p:txBody>
      </p:sp>
      <p:sp>
        <p:nvSpPr>
          <p:cNvPr id="7"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8" name="Text Placeholder 2"/>
          <p:cNvSpPr>
            <a:spLocks noGrp="1"/>
          </p:cNvSpPr>
          <p:nvPr>
            <p:ph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ext with Title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72279" y="1600200"/>
            <a:ext cx="2461154" cy="1371600"/>
          </a:xfrm>
        </p:spPr>
        <p:txBody>
          <a:bodyPr anchor="t">
            <a:normAutofit/>
          </a:bodyPr>
          <a:lstStyle>
            <a:lvl1pPr algn="ctr">
              <a:defRPr sz="2400" b="0"/>
            </a:lvl1pPr>
          </a:lstStyle>
          <a:p>
            <a:r>
              <a:rPr lang="en-US" dirty="0" smtClean="0"/>
              <a:t>Add or Edit Title</a:t>
            </a:r>
            <a:endParaRPr lang="en-US" dirty="0"/>
          </a:p>
        </p:txBody>
      </p:sp>
      <p:sp>
        <p:nvSpPr>
          <p:cNvPr id="3" name="Content Placeholder 2"/>
          <p:cNvSpPr>
            <a:spLocks noGrp="1"/>
          </p:cNvSpPr>
          <p:nvPr>
            <p:ph idx="1" hasCustomPrompt="1"/>
          </p:nvPr>
        </p:nvSpPr>
        <p:spPr>
          <a:xfrm>
            <a:off x="5262033" y="685799"/>
            <a:ext cx="6240990" cy="5105401"/>
          </a:xfrm>
        </p:spPr>
        <p:txBody>
          <a:bodyPr anchor="ctr">
            <a:normAutofit/>
          </a:bodyPr>
          <a:lstStyle>
            <a:lvl1pPr>
              <a:defRPr sz="2000" baseline="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hasCustomPrompt="1"/>
          </p:nvPr>
        </p:nvSpPr>
        <p:spPr>
          <a:xfrm>
            <a:off x="2572279" y="3020568"/>
            <a:ext cx="2461154" cy="1828800"/>
          </a:xfrm>
        </p:spPr>
        <p:txBody>
          <a:bodyPr anchor="ct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Add or Edit Subtitle</a:t>
            </a:r>
          </a:p>
        </p:txBody>
      </p:sp>
      <p:sp>
        <p:nvSpPr>
          <p:cNvPr id="5" name="Date Placeholder 4"/>
          <p:cNvSpPr>
            <a:spLocks noGrp="1"/>
          </p:cNvSpPr>
          <p:nvPr>
            <p:ph type="dt" sz="half" idx="10"/>
          </p:nvPr>
        </p:nvSpPr>
        <p:spPr>
          <a:xfrm>
            <a:off x="9732656" y="6432423"/>
            <a:ext cx="1143000" cy="365125"/>
          </a:xfrm>
        </p:spPr>
        <p:txBody>
          <a:bodyPr/>
          <a:lstStyle/>
          <a:p>
            <a:r>
              <a:rPr lang="de-DE" smtClean="0"/>
              <a:t>07/03/2014</a:t>
            </a:r>
            <a:endParaRPr lang="en-US" dirty="0"/>
          </a:p>
        </p:txBody>
      </p:sp>
      <p:sp>
        <p:nvSpPr>
          <p:cNvPr id="6" name="Footer Placeholder 5"/>
          <p:cNvSpPr>
            <a:spLocks noGrp="1"/>
          </p:cNvSpPr>
          <p:nvPr>
            <p:ph type="ftr" sz="quarter" idx="11"/>
          </p:nvPr>
        </p:nvSpPr>
        <p:spPr>
          <a:xfrm>
            <a:off x="2572279" y="6432423"/>
            <a:ext cx="7084177" cy="365125"/>
          </a:xfrm>
        </p:spPr>
        <p:txBody>
          <a:bodyPr/>
          <a:lstStyle/>
          <a:p>
            <a:r>
              <a:rPr lang="en-US" smtClean="0"/>
              <a:t>© 2014 - Frilet Société d'Avocats </a:t>
            </a:r>
            <a:endParaRPr lang="en-US" dirty="0"/>
          </a:p>
        </p:txBody>
      </p:sp>
      <p:sp>
        <p:nvSpPr>
          <p:cNvPr id="7" name="Slide Number Placeholder 6"/>
          <p:cNvSpPr>
            <a:spLocks noGrp="1"/>
          </p:cNvSpPr>
          <p:nvPr>
            <p:ph type="sldNum" sz="quarter" idx="12"/>
          </p:nvPr>
        </p:nvSpPr>
        <p:spPr>
          <a:xfrm>
            <a:off x="10951856" y="6432423"/>
            <a:ext cx="551167" cy="365125"/>
          </a:xfrm>
        </p:spPr>
        <p:txBody>
          <a:bodyPr/>
          <a:lstStyle>
            <a:lvl1pPr>
              <a:defRPr/>
            </a:lvl1pPr>
          </a:lstStyle>
          <a:p>
            <a:fld id="{49579F59-627D-4EF1-AD7E-6EFAF7D551B7}" type="slidenum">
              <a:rPr lang="en-US" smtClean="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0" name="Rectangle 19"/>
          <p:cNvSpPr/>
          <p:nvPr userDrawn="1"/>
        </p:nvSpPr>
        <p:spPr>
          <a:xfrm>
            <a:off x="-5403" y="6370891"/>
            <a:ext cx="12197403" cy="487109"/>
          </a:xfrm>
          <a:custGeom>
            <a:avLst/>
            <a:gdLst>
              <a:gd name="connsiteX0" fmla="*/ 0 w 11984736"/>
              <a:gd name="connsiteY0" fmla="*/ 0 h 481584"/>
              <a:gd name="connsiteX1" fmla="*/ 11984736 w 11984736"/>
              <a:gd name="connsiteY1" fmla="*/ 0 h 481584"/>
              <a:gd name="connsiteX2" fmla="*/ 11984736 w 11984736"/>
              <a:gd name="connsiteY2" fmla="*/ 481584 h 481584"/>
              <a:gd name="connsiteX3" fmla="*/ 0 w 11984736"/>
              <a:gd name="connsiteY3" fmla="*/ 481584 h 481584"/>
              <a:gd name="connsiteX4" fmla="*/ 0 w 11984736"/>
              <a:gd name="connsiteY4" fmla="*/ 0 h 481584"/>
              <a:gd name="connsiteX0" fmla="*/ 15240 w 11984736"/>
              <a:gd name="connsiteY0" fmla="*/ 0 h 595884"/>
              <a:gd name="connsiteX1" fmla="*/ 11984736 w 11984736"/>
              <a:gd name="connsiteY1" fmla="*/ 114300 h 595884"/>
              <a:gd name="connsiteX2" fmla="*/ 11984736 w 11984736"/>
              <a:gd name="connsiteY2" fmla="*/ 595884 h 595884"/>
              <a:gd name="connsiteX3" fmla="*/ 0 w 11984736"/>
              <a:gd name="connsiteY3" fmla="*/ 595884 h 595884"/>
              <a:gd name="connsiteX4" fmla="*/ 15240 w 11984736"/>
              <a:gd name="connsiteY4" fmla="*/ 0 h 595884"/>
              <a:gd name="connsiteX0" fmla="*/ 220980 w 12190476"/>
              <a:gd name="connsiteY0" fmla="*/ 0 h 603504"/>
              <a:gd name="connsiteX1" fmla="*/ 12190476 w 12190476"/>
              <a:gd name="connsiteY1" fmla="*/ 114300 h 603504"/>
              <a:gd name="connsiteX2" fmla="*/ 12190476 w 12190476"/>
              <a:gd name="connsiteY2" fmla="*/ 595884 h 603504"/>
              <a:gd name="connsiteX3" fmla="*/ 0 w 12190476"/>
              <a:gd name="connsiteY3" fmla="*/ 603504 h 603504"/>
              <a:gd name="connsiteX4" fmla="*/ 220980 w 12190476"/>
              <a:gd name="connsiteY4" fmla="*/ 0 h 603504"/>
              <a:gd name="connsiteX0" fmla="*/ 167640 w 12190476"/>
              <a:gd name="connsiteY0" fmla="*/ 5334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53340 h 489204"/>
              <a:gd name="connsiteX0" fmla="*/ 167640 w 12190476"/>
              <a:gd name="connsiteY0" fmla="*/ 38100 h 489204"/>
              <a:gd name="connsiteX1" fmla="*/ 12190476 w 12190476"/>
              <a:gd name="connsiteY1" fmla="*/ 0 h 489204"/>
              <a:gd name="connsiteX2" fmla="*/ 12190476 w 12190476"/>
              <a:gd name="connsiteY2" fmla="*/ 481584 h 489204"/>
              <a:gd name="connsiteX3" fmla="*/ 0 w 12190476"/>
              <a:gd name="connsiteY3" fmla="*/ 489204 h 489204"/>
              <a:gd name="connsiteX4" fmla="*/ 167640 w 12190476"/>
              <a:gd name="connsiteY4" fmla="*/ 38100 h 48920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96824"/>
              <a:gd name="connsiteX1" fmla="*/ 12190476 w 12190476"/>
              <a:gd name="connsiteY1" fmla="*/ 7620 h 496824"/>
              <a:gd name="connsiteX2" fmla="*/ 12190476 w 12190476"/>
              <a:gd name="connsiteY2" fmla="*/ 489204 h 496824"/>
              <a:gd name="connsiteX3" fmla="*/ 0 w 12190476"/>
              <a:gd name="connsiteY3" fmla="*/ 496824 h 496824"/>
              <a:gd name="connsiteX4" fmla="*/ 182880 w 12190476"/>
              <a:gd name="connsiteY4" fmla="*/ 0 h 496824"/>
              <a:gd name="connsiteX0" fmla="*/ 175260 w 12190476"/>
              <a:gd name="connsiteY0" fmla="*/ 15240 h 489204"/>
              <a:gd name="connsiteX1" fmla="*/ 12190476 w 12190476"/>
              <a:gd name="connsiteY1" fmla="*/ 0 h 489204"/>
              <a:gd name="connsiteX2" fmla="*/ 12190476 w 12190476"/>
              <a:gd name="connsiteY2" fmla="*/ 481584 h 489204"/>
              <a:gd name="connsiteX3" fmla="*/ 0 w 12190476"/>
              <a:gd name="connsiteY3" fmla="*/ 489204 h 489204"/>
              <a:gd name="connsiteX4" fmla="*/ 175260 w 12190476"/>
              <a:gd name="connsiteY4" fmla="*/ 15240 h 489204"/>
              <a:gd name="connsiteX0" fmla="*/ 182880 w 12190476"/>
              <a:gd name="connsiteY0" fmla="*/ 0 h 489204"/>
              <a:gd name="connsiteX1" fmla="*/ 12190476 w 12190476"/>
              <a:gd name="connsiteY1" fmla="*/ 0 h 489204"/>
              <a:gd name="connsiteX2" fmla="*/ 12190476 w 12190476"/>
              <a:gd name="connsiteY2" fmla="*/ 481584 h 489204"/>
              <a:gd name="connsiteX3" fmla="*/ 0 w 12190476"/>
              <a:gd name="connsiteY3" fmla="*/ 489204 h 489204"/>
              <a:gd name="connsiteX4" fmla="*/ 182880 w 12190476"/>
              <a:gd name="connsiteY4" fmla="*/ 0 h 489204"/>
              <a:gd name="connsiteX0" fmla="*/ 182880 w 12190476"/>
              <a:gd name="connsiteY0" fmla="*/ 0 h 489204"/>
              <a:gd name="connsiteX1" fmla="*/ 12190476 w 12190476"/>
              <a:gd name="connsiteY1" fmla="*/ 0 h 489204"/>
              <a:gd name="connsiteX2" fmla="*/ 12190476 w 12190476"/>
              <a:gd name="connsiteY2" fmla="*/ 487962 h 489204"/>
              <a:gd name="connsiteX3" fmla="*/ 0 w 12190476"/>
              <a:gd name="connsiteY3" fmla="*/ 489204 h 489204"/>
              <a:gd name="connsiteX4" fmla="*/ 182880 w 12190476"/>
              <a:gd name="connsiteY4" fmla="*/ 0 h 4892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0476" h="489204">
                <a:moveTo>
                  <a:pt x="182880" y="0"/>
                </a:moveTo>
                <a:lnTo>
                  <a:pt x="12190476" y="0"/>
                </a:lnTo>
                <a:lnTo>
                  <a:pt x="12190476" y="487962"/>
                </a:lnTo>
                <a:lnTo>
                  <a:pt x="0" y="489204"/>
                </a:lnTo>
                <a:lnTo>
                  <a:pt x="182880" y="0"/>
                </a:lnTo>
                <a:close/>
              </a:path>
            </a:pathLst>
          </a:custGeom>
          <a:solidFill>
            <a:srgbClr val="0123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itle Placeholder 1"/>
          <p:cNvSpPr>
            <a:spLocks noGrp="1"/>
          </p:cNvSpPr>
          <p:nvPr>
            <p:ph type="title"/>
          </p:nvPr>
        </p:nvSpPr>
        <p:spPr>
          <a:xfrm>
            <a:off x="2572279" y="685800"/>
            <a:ext cx="8930745" cy="1752599"/>
          </a:xfrm>
          <a:prstGeom prst="rect">
            <a:avLst/>
          </a:prstGeom>
          <a:effectLst/>
        </p:spPr>
        <p:txBody>
          <a:bodyPr vert="horz" lIns="91440" tIns="45720" rIns="91440" bIns="45720" rtlCol="0" anchor="ctr">
            <a:normAutofit/>
          </a:bodyPr>
          <a:lstStyle/>
          <a:p>
            <a:r>
              <a:rPr lang="en-US" dirty="0" smtClean="0"/>
              <a:t>Add or Edit Title</a:t>
            </a:r>
            <a:endParaRPr lang="en-US" dirty="0"/>
          </a:p>
        </p:txBody>
      </p:sp>
      <p:sp>
        <p:nvSpPr>
          <p:cNvPr id="3" name="Text Placeholder 2"/>
          <p:cNvSpPr>
            <a:spLocks noGrp="1"/>
          </p:cNvSpPr>
          <p:nvPr>
            <p:ph type="body" idx="1"/>
          </p:nvPr>
        </p:nvSpPr>
        <p:spPr>
          <a:xfrm>
            <a:off x="2572279" y="2666999"/>
            <a:ext cx="8930744" cy="3124201"/>
          </a:xfrm>
          <a:prstGeom prst="rect">
            <a:avLst/>
          </a:prstGeom>
        </p:spPr>
        <p:txBody>
          <a:bodyPr vert="horz" lIns="91440" tIns="45720" rIns="91440" bIns="45720" rtlCol="0" anchor="ctr">
            <a:normAutofit/>
          </a:bodyPr>
          <a:lstStyle/>
          <a:p>
            <a:pPr lvl="0"/>
            <a:r>
              <a:rPr lang="en-US" dirty="0" smtClean="0"/>
              <a:t>Add or Edit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9732656" y="6431915"/>
            <a:ext cx="1143000"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r>
              <a:rPr lang="de-DE" smtClean="0"/>
              <a:t>07/03/2014</a:t>
            </a:r>
            <a:endParaRPr lang="en-US" dirty="0"/>
          </a:p>
        </p:txBody>
      </p:sp>
      <p:sp>
        <p:nvSpPr>
          <p:cNvPr id="5" name="Footer Placeholder 4"/>
          <p:cNvSpPr>
            <a:spLocks noGrp="1"/>
          </p:cNvSpPr>
          <p:nvPr>
            <p:ph type="ftr" sz="quarter" idx="3"/>
          </p:nvPr>
        </p:nvSpPr>
        <p:spPr>
          <a:xfrm>
            <a:off x="2572279" y="6431915"/>
            <a:ext cx="7084177" cy="365125"/>
          </a:xfrm>
          <a:prstGeom prst="rect">
            <a:avLst/>
          </a:prstGeom>
        </p:spPr>
        <p:txBody>
          <a:bodyPr vert="horz" lIns="91440" tIns="45720" rIns="91440" bIns="45720" rtlCol="0" anchor="ctr"/>
          <a:lstStyle>
            <a:lvl1pPr algn="l">
              <a:defRPr sz="1200" b="0" i="0">
                <a:solidFill>
                  <a:schemeClr val="bg1"/>
                </a:solidFill>
                <a:effectLst/>
                <a:latin typeface="+mn-lt"/>
              </a:defRPr>
            </a:lvl1pPr>
          </a:lstStyle>
          <a:p>
            <a:r>
              <a:rPr lang="en-US" smtClean="0"/>
              <a:t>© 2014 - Frilet Société d'Avocats </a:t>
            </a:r>
            <a:endParaRPr lang="en-US" dirty="0"/>
          </a:p>
        </p:txBody>
      </p:sp>
      <p:sp>
        <p:nvSpPr>
          <p:cNvPr id="6" name="Slide Number Placeholder 5"/>
          <p:cNvSpPr>
            <a:spLocks noGrp="1"/>
          </p:cNvSpPr>
          <p:nvPr>
            <p:ph type="sldNum" sz="quarter" idx="4"/>
          </p:nvPr>
        </p:nvSpPr>
        <p:spPr>
          <a:xfrm>
            <a:off x="10951856" y="6431915"/>
            <a:ext cx="551167" cy="365125"/>
          </a:xfrm>
          <a:prstGeom prst="rect">
            <a:avLst/>
          </a:prstGeom>
        </p:spPr>
        <p:txBody>
          <a:bodyPr vert="horz" lIns="91440" tIns="45720" rIns="91440" bIns="45720" rtlCol="0" anchor="ctr"/>
          <a:lstStyle>
            <a:lvl1pPr algn="r">
              <a:defRPr sz="1200" b="0" i="0">
                <a:solidFill>
                  <a:schemeClr val="bg1"/>
                </a:solidFill>
                <a:effectLst/>
                <a:latin typeface="+mn-lt"/>
              </a:defRPr>
            </a:lvl1pPr>
          </a:lstStyle>
          <a:p>
            <a:fld id="{A3E3A1AD-9DAD-4F5C-A6A1-F5DCD2B4E9B5}" type="slidenum">
              <a:rPr lang="en-US" smtClean="0"/>
              <a:pPr/>
              <a:t>‹N°›</a:t>
            </a:fld>
            <a:endParaRPr lang="en-US" dirty="0"/>
          </a:p>
        </p:txBody>
      </p:sp>
      <p:pic>
        <p:nvPicPr>
          <p:cNvPr id="17" name="Picture 16"/>
          <p:cNvPicPr>
            <a:picLocks noChangeAspect="1"/>
          </p:cNvPicPr>
          <p:nvPr userDrawn="1"/>
        </p:nvPicPr>
        <p:blipFill>
          <a:blip r:embed="rId17">
            <a:extLst>
              <a:ext uri="{28A0092B-C50C-407E-A947-70E740481C1C}">
                <a14:useLocalDpi xmlns:a14="http://schemas.microsoft.com/office/drawing/2010/main" xmlns="" val="0"/>
              </a:ext>
            </a:extLst>
          </a:blip>
          <a:stretch>
            <a:fillRect/>
          </a:stretch>
        </p:blipFill>
        <p:spPr>
          <a:xfrm>
            <a:off x="-155611" y="-97536"/>
            <a:ext cx="2277019" cy="1198432"/>
          </a:xfrm>
          <a:prstGeom prst="rect">
            <a:avLst/>
          </a:prstGeom>
        </p:spPr>
      </p:pic>
      <p:sp>
        <p:nvSpPr>
          <p:cNvPr id="9" name="Freeform 7"/>
          <p:cNvSpPr/>
          <p:nvPr/>
        </p:nvSpPr>
        <p:spPr bwMode="auto">
          <a:xfrm>
            <a:off x="-5404" y="0"/>
            <a:ext cx="2870524" cy="6880839"/>
          </a:xfrm>
          <a:custGeom>
            <a:avLst/>
            <a:gdLst>
              <a:gd name="connsiteX0" fmla="*/ 10036 w 10036"/>
              <a:gd name="connsiteY0" fmla="*/ 0 h 11711"/>
              <a:gd name="connsiteX1" fmla="*/ 7777 w 10036"/>
              <a:gd name="connsiteY1" fmla="*/ 0 h 11711"/>
              <a:gd name="connsiteX2" fmla="*/ 36 w 10036"/>
              <a:gd name="connsiteY2" fmla="*/ 9928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36 w 10036"/>
              <a:gd name="connsiteY2" fmla="*/ 9917 h 11711"/>
              <a:gd name="connsiteX3" fmla="*/ 0 w 10036"/>
              <a:gd name="connsiteY3" fmla="*/ 11711 h 11711"/>
              <a:gd name="connsiteX4" fmla="*/ 10036 w 10036"/>
              <a:gd name="connsiteY4" fmla="*/ 0 h 11711"/>
              <a:gd name="connsiteX0" fmla="*/ 10036 w 10036"/>
              <a:gd name="connsiteY0" fmla="*/ 0 h 11711"/>
              <a:gd name="connsiteX1" fmla="*/ 7777 w 10036"/>
              <a:gd name="connsiteY1" fmla="*/ 0 h 11711"/>
              <a:gd name="connsiteX2" fmla="*/ 12 w 10036"/>
              <a:gd name="connsiteY2" fmla="*/ 9917 h 11711"/>
              <a:gd name="connsiteX3" fmla="*/ 0 w 10036"/>
              <a:gd name="connsiteY3" fmla="*/ 11711 h 11711"/>
              <a:gd name="connsiteX4" fmla="*/ 10036 w 10036"/>
              <a:gd name="connsiteY4" fmla="*/ 0 h 11711"/>
              <a:gd name="connsiteX0" fmla="*/ 10036 w 10036"/>
              <a:gd name="connsiteY0" fmla="*/ 0 h 11750"/>
              <a:gd name="connsiteX1" fmla="*/ 7777 w 10036"/>
              <a:gd name="connsiteY1" fmla="*/ 0 h 11750"/>
              <a:gd name="connsiteX2" fmla="*/ 12 w 10036"/>
              <a:gd name="connsiteY2" fmla="*/ 9917 h 11750"/>
              <a:gd name="connsiteX3" fmla="*/ 0 w 10036"/>
              <a:gd name="connsiteY3" fmla="*/ 11750 h 11750"/>
              <a:gd name="connsiteX4" fmla="*/ 10036 w 10036"/>
              <a:gd name="connsiteY4" fmla="*/ 0 h 11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36" h="11750">
                <a:moveTo>
                  <a:pt x="10036" y="0"/>
                </a:moveTo>
                <a:lnTo>
                  <a:pt x="7777" y="0"/>
                </a:lnTo>
                <a:lnTo>
                  <a:pt x="12" y="9917"/>
                </a:lnTo>
                <a:cubicBezTo>
                  <a:pt x="0" y="10511"/>
                  <a:pt x="12" y="11156"/>
                  <a:pt x="0" y="11750"/>
                </a:cubicBezTo>
                <a:lnTo>
                  <a:pt x="10036" y="0"/>
                </a:lnTo>
                <a:close/>
              </a:path>
            </a:pathLst>
          </a:custGeom>
          <a:solidFill>
            <a:srgbClr val="01236B"/>
          </a:solidFill>
          <a:ln>
            <a:noFill/>
          </a:ln>
          <a:effectLst>
            <a:outerShdw blurRad="50800" dist="38100" algn="l" rotWithShape="0">
              <a:prstClr val="black">
                <a:alpha val="40000"/>
              </a:prstClr>
            </a:outerShdw>
          </a:effectLst>
        </p:spPr>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49" r:id="rId3"/>
    <p:sldLayoutId id="2147483670" r:id="rId4"/>
    <p:sldLayoutId id="2147483652" r:id="rId5"/>
    <p:sldLayoutId id="2147483653" r:id="rId6"/>
    <p:sldLayoutId id="2147483654" r:id="rId7"/>
    <p:sldLayoutId id="2147483655" r:id="rId8"/>
    <p:sldLayoutId id="2147483656" r:id="rId9"/>
    <p:sldLayoutId id="2147483660" r:id="rId10"/>
    <p:sldLayoutId id="2147483657" r:id="rId11"/>
    <p:sldLayoutId id="2147483663" r:id="rId12"/>
    <p:sldLayoutId id="2147483664" r:id="rId13"/>
    <p:sldLayoutId id="2147483667" r:id="rId14"/>
    <p:sldLayoutId id="2147483671" r:id="rId15"/>
  </p:sldLayoutIdLst>
  <p:timing>
    <p:tnLst>
      <p:par>
        <p:cTn id="1" dur="indefinite" restart="never" nodeType="tmRoot"/>
      </p:par>
    </p:tnLst>
  </p:timing>
  <p:hf hdr="0"/>
  <p:txStyles>
    <p:titleStyle>
      <a:lvl1pPr algn="ctr" defTabSz="457200" rtl="0" eaLnBrk="1" latinLnBrk="0" hangingPunct="1">
        <a:spcBef>
          <a:spcPct val="0"/>
        </a:spcBef>
        <a:buNone/>
        <a:defRPr sz="4000" kern="1200" cap="none" baseline="0">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rgbClr val="01236B"/>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rgbClr val="01236B"/>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rgbClr val="01236B"/>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rgbClr val="01236B"/>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rgbClr val="01236B"/>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Feuille_Microsoft_Office_Excel_97-20031.xls"/><Relationship Id="rId2" Type="http://schemas.openxmlformats.org/officeDocument/2006/relationships/slideLayout" Target="../slideLayouts/slideLayout15.xml"/><Relationship Id="rId1" Type="http://schemas.openxmlformats.org/officeDocument/2006/relationships/vmlDrawing" Target="../drawings/vmlDrawing1.vml"/><Relationship Id="rId4" Type="http://schemas.openxmlformats.org/officeDocument/2006/relationships/oleObject" Target="../embeddings/Feuille_Microsoft_Office_Excel_97-20032.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lvl="0"/>
            <a:r>
              <a:rPr lang="en-US" sz="1600" dirty="0" smtClean="0"/>
              <a:t>GcilA  Conference on May 20</a:t>
            </a:r>
            <a:r>
              <a:rPr lang="en-US" sz="1600" baseline="30000" dirty="0" smtClean="0"/>
              <a:t>th</a:t>
            </a:r>
            <a:r>
              <a:rPr lang="en-US" sz="1600" dirty="0" smtClean="0"/>
              <a:t> –FNTP headquarters</a:t>
            </a:r>
            <a:r>
              <a:rPr lang="en-US" sz="2000" b="1" dirty="0" smtClean="0"/>
              <a:t/>
            </a:r>
            <a:br>
              <a:rPr lang="en-US" sz="2000" b="1" dirty="0" smtClean="0"/>
            </a:br>
            <a:r>
              <a:rPr lang="en-US" sz="2000" b="1" dirty="0" smtClean="0"/>
              <a:t/>
            </a:r>
            <a:br>
              <a:rPr lang="en-US" sz="2000" b="1" dirty="0" smtClean="0"/>
            </a:br>
            <a:r>
              <a:rPr lang="en-US" sz="1800" b="1" dirty="0" smtClean="0"/>
              <a:t>Global Construction Contracts and PPP in their Infancy</a:t>
            </a:r>
            <a:br>
              <a:rPr lang="en-US" sz="1800" b="1" dirty="0" smtClean="0"/>
            </a:br>
            <a:r>
              <a:rPr lang="en-US" sz="1800" b="1" dirty="0" smtClean="0"/>
              <a:t>The North American Situation, a Promising Market for European Companies</a:t>
            </a:r>
            <a:r>
              <a:rPr lang="en-US" sz="1800" dirty="0" smtClean="0"/>
              <a:t/>
            </a:r>
            <a:br>
              <a:rPr lang="en-US" sz="1800" dirty="0" smtClean="0"/>
            </a:br>
            <a:r>
              <a:rPr lang="en-US" sz="1800" dirty="0" smtClean="0"/>
              <a:t/>
            </a:r>
            <a:br>
              <a:rPr lang="en-US" sz="1800" dirty="0" smtClean="0"/>
            </a:br>
            <a:r>
              <a:rPr lang="en-US" sz="2000" b="1" i="1" dirty="0" smtClean="0"/>
              <a:t>Setting the global P3 scene</a:t>
            </a:r>
            <a:r>
              <a:rPr lang="fr-FR" sz="3200" b="1" dirty="0" smtClean="0">
                <a:latin typeface="Cambria" pitchFamily="18" charset="0"/>
              </a:rPr>
              <a:t/>
            </a:r>
            <a:br>
              <a:rPr lang="fr-FR" sz="3200" b="1" dirty="0" smtClean="0">
                <a:latin typeface="Cambria" pitchFamily="18" charset="0"/>
              </a:rPr>
            </a:br>
            <a:r>
              <a:rPr lang="de-DE" sz="3100" dirty="0" smtClean="0"/>
              <a:t/>
            </a:r>
            <a:br>
              <a:rPr lang="de-DE" sz="3100" dirty="0" smtClean="0"/>
            </a:br>
            <a:endParaRPr lang="de-DE" sz="3600" dirty="0"/>
          </a:p>
        </p:txBody>
      </p:sp>
      <p:sp>
        <p:nvSpPr>
          <p:cNvPr id="3" name="Subtitle 2"/>
          <p:cNvSpPr>
            <a:spLocks noGrp="1"/>
          </p:cNvSpPr>
          <p:nvPr>
            <p:ph type="subTitle" idx="1"/>
          </p:nvPr>
        </p:nvSpPr>
        <p:spPr>
          <a:xfrm>
            <a:off x="2582563" y="3744097"/>
            <a:ext cx="8920460" cy="2446638"/>
          </a:xfrm>
        </p:spPr>
        <p:txBody>
          <a:bodyPr>
            <a:normAutofit fontScale="92500" lnSpcReduction="20000"/>
          </a:bodyPr>
          <a:lstStyle/>
          <a:p>
            <a:pPr algn="ctr"/>
            <a:r>
              <a:rPr lang="en-US" altLang="ja-JP" sz="2000" b="1" dirty="0" smtClean="0"/>
              <a:t>Marc Frilet</a:t>
            </a:r>
          </a:p>
          <a:p>
            <a:pPr algn="ctr"/>
            <a:r>
              <a:rPr lang="en-US" altLang="ja-JP" sz="1800" dirty="0" smtClean="0"/>
              <a:t>Managing Partner “Frilet - </a:t>
            </a:r>
            <a:r>
              <a:rPr lang="en-US" altLang="ja-JP" sz="1800" dirty="0" err="1" smtClean="0"/>
              <a:t>Société</a:t>
            </a:r>
            <a:r>
              <a:rPr lang="en-US" altLang="ja-JP" sz="1800" dirty="0" smtClean="0"/>
              <a:t> </a:t>
            </a:r>
            <a:r>
              <a:rPr lang="en-US" altLang="ja-JP" sz="1800" dirty="0" err="1" smtClean="0"/>
              <a:t>d’Avocats</a:t>
            </a:r>
            <a:r>
              <a:rPr lang="en-US" altLang="ja-JP" sz="1800" dirty="0" smtClean="0"/>
              <a:t>”</a:t>
            </a:r>
          </a:p>
          <a:p>
            <a:pPr algn="ctr"/>
            <a:r>
              <a:rPr lang="en-US" altLang="ja-JP" sz="1800" dirty="0" smtClean="0"/>
              <a:t>Chair of the Management Committee of GcilA</a:t>
            </a:r>
          </a:p>
          <a:p>
            <a:pPr algn="ctr"/>
            <a:r>
              <a:rPr lang="en-US" altLang="ja-JP" sz="1800" dirty="0" smtClean="0"/>
              <a:t>Vice-president of the French Institute of International Legal Experts (IFEJI)</a:t>
            </a:r>
          </a:p>
          <a:p>
            <a:pPr algn="ctr"/>
            <a:r>
              <a:rPr lang="en-US" altLang="ja-JP" sz="1800" dirty="0" smtClean="0"/>
              <a:t>Head of the drafting committee IFEJI CICA PPP – Working Group</a:t>
            </a:r>
          </a:p>
          <a:p>
            <a:pPr algn="ctr"/>
            <a:r>
              <a:rPr lang="en-US" altLang="ja-JP" sz="1800" dirty="0" smtClean="0"/>
              <a:t>Co-promoter of UNECE PPP International Center of Excellence</a:t>
            </a:r>
          </a:p>
          <a:p>
            <a:pPr algn="ctr"/>
            <a:r>
              <a:rPr lang="en-US" altLang="ja-JP" sz="1800" dirty="0" smtClean="0"/>
              <a:t>Fellow American College of Construction Lawyers</a:t>
            </a:r>
          </a:p>
          <a:p>
            <a:pPr algn="ctr"/>
            <a:endParaRPr lang="en-US" dirty="0" smtClean="0"/>
          </a:p>
          <a:p>
            <a:endParaRPr lang="de-DE" dirty="0"/>
          </a:p>
        </p:txBody>
      </p:sp>
      <p:sp>
        <p:nvSpPr>
          <p:cNvPr id="5" name="Footer Placeholder 4"/>
          <p:cNvSpPr>
            <a:spLocks noGrp="1"/>
          </p:cNvSpPr>
          <p:nvPr>
            <p:ph type="ftr" sz="quarter" idx="11"/>
          </p:nvPr>
        </p:nvSpPr>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6" name="Slide Number Placeholder 5"/>
          <p:cNvSpPr>
            <a:spLocks noGrp="1"/>
          </p:cNvSpPr>
          <p:nvPr>
            <p:ph type="sldNum" sz="quarter" idx="12"/>
          </p:nvPr>
        </p:nvSpPr>
        <p:spPr/>
        <p:txBody>
          <a:bodyPr/>
          <a:lstStyle/>
          <a:p>
            <a:fld id="{955FFA39-CE60-4B55-AE18-7240B9FE9D09}" type="slidenum">
              <a:rPr lang="en-US" smtClean="0"/>
              <a:pPr/>
              <a:t>1</a:t>
            </a:fld>
            <a:endParaRPr lang="en-US" dirty="0"/>
          </a:p>
        </p:txBody>
      </p:sp>
      <p:pic>
        <p:nvPicPr>
          <p:cNvPr id="7" name="Image 6"/>
          <p:cNvPicPr/>
          <p:nvPr/>
        </p:nvPicPr>
        <p:blipFill>
          <a:blip r:embed="rId2"/>
          <a:srcRect/>
          <a:stretch>
            <a:fillRect/>
          </a:stretch>
        </p:blipFill>
        <p:spPr bwMode="auto">
          <a:xfrm>
            <a:off x="3391157" y="160639"/>
            <a:ext cx="1032562" cy="1037967"/>
          </a:xfrm>
          <a:prstGeom prst="rect">
            <a:avLst/>
          </a:prstGeom>
          <a:noFill/>
          <a:ln w="9525">
            <a:noFill/>
            <a:miter lim="800000"/>
            <a:headEnd/>
            <a:tailEnd/>
          </a:ln>
        </p:spPr>
      </p:pic>
      <p:pic>
        <p:nvPicPr>
          <p:cNvPr id="8" name="Image 7" descr="logo"/>
          <p:cNvPicPr/>
          <p:nvPr/>
        </p:nvPicPr>
        <p:blipFill>
          <a:blip r:embed="rId3"/>
          <a:srcRect/>
          <a:stretch>
            <a:fillRect/>
          </a:stretch>
        </p:blipFill>
        <p:spPr bwMode="auto">
          <a:xfrm>
            <a:off x="5416430" y="263611"/>
            <a:ext cx="3875851" cy="947351"/>
          </a:xfrm>
          <a:prstGeom prst="rect">
            <a:avLst/>
          </a:prstGeom>
          <a:noFill/>
          <a:ln w="9525">
            <a:noFill/>
            <a:miter lim="800000"/>
            <a:headEnd/>
            <a:tailEnd/>
          </a:ln>
        </p:spPr>
      </p:pic>
      <p:pic>
        <p:nvPicPr>
          <p:cNvPr id="9" name="Image 8"/>
          <p:cNvPicPr/>
          <p:nvPr/>
        </p:nvPicPr>
        <p:blipFill>
          <a:blip r:embed="rId4" cstate="print"/>
          <a:srcRect/>
          <a:stretch>
            <a:fillRect/>
          </a:stretch>
        </p:blipFill>
        <p:spPr bwMode="auto">
          <a:xfrm>
            <a:off x="9845298" y="0"/>
            <a:ext cx="1683557" cy="1156799"/>
          </a:xfrm>
          <a:prstGeom prst="rect">
            <a:avLst/>
          </a:prstGeom>
          <a:noFill/>
          <a:ln w="9525">
            <a:noFill/>
            <a:miter lim="800000"/>
            <a:headEnd/>
            <a:tailEnd/>
          </a:ln>
        </p:spPr>
      </p:pic>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extLst>
      <p:ext uri="{BB962C8B-B14F-4D97-AF65-F5344CB8AC3E}">
        <p14:creationId xmlns:p14="http://schemas.microsoft.com/office/powerpoint/2010/main" xmlns="" val="2191249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10</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9" name="Titre 8"/>
          <p:cNvSpPr>
            <a:spLocks noGrp="1"/>
          </p:cNvSpPr>
          <p:nvPr>
            <p:ph type="title"/>
          </p:nvPr>
        </p:nvSpPr>
        <p:spPr>
          <a:xfrm>
            <a:off x="3076832" y="247135"/>
            <a:ext cx="8599187" cy="729049"/>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000" dirty="0" smtClean="0">
                <a:solidFill>
                  <a:schemeClr val="bg1"/>
                </a:solidFill>
              </a:rPr>
              <a:t/>
            </a:r>
            <a:br>
              <a:rPr lang="en-US" sz="2000" dirty="0" smtClean="0">
                <a:solidFill>
                  <a:schemeClr val="bg1"/>
                </a:solidFill>
              </a:rPr>
            </a:br>
            <a:r>
              <a:rPr lang="en-US" sz="2000" b="1" dirty="0">
                <a:solidFill>
                  <a:schemeClr val="bg1"/>
                </a:solidFill>
              </a:rPr>
              <a:t>U</a:t>
            </a:r>
            <a:r>
              <a:rPr lang="en-US" sz="2000" b="1" dirty="0" smtClean="0">
                <a:solidFill>
                  <a:schemeClr val="bg1"/>
                </a:solidFill>
              </a:rPr>
              <a:t>nderlying clarification on PPP delivery form and their importance</a:t>
            </a:r>
            <a:r>
              <a:rPr lang="en-US" sz="2000" b="1" dirty="0" smtClean="0"/>
              <a:t/>
            </a:r>
            <a:br>
              <a:rPr lang="en-US" sz="2000" b="1" dirty="0" smtClean="0"/>
            </a:br>
            <a:endParaRPr lang="en-US" sz="2000" b="1" dirty="0">
              <a:solidFill>
                <a:schemeClr val="bg1"/>
              </a:solidFill>
            </a:endParaRPr>
          </a:p>
        </p:txBody>
      </p:sp>
      <p:sp>
        <p:nvSpPr>
          <p:cNvPr id="12" name="Content Placeholder 9"/>
          <p:cNvSpPr>
            <a:spLocks noGrp="1"/>
          </p:cNvSpPr>
          <p:nvPr>
            <p:ph idx="1"/>
          </p:nvPr>
        </p:nvSpPr>
        <p:spPr>
          <a:xfrm>
            <a:off x="2644346" y="1060056"/>
            <a:ext cx="9547653" cy="5316029"/>
          </a:xfrm>
        </p:spPr>
        <p:txBody>
          <a:bodyPr>
            <a:noAutofit/>
          </a:bodyPr>
          <a:lstStyle/>
          <a:p>
            <a:pPr marL="0" indent="0">
              <a:buNone/>
            </a:pPr>
            <a:endParaRPr lang="en-US" sz="1600" b="1" dirty="0" smtClean="0"/>
          </a:p>
          <a:p>
            <a:pPr marL="0" indent="0">
              <a:buFontTx/>
              <a:buChar char="-"/>
            </a:pPr>
            <a:r>
              <a:rPr lang="en-US" sz="2800" dirty="0" smtClean="0"/>
              <a:t> PPIS illustrative chart</a:t>
            </a:r>
          </a:p>
          <a:p>
            <a:pPr marL="0" indent="0">
              <a:buFontTx/>
              <a:buChar char="-"/>
            </a:pPr>
            <a:endParaRPr lang="en-US" sz="2800" dirty="0" smtClean="0"/>
          </a:p>
          <a:p>
            <a:pPr marL="0" indent="0">
              <a:buFontTx/>
              <a:buChar char="-"/>
            </a:pPr>
            <a:r>
              <a:rPr lang="en-US" sz="2800" dirty="0" smtClean="0"/>
              <a:t> PPIS definition</a:t>
            </a:r>
          </a:p>
          <a:p>
            <a:pPr marL="0" indent="0">
              <a:buNone/>
            </a:pPr>
            <a:endParaRPr lang="en-US" sz="2800" dirty="0" smtClean="0"/>
          </a:p>
          <a:p>
            <a:pPr marL="0" indent="0">
              <a:buFontTx/>
              <a:buChar char="-"/>
            </a:pPr>
            <a:r>
              <a:rPr lang="en-US" sz="2800" dirty="0" smtClean="0"/>
              <a:t> Current number and size of PPIS</a:t>
            </a:r>
          </a:p>
          <a:p>
            <a:pPr marL="0" indent="0">
              <a:buNone/>
            </a:pPr>
            <a:endParaRPr lang="en-US" sz="1600" dirty="0" smtClean="0"/>
          </a:p>
          <a:p>
            <a:pPr marL="0" indent="0">
              <a:buNone/>
            </a:pPr>
            <a:endParaRPr lang="en-US" sz="1600" dirty="0" smtClean="0"/>
          </a:p>
        </p:txBody>
      </p:sp>
      <p:sp>
        <p:nvSpPr>
          <p:cNvPr id="8"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6" name="Slide Number Placeholder 5"/>
          <p:cNvSpPr>
            <a:spLocks noGrp="1"/>
          </p:cNvSpPr>
          <p:nvPr>
            <p:ph type="sldNum" sz="quarter" idx="12"/>
          </p:nvPr>
        </p:nvSpPr>
        <p:spPr/>
        <p:txBody>
          <a:bodyPr/>
          <a:lstStyle/>
          <a:p>
            <a:fld id="{EAD846B7-88F5-4EAE-9B91-D01D6820F3B5}" type="slidenum">
              <a:rPr lang="en-US" smtClean="0"/>
              <a:pPr/>
              <a:t>11</a:t>
            </a:fld>
            <a:endParaRPr lang="en-US" dirty="0"/>
          </a:p>
        </p:txBody>
      </p:sp>
      <p:pic>
        <p:nvPicPr>
          <p:cNvPr id="7" name="Picture 31"/>
          <p:cNvPicPr>
            <a:picLocks noChangeAspect="1" noChangeArrowheads="1"/>
          </p:cNvPicPr>
          <p:nvPr/>
        </p:nvPicPr>
        <p:blipFill>
          <a:blip r:embed="rId2" cstate="print"/>
          <a:srcRect/>
          <a:stretch>
            <a:fillRect/>
          </a:stretch>
        </p:blipFill>
        <p:spPr bwMode="auto">
          <a:xfrm>
            <a:off x="3356658" y="754572"/>
            <a:ext cx="7708739" cy="5479855"/>
          </a:xfrm>
          <a:prstGeom prst="rect">
            <a:avLst/>
          </a:prstGeom>
          <a:noFill/>
          <a:ln w="9525">
            <a:noFill/>
            <a:miter lim="800000"/>
            <a:headEnd/>
            <a:tailEnd/>
          </a:ln>
        </p:spPr>
      </p:pic>
      <p:sp>
        <p:nvSpPr>
          <p:cNvPr id="10" name="Titre 1"/>
          <p:cNvSpPr txBox="1">
            <a:spLocks/>
          </p:cNvSpPr>
          <p:nvPr/>
        </p:nvSpPr>
        <p:spPr>
          <a:xfrm>
            <a:off x="3069376" y="162046"/>
            <a:ext cx="8239089" cy="567159"/>
          </a:xfrm>
          <a:prstGeom prst="rect">
            <a:avLst/>
          </a:prstGeo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t">
            <a:normAutofit fontScale="97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1" i="0" u="none" strike="noStrike" kern="1200" cap="none" spc="0" normalizeH="0" baseline="0" noProof="0" dirty="0" smtClean="0">
                <a:ln w="3175" cmpd="sng">
                  <a:noFill/>
                </a:ln>
                <a:solidFill>
                  <a:schemeClr val="bg1"/>
                </a:solidFill>
                <a:effectLst/>
                <a:uLnTx/>
                <a:uFillTx/>
                <a:latin typeface="+mj-lt"/>
                <a:ea typeface="+mj-ea"/>
                <a:cs typeface="+mj-cs"/>
              </a:rPr>
              <a:t>PPP illustrative chart</a:t>
            </a:r>
            <a:endParaRPr kumimoji="0" lang="fr-FR" sz="2800" b="1" i="0" u="none" strike="noStrike" kern="1200" cap="none" spc="0" normalizeH="0" baseline="0" noProof="0" dirty="0">
              <a:ln w="3175" cmpd="sng">
                <a:noFill/>
              </a:ln>
              <a:solidFill>
                <a:schemeClr val="bg1"/>
              </a:solidFill>
              <a:effectLst/>
              <a:uLnTx/>
              <a:uFillTx/>
              <a:latin typeface="Cambria" pitchFamily="18" charset="0"/>
              <a:ea typeface="+mj-ea"/>
              <a:cs typeface="+mj-cs"/>
            </a:endParaRPr>
          </a:p>
        </p:txBody>
      </p:sp>
      <p:sp>
        <p:nvSpPr>
          <p:cNvPr id="11" name="ZoneTexte 10"/>
          <p:cNvSpPr txBox="1"/>
          <p:nvPr/>
        </p:nvSpPr>
        <p:spPr>
          <a:xfrm>
            <a:off x="3830596" y="5758250"/>
            <a:ext cx="2234538" cy="369332"/>
          </a:xfrm>
          <a:prstGeom prst="rect">
            <a:avLst/>
          </a:prstGeom>
          <a:solidFill>
            <a:schemeClr val="bg1"/>
          </a:solidFill>
        </p:spPr>
        <p:txBody>
          <a:bodyPr wrap="square" rtlCol="0">
            <a:spAutoFit/>
          </a:bodyPr>
          <a:lstStyle/>
          <a:p>
            <a:pPr algn="r"/>
            <a:r>
              <a:rPr lang="fr-FR" b="1" dirty="0" err="1" smtClean="0"/>
              <a:t>Two</a:t>
            </a:r>
            <a:r>
              <a:rPr lang="fr-FR" b="1" dirty="0" smtClean="0"/>
              <a:t> </a:t>
            </a:r>
            <a:r>
              <a:rPr lang="fr-FR" b="1" dirty="0" err="1" smtClean="0"/>
              <a:t>families</a:t>
            </a:r>
            <a:r>
              <a:rPr lang="fr-FR" b="1" dirty="0" smtClean="0"/>
              <a:t> of PPP</a:t>
            </a:r>
            <a:endParaRPr lang="fr-FR" dirty="0"/>
          </a:p>
        </p:txBody>
      </p:sp>
      <p:sp>
        <p:nvSpPr>
          <p:cNvPr id="9"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extLst>
      <p:ext uri="{BB962C8B-B14F-4D97-AF65-F5344CB8AC3E}">
        <p14:creationId xmlns:p14="http://schemas.microsoft.com/office/powerpoint/2010/main" xmlns="" val="2287301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1000" fill="hold"/>
                                        <p:tgtEl>
                                          <p:spTgt spid="10"/>
                                        </p:tgtEl>
                                        <p:attrNameLst>
                                          <p:attrName>ppt_x</p:attrName>
                                        </p:attrNameLst>
                                      </p:cBhvr>
                                      <p:tavLst>
                                        <p:tav tm="0">
                                          <p:val>
                                            <p:strVal val="#ppt_x"/>
                                          </p:val>
                                        </p:tav>
                                        <p:tav tm="100000">
                                          <p:val>
                                            <p:strVal val="#ppt_x"/>
                                          </p:val>
                                        </p:tav>
                                      </p:tavLst>
                                    </p:anim>
                                    <p:anim calcmode="lin" valueType="num">
                                      <p:cBhvr additive="base">
                                        <p:cTn id="8" dur="1000" fill="hold"/>
                                        <p:tgtEl>
                                          <p:spTgt spid="1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Espace réservé du numéro de diapositive 3"/>
          <p:cNvSpPr>
            <a:spLocks noGrp="1"/>
          </p:cNvSpPr>
          <p:nvPr>
            <p:ph type="sldNum" sz="quarter" idx="10"/>
          </p:nvPr>
        </p:nvSpPr>
        <p:spPr bwMode="auto">
          <a:noFill/>
          <a:ln>
            <a:round/>
            <a:headEnd/>
            <a:tailEnd/>
          </a:ln>
        </p:spPr>
        <p:txBody>
          <a:bodyPr/>
          <a:lstStyle/>
          <a:p>
            <a:fld id="{4C9C219C-47D9-4F52-993D-772F39C5F737}" type="slidenum">
              <a:rPr lang="fr-BE" smtClean="0">
                <a:ea typeface="MS PGothic" pitchFamily="34" charset="-128"/>
              </a:rPr>
              <a:pPr/>
              <a:t>12</a:t>
            </a:fld>
            <a:endParaRPr lang="fr-BE" smtClean="0">
              <a:ea typeface="MS PGothic" pitchFamily="34" charset="-128"/>
            </a:endParaRPr>
          </a:p>
        </p:txBody>
      </p:sp>
      <p:sp>
        <p:nvSpPr>
          <p:cNvPr id="6" name="Titre 1"/>
          <p:cNvSpPr>
            <a:spLocks noGrp="1"/>
          </p:cNvSpPr>
          <p:nvPr>
            <p:ph type="title"/>
          </p:nvPr>
        </p:nvSpPr>
        <p:spPr>
          <a:xfrm>
            <a:off x="2965674" y="213636"/>
            <a:ext cx="8690032" cy="723913"/>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rgbClr r="0" g="0" b="0"/>
          </a:lnRef>
          <a:fillRef idx="1003">
            <a:schemeClr val="dk1"/>
          </a:fillRef>
          <a:effectRef idx="0">
            <a:scrgbClr r="0" g="0" b="0"/>
          </a:effectRef>
          <a:fontRef idx="major"/>
        </p:style>
        <p:txBody>
          <a:bodyPr>
            <a:normAutofit/>
          </a:bodyPr>
          <a:lstStyle/>
          <a:p>
            <a:pPr algn="ctr" eaLnBrk="1" fontAlgn="auto" hangingPunct="1">
              <a:spcAft>
                <a:spcPts val="0"/>
              </a:spcAft>
              <a:defRPr/>
            </a:pPr>
            <a:r>
              <a:rPr lang="fr-FR" sz="2700" b="1" dirty="0" smtClean="0">
                <a:solidFill>
                  <a:schemeClr val="bg1"/>
                </a:solidFill>
              </a:rPr>
              <a:t>The </a:t>
            </a:r>
            <a:r>
              <a:rPr lang="fr-FR" sz="2700" b="1" dirty="0" err="1" smtClean="0">
                <a:solidFill>
                  <a:schemeClr val="bg1"/>
                </a:solidFill>
              </a:rPr>
              <a:t>two</a:t>
            </a:r>
            <a:r>
              <a:rPr lang="fr-FR" sz="2700" b="1" dirty="0" smtClean="0">
                <a:solidFill>
                  <a:schemeClr val="bg1"/>
                </a:solidFill>
              </a:rPr>
              <a:t> main </a:t>
            </a:r>
            <a:r>
              <a:rPr lang="fr-FR" sz="2700" b="1" dirty="0" err="1" smtClean="0">
                <a:solidFill>
                  <a:schemeClr val="bg1"/>
                </a:solidFill>
              </a:rPr>
              <a:t>families</a:t>
            </a:r>
            <a:r>
              <a:rPr lang="fr-FR" sz="2700" b="1" smtClean="0">
                <a:solidFill>
                  <a:schemeClr val="bg1"/>
                </a:solidFill>
              </a:rPr>
              <a:t> of PPP</a:t>
            </a:r>
            <a:endParaRPr lang="fr-FR" sz="2700" b="1" dirty="0">
              <a:solidFill>
                <a:schemeClr val="bg1"/>
              </a:solidFill>
            </a:endParaRPr>
          </a:p>
        </p:txBody>
      </p:sp>
      <p:graphicFrame>
        <p:nvGraphicFramePr>
          <p:cNvPr id="7" name="Tableau 6"/>
          <p:cNvGraphicFramePr>
            <a:graphicFrameLocks noGrp="1"/>
          </p:cNvGraphicFramePr>
          <p:nvPr/>
        </p:nvGraphicFramePr>
        <p:xfrm>
          <a:off x="2882096" y="1192193"/>
          <a:ext cx="8783792" cy="4884516"/>
        </p:xfrm>
        <a:graphic>
          <a:graphicData uri="http://schemas.openxmlformats.org/drawingml/2006/table">
            <a:tbl>
              <a:tblPr firstRow="1" bandRow="1">
                <a:tableStyleId>{BC89EF96-8CEA-46FF-86C4-4CE0E7609802}</a:tableStyleId>
              </a:tblPr>
              <a:tblGrid>
                <a:gridCol w="4391896"/>
                <a:gridCol w="4391896"/>
              </a:tblGrid>
              <a:tr h="7366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noProof="0" dirty="0" smtClean="0">
                          <a:solidFill>
                            <a:schemeClr val="accent2">
                              <a:lumMod val="50000"/>
                            </a:schemeClr>
                          </a:solidFill>
                        </a:rPr>
                        <a:t>1.</a:t>
                      </a:r>
                      <a:r>
                        <a:rPr lang="en-US" sz="1800" baseline="0" noProof="0" dirty="0" smtClean="0">
                          <a:solidFill>
                            <a:schemeClr val="accent2">
                              <a:lumMod val="50000"/>
                            </a:schemeClr>
                          </a:solidFill>
                        </a:rPr>
                        <a:t> </a:t>
                      </a:r>
                      <a:r>
                        <a:rPr lang="en-US" sz="1800" noProof="0" dirty="0" smtClean="0">
                          <a:solidFill>
                            <a:schemeClr val="accent2">
                              <a:lumMod val="50000"/>
                            </a:schemeClr>
                          </a:solidFill>
                        </a:rPr>
                        <a:t>PFI /</a:t>
                      </a:r>
                      <a:r>
                        <a:rPr lang="en-US" sz="1800" baseline="0" noProof="0" dirty="0" smtClean="0">
                          <a:solidFill>
                            <a:schemeClr val="accent2">
                              <a:lumMod val="50000"/>
                            </a:schemeClr>
                          </a:solidFill>
                        </a:rPr>
                        <a:t> PPP FAMILY</a:t>
                      </a:r>
                      <a:endParaRPr lang="en-US" sz="1800" noProof="0" dirty="0" smtClean="0">
                        <a:solidFill>
                          <a:schemeClr val="accent2">
                            <a:lumMod val="50000"/>
                          </a:schemeClr>
                        </a:solidFill>
                        <a:latin typeface="+mn-lt"/>
                      </a:endParaRPr>
                    </a:p>
                  </a:txBody>
                  <a:tcPr marL="121903" marR="121903" marT="45712" marB="45712"/>
                </a:tc>
                <a:tc>
                  <a:txBody>
                    <a:bodyPr/>
                    <a:lstStyle/>
                    <a:p>
                      <a:pPr algn="ctr"/>
                      <a:r>
                        <a:rPr lang="en-US" sz="1800" noProof="0" dirty="0" smtClean="0">
                          <a:solidFill>
                            <a:schemeClr val="bg2">
                              <a:lumMod val="50000"/>
                            </a:schemeClr>
                          </a:solidFill>
                        </a:rPr>
                        <a:t>2. CONCESSIONS</a:t>
                      </a:r>
                      <a:r>
                        <a:rPr lang="en-US" sz="1800" baseline="0" noProof="0" dirty="0" smtClean="0">
                          <a:solidFill>
                            <a:schemeClr val="bg2">
                              <a:lumMod val="50000"/>
                            </a:schemeClr>
                          </a:solidFill>
                        </a:rPr>
                        <a:t> / PPP FAMILY</a:t>
                      </a:r>
                      <a:endParaRPr lang="en-US" sz="1800" noProof="0" dirty="0">
                        <a:solidFill>
                          <a:schemeClr val="bg2">
                            <a:lumMod val="50000"/>
                          </a:schemeClr>
                        </a:solidFill>
                      </a:endParaRPr>
                    </a:p>
                  </a:txBody>
                  <a:tcPr marL="121903" marR="121903" marT="45712" marB="45712"/>
                </a:tc>
              </a:tr>
              <a:tr h="1160133">
                <a:tc gridSpan="2">
                  <a:txBody>
                    <a:bodyPr/>
                    <a:lstStyle/>
                    <a:p>
                      <a:pPr marL="285750" indent="-285750" algn="ctr">
                        <a:buFont typeface="Wingdings" pitchFamily="2" charset="2"/>
                        <a:buChar char="ü"/>
                      </a:pPr>
                      <a:r>
                        <a:rPr lang="en-US" sz="1800" noProof="0" dirty="0" smtClean="0"/>
                        <a:t>Design (based</a:t>
                      </a:r>
                      <a:r>
                        <a:rPr lang="en-US" sz="1800" baseline="0" noProof="0" dirty="0" smtClean="0"/>
                        <a:t> on functional specifications)</a:t>
                      </a:r>
                      <a:endParaRPr lang="en-US" sz="1800" noProof="0" dirty="0" smtClean="0"/>
                    </a:p>
                    <a:p>
                      <a:pPr marL="285750" indent="-285750" algn="ctr">
                        <a:buFont typeface="Wingdings" pitchFamily="2" charset="2"/>
                        <a:buChar char="ü"/>
                      </a:pPr>
                      <a:r>
                        <a:rPr lang="en-US" sz="1800" noProof="0" dirty="0" smtClean="0"/>
                        <a:t>Build or rehabilitate </a:t>
                      </a:r>
                    </a:p>
                    <a:p>
                      <a:pPr marL="285750" indent="-285750" algn="ctr">
                        <a:buFont typeface="Wingdings" pitchFamily="2" charset="2"/>
                        <a:buChar char="ü"/>
                      </a:pPr>
                      <a:r>
                        <a:rPr lang="en-US" sz="1800" noProof="0" dirty="0" smtClean="0"/>
                        <a:t>Finance </a:t>
                      </a:r>
                      <a:endParaRPr lang="en-US" sz="1800" noProof="0" dirty="0" smtClean="0">
                        <a:latin typeface="+mn-lt"/>
                      </a:endParaRPr>
                    </a:p>
                  </a:txBody>
                  <a:tcPr marL="121903" marR="121903" marT="45712" marB="45712"/>
                </a:tc>
                <a:tc hMerge="1">
                  <a:txBody>
                    <a:bodyPr/>
                    <a:lstStyle/>
                    <a:p>
                      <a:endParaRPr lang="fr-FR" dirty="0"/>
                    </a:p>
                  </a:txBody>
                  <a:tcPr/>
                </a:tc>
              </a:tr>
              <a:tr h="1138528">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rgbClr val="006600"/>
                          </a:solidFill>
                        </a:rPr>
                        <a:t>Maintain and/or Operate</a:t>
                      </a:r>
                      <a:r>
                        <a:rPr lang="en-US" sz="1800" baseline="0" noProof="0" dirty="0" smtClean="0">
                          <a:solidFill>
                            <a:srgbClr val="006600"/>
                          </a:solidFill>
                        </a:rPr>
                        <a:t> the </a:t>
                      </a:r>
                      <a:r>
                        <a:rPr lang="en-US" sz="1800" noProof="0" dirty="0" smtClean="0">
                          <a:solidFill>
                            <a:srgbClr val="006600"/>
                          </a:solidFill>
                        </a:rPr>
                        <a:t>infrastructure</a:t>
                      </a:r>
                      <a:r>
                        <a:rPr lang="en-US" sz="1800" baseline="0" noProof="0" dirty="0" smtClean="0">
                          <a:solidFill>
                            <a:srgbClr val="006600"/>
                          </a:solidFill>
                        </a:rPr>
                        <a:t> or utility without delivering </a:t>
                      </a:r>
                      <a:r>
                        <a:rPr lang="en-US" sz="1800" noProof="0" dirty="0" smtClean="0">
                          <a:solidFill>
                            <a:srgbClr val="006600"/>
                          </a:solidFill>
                        </a:rPr>
                        <a:t>the full public service</a:t>
                      </a:r>
                      <a:endParaRPr lang="en-US" sz="1800" noProof="0" dirty="0" smtClean="0">
                        <a:solidFill>
                          <a:srgbClr val="006600"/>
                        </a:solidFill>
                        <a:latin typeface="+mn-lt"/>
                      </a:endParaRPr>
                    </a:p>
                  </a:txBody>
                  <a:tcPr marL="121903" marR="121903" marT="45712" marB="45712"/>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chemeClr val="bg2">
                              <a:lumMod val="25000"/>
                            </a:schemeClr>
                          </a:solidFill>
                        </a:rPr>
                        <a:t>Operate the infrastructure or utility with obligation to deliver</a:t>
                      </a:r>
                      <a:r>
                        <a:rPr lang="en-US" sz="1800" baseline="0" noProof="0" dirty="0" smtClean="0">
                          <a:solidFill>
                            <a:schemeClr val="bg2">
                              <a:lumMod val="25000"/>
                            </a:schemeClr>
                          </a:solidFill>
                        </a:rPr>
                        <a:t> full public service to the end users</a:t>
                      </a:r>
                      <a:endParaRPr lang="en-US" sz="1800" noProof="0" dirty="0" smtClean="0">
                        <a:solidFill>
                          <a:schemeClr val="bg2">
                            <a:lumMod val="25000"/>
                          </a:schemeClr>
                        </a:solidFill>
                        <a:latin typeface="+mn-lt"/>
                      </a:endParaRPr>
                    </a:p>
                  </a:txBody>
                  <a:tcPr marL="121903" marR="121903" marT="45712" marB="45712"/>
                </a:tc>
              </a:tr>
              <a:tr h="1052289">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rgbClr val="006600"/>
                          </a:solidFill>
                        </a:rPr>
                        <a:t>Compensated entirely by the public authority when service is available or rendered </a:t>
                      </a:r>
                      <a:endParaRPr lang="en-US" sz="1800" noProof="0" dirty="0" smtClean="0">
                        <a:solidFill>
                          <a:srgbClr val="006600"/>
                        </a:solidFill>
                        <a:latin typeface="+mn-lt"/>
                      </a:endParaRPr>
                    </a:p>
                  </a:txBody>
                  <a:tcPr marL="121903" marR="121903" marT="45712" marB="45712">
                    <a:solidFill>
                      <a:schemeClr val="bg1">
                        <a:alpha val="20000"/>
                      </a:schemeClr>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Wingdings" pitchFamily="2" charset="2"/>
                        <a:buChar char="ü"/>
                        <a:tabLst/>
                        <a:defRPr/>
                      </a:pPr>
                      <a:r>
                        <a:rPr lang="en-US" sz="1800" noProof="0" dirty="0" smtClean="0">
                          <a:solidFill>
                            <a:schemeClr val="bg2">
                              <a:lumMod val="25000"/>
                            </a:schemeClr>
                          </a:solidFill>
                        </a:rPr>
                        <a:t>Compensated entirely or mainly by the end users paying for the service</a:t>
                      </a:r>
                      <a:endParaRPr lang="en-US" sz="1800" noProof="0" dirty="0" smtClean="0">
                        <a:solidFill>
                          <a:schemeClr val="bg2">
                            <a:lumMod val="25000"/>
                          </a:schemeClr>
                        </a:solidFill>
                        <a:latin typeface="+mn-lt"/>
                      </a:endParaRPr>
                    </a:p>
                  </a:txBody>
                  <a:tcPr marL="121903" marR="121903" marT="45712" marB="45712">
                    <a:solidFill>
                      <a:schemeClr val="bg1">
                        <a:alpha val="20000"/>
                      </a:schemeClr>
                    </a:solidFill>
                  </a:tcPr>
                </a:tc>
              </a:tr>
              <a:tr h="796963">
                <a:tc gridSpan="2">
                  <a:txBody>
                    <a:bodyPr/>
                    <a:lstStyle/>
                    <a:p>
                      <a:pPr marL="285750" indent="-285750" algn="ctr">
                        <a:buFont typeface="Wingdings" pitchFamily="2" charset="2"/>
                        <a:buChar char="ü"/>
                      </a:pPr>
                      <a:r>
                        <a:rPr lang="en-US" sz="1800" noProof="0" dirty="0" smtClean="0"/>
                        <a:t>Contract duration limited to</a:t>
                      </a:r>
                      <a:r>
                        <a:rPr lang="en-US" sz="1800" baseline="0" noProof="0" dirty="0" smtClean="0"/>
                        <a:t> the project cycle (amortization of assets, profit </a:t>
                      </a:r>
                      <a:r>
                        <a:rPr lang="en-US" sz="1800" baseline="0" noProof="0" dirty="0" err="1" smtClean="0"/>
                        <a:t>marging</a:t>
                      </a:r>
                      <a:r>
                        <a:rPr lang="en-US" sz="1800" baseline="0" noProof="0" dirty="0" smtClean="0"/>
                        <a:t> and financial recovery)</a:t>
                      </a:r>
                      <a:endParaRPr lang="en-US" sz="1800" noProof="0" dirty="0" smtClean="0">
                        <a:latin typeface="+mn-lt"/>
                      </a:endParaRPr>
                    </a:p>
                  </a:txBody>
                  <a:tcPr marL="121903" marR="121903" marT="45712" marB="45712">
                    <a:solidFill>
                      <a:schemeClr val="accent1">
                        <a:lumMod val="20000"/>
                        <a:lumOff val="80000"/>
                      </a:schemeClr>
                    </a:solidFill>
                  </a:tcPr>
                </a:tc>
                <a:tc hMerge="1">
                  <a:txBody>
                    <a:bodyPr/>
                    <a:lstStyle/>
                    <a:p>
                      <a:endParaRPr lang="fr-FR" dirty="0"/>
                    </a:p>
                  </a:txBody>
                  <a:tcPr/>
                </a:tc>
              </a:tr>
            </a:tbl>
          </a:graphicData>
        </a:graphic>
      </p:graphicFrame>
      <p:sp>
        <p:nvSpPr>
          <p:cNvPr id="5"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13</a:t>
            </a:fld>
            <a:endParaRPr lang="fr-BE" smtClean="0">
              <a:ea typeface="MS PGothic" pitchFamily="34" charset="-128"/>
            </a:endParaRPr>
          </a:p>
        </p:txBody>
      </p:sp>
      <p:sp>
        <p:nvSpPr>
          <p:cNvPr id="6" name="Titre 1"/>
          <p:cNvSpPr>
            <a:spLocks noGrp="1"/>
          </p:cNvSpPr>
          <p:nvPr>
            <p:ph type="title"/>
          </p:nvPr>
        </p:nvSpPr>
        <p:spPr>
          <a:xfrm>
            <a:off x="3069377" y="162047"/>
            <a:ext cx="8169641" cy="636608"/>
          </a:xfr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algn="ctr" eaLnBrk="1" fontAlgn="auto" hangingPunct="1">
              <a:spcAft>
                <a:spcPts val="0"/>
              </a:spcAft>
              <a:defRPr/>
            </a:pPr>
            <a:r>
              <a:rPr lang="fr-FR" sz="2800" b="1" dirty="0" smtClean="0">
                <a:solidFill>
                  <a:schemeClr val="bg1"/>
                </a:solidFill>
                <a:latin typeface="Cambria" pitchFamily="18" charset="0"/>
                <a:ea typeface="+mj-ea"/>
              </a:rPr>
              <a:t>The size of the </a:t>
            </a:r>
            <a:r>
              <a:rPr lang="fr-FR" sz="2800" b="1" dirty="0" err="1" smtClean="0">
                <a:solidFill>
                  <a:schemeClr val="bg1"/>
                </a:solidFill>
                <a:latin typeface="Cambria" pitchFamily="18" charset="0"/>
                <a:ea typeface="+mj-ea"/>
              </a:rPr>
              <a:t>two</a:t>
            </a:r>
            <a:r>
              <a:rPr lang="fr-FR" sz="2800" b="1" dirty="0" smtClean="0">
                <a:solidFill>
                  <a:schemeClr val="bg1"/>
                </a:solidFill>
                <a:latin typeface="Cambria" pitchFamily="18" charset="0"/>
                <a:ea typeface="+mj-ea"/>
              </a:rPr>
              <a:t> </a:t>
            </a:r>
            <a:r>
              <a:rPr lang="fr-FR" sz="2800" b="1" dirty="0" err="1" smtClean="0">
                <a:solidFill>
                  <a:schemeClr val="bg1"/>
                </a:solidFill>
                <a:latin typeface="Cambria" pitchFamily="18" charset="0"/>
                <a:ea typeface="+mj-ea"/>
              </a:rPr>
              <a:t>families</a:t>
            </a:r>
            <a:r>
              <a:rPr lang="fr-FR" sz="2800" b="1" dirty="0" smtClean="0">
                <a:solidFill>
                  <a:schemeClr val="bg1"/>
                </a:solidFill>
                <a:latin typeface="Cambria" pitchFamily="18" charset="0"/>
                <a:ea typeface="+mj-ea"/>
              </a:rPr>
              <a:t> of PPP</a:t>
            </a:r>
            <a:endParaRPr lang="fr-FR" sz="2800" b="1" dirty="0">
              <a:solidFill>
                <a:schemeClr val="bg1"/>
              </a:solidFill>
              <a:latin typeface="Cambria" pitchFamily="18" charset="0"/>
              <a:ea typeface="+mj-ea"/>
            </a:endParaRPr>
          </a:p>
        </p:txBody>
      </p:sp>
      <p:graphicFrame>
        <p:nvGraphicFramePr>
          <p:cNvPr id="1026" name="Object 8"/>
          <p:cNvGraphicFramePr>
            <a:graphicFrameLocks/>
          </p:cNvGraphicFramePr>
          <p:nvPr/>
        </p:nvGraphicFramePr>
        <p:xfrm>
          <a:off x="2757159" y="917877"/>
          <a:ext cx="4953457" cy="2542015"/>
        </p:xfrm>
        <a:graphic>
          <a:graphicData uri="http://schemas.openxmlformats.org/presentationml/2006/ole">
            <p:oleObj spid="_x0000_s1054" name="Graphique" r:id="rId3" imgW="5362575" imgH="3057525" progId="Excel.Sheet.8">
              <p:embed/>
            </p:oleObj>
          </a:graphicData>
        </a:graphic>
      </p:graphicFrame>
      <p:graphicFrame>
        <p:nvGraphicFramePr>
          <p:cNvPr id="1027" name="Object 9"/>
          <p:cNvGraphicFramePr>
            <a:graphicFrameLocks/>
          </p:cNvGraphicFramePr>
          <p:nvPr/>
        </p:nvGraphicFramePr>
        <p:xfrm>
          <a:off x="2757160" y="3538410"/>
          <a:ext cx="4946659" cy="2775893"/>
        </p:xfrm>
        <a:graphic>
          <a:graphicData uri="http://schemas.openxmlformats.org/presentationml/2006/ole">
            <p:oleObj spid="_x0000_s1055" name="Graphique" r:id="rId4" imgW="5353050" imgH="3057525" progId="Excel.Sheet.8">
              <p:embed/>
            </p:oleObj>
          </a:graphicData>
        </a:graphic>
      </p:graphicFrame>
      <p:sp>
        <p:nvSpPr>
          <p:cNvPr id="7" name="ZoneTexte 6"/>
          <p:cNvSpPr txBox="1"/>
          <p:nvPr/>
        </p:nvSpPr>
        <p:spPr>
          <a:xfrm>
            <a:off x="7749252" y="810227"/>
            <a:ext cx="4065373" cy="2800767"/>
          </a:xfrm>
          <a:prstGeom prst="rect">
            <a:avLst/>
          </a:prstGeom>
          <a:noFill/>
        </p:spPr>
        <p:txBody>
          <a:bodyPr wrap="square" rtlCol="0">
            <a:spAutoFit/>
          </a:bodyPr>
          <a:lstStyle/>
          <a:p>
            <a:r>
              <a:rPr lang="en-US" sz="1600" u="sng" dirty="0" smtClean="0">
                <a:solidFill>
                  <a:srgbClr val="002060"/>
                </a:solidFill>
              </a:rPr>
              <a:t>Most common Concessions PP</a:t>
            </a:r>
            <a:r>
              <a:rPr lang="en-US" sz="1600" dirty="0" smtClean="0">
                <a:solidFill>
                  <a:srgbClr val="002060"/>
                </a:solidFill>
              </a:rPr>
              <a:t>P:</a:t>
            </a:r>
            <a:endParaRPr lang="en-US" sz="1600" dirty="0" smtClean="0"/>
          </a:p>
          <a:p>
            <a:pPr>
              <a:buFontTx/>
              <a:buChar char="-"/>
            </a:pPr>
            <a:r>
              <a:rPr lang="en-US" sz="1600" dirty="0" smtClean="0"/>
              <a:t> Water and wastewater </a:t>
            </a:r>
          </a:p>
          <a:p>
            <a:pPr>
              <a:buFontTx/>
              <a:buChar char="-"/>
            </a:pPr>
            <a:r>
              <a:rPr lang="en-US" sz="1600" dirty="0" smtClean="0"/>
              <a:t> Urban services </a:t>
            </a:r>
          </a:p>
          <a:p>
            <a:pPr>
              <a:buFontTx/>
              <a:buChar char="-"/>
            </a:pPr>
            <a:r>
              <a:rPr lang="en-US" sz="1600" dirty="0" smtClean="0"/>
              <a:t> Garbage collection</a:t>
            </a:r>
          </a:p>
          <a:p>
            <a:pPr>
              <a:buFontTx/>
              <a:buChar char="-"/>
            </a:pPr>
            <a:r>
              <a:rPr lang="en-US" sz="1600" dirty="0" smtClean="0"/>
              <a:t> Social and recreation public services</a:t>
            </a:r>
          </a:p>
          <a:p>
            <a:pPr>
              <a:buFontTx/>
              <a:buChar char="-"/>
            </a:pPr>
            <a:r>
              <a:rPr lang="en-US" sz="1600" dirty="0" smtClean="0"/>
              <a:t> Railways</a:t>
            </a:r>
          </a:p>
          <a:p>
            <a:pPr>
              <a:buFontTx/>
              <a:buChar char="-"/>
            </a:pPr>
            <a:r>
              <a:rPr lang="en-US" sz="1600" dirty="0" smtClean="0"/>
              <a:t> Ports</a:t>
            </a:r>
          </a:p>
          <a:p>
            <a:pPr>
              <a:buFontTx/>
              <a:buChar char="-"/>
            </a:pPr>
            <a:r>
              <a:rPr lang="en-US" sz="1600" dirty="0" smtClean="0"/>
              <a:t> Airports</a:t>
            </a:r>
          </a:p>
          <a:p>
            <a:pPr>
              <a:buFontTx/>
              <a:buChar char="-"/>
            </a:pPr>
            <a:r>
              <a:rPr lang="en-US" sz="1600" dirty="0" smtClean="0"/>
              <a:t> Toll highways</a:t>
            </a:r>
          </a:p>
          <a:p>
            <a:pPr>
              <a:buFontTx/>
              <a:buChar char="-"/>
            </a:pPr>
            <a:r>
              <a:rPr lang="en-US" sz="1600" dirty="0" smtClean="0"/>
              <a:t> Toll Bridges</a:t>
            </a:r>
          </a:p>
          <a:p>
            <a:pPr>
              <a:buFontTx/>
              <a:buChar char="-"/>
            </a:pPr>
            <a:r>
              <a:rPr lang="en-US" sz="1600" dirty="0" smtClean="0"/>
              <a:t> Toll tunnels</a:t>
            </a:r>
          </a:p>
        </p:txBody>
      </p:sp>
      <p:sp>
        <p:nvSpPr>
          <p:cNvPr id="8" name="ZoneTexte 7"/>
          <p:cNvSpPr txBox="1"/>
          <p:nvPr/>
        </p:nvSpPr>
        <p:spPr>
          <a:xfrm>
            <a:off x="7778187" y="3796497"/>
            <a:ext cx="3923817" cy="2339102"/>
          </a:xfrm>
          <a:prstGeom prst="rect">
            <a:avLst/>
          </a:prstGeom>
          <a:noFill/>
        </p:spPr>
        <p:txBody>
          <a:bodyPr wrap="square" rtlCol="0">
            <a:spAutoFit/>
          </a:bodyPr>
          <a:lstStyle/>
          <a:p>
            <a:r>
              <a:rPr lang="en-US" sz="1600" u="sng" dirty="0" smtClean="0">
                <a:solidFill>
                  <a:srgbClr val="002060"/>
                </a:solidFill>
              </a:rPr>
              <a:t>Most common PFI/PPP:</a:t>
            </a:r>
            <a:endParaRPr lang="fr-FR" sz="1600" dirty="0" smtClean="0"/>
          </a:p>
          <a:p>
            <a:pPr>
              <a:buFontTx/>
              <a:buChar char="-"/>
            </a:pPr>
            <a:r>
              <a:rPr lang="en-US" sz="1600" dirty="0" smtClean="0"/>
              <a:t> Hospitals</a:t>
            </a:r>
          </a:p>
          <a:p>
            <a:pPr>
              <a:buFontTx/>
              <a:buChar char="-"/>
            </a:pPr>
            <a:r>
              <a:rPr lang="en-US" sz="1600" dirty="0" smtClean="0"/>
              <a:t> Prisons</a:t>
            </a:r>
          </a:p>
          <a:p>
            <a:pPr>
              <a:buFontTx/>
              <a:buChar char="-"/>
            </a:pPr>
            <a:r>
              <a:rPr lang="en-US" sz="1600" dirty="0" smtClean="0"/>
              <a:t> Schools</a:t>
            </a:r>
          </a:p>
          <a:p>
            <a:pPr>
              <a:buFontTx/>
              <a:buChar char="-"/>
            </a:pPr>
            <a:r>
              <a:rPr lang="en-US" sz="1600" dirty="0" smtClean="0"/>
              <a:t> Public lightening</a:t>
            </a:r>
          </a:p>
          <a:p>
            <a:pPr>
              <a:buFontTx/>
              <a:buChar char="-"/>
            </a:pPr>
            <a:r>
              <a:rPr lang="en-US" sz="1600" dirty="0" smtClean="0"/>
              <a:t> Power production</a:t>
            </a:r>
          </a:p>
          <a:p>
            <a:pPr>
              <a:buFontTx/>
              <a:buChar char="-"/>
            </a:pPr>
            <a:r>
              <a:rPr lang="en-US" sz="1600" dirty="0" smtClean="0"/>
              <a:t> Water production</a:t>
            </a:r>
          </a:p>
          <a:p>
            <a:pPr>
              <a:buFontTx/>
              <a:buChar char="-"/>
            </a:pPr>
            <a:r>
              <a:rPr lang="en-US" sz="1600" dirty="0" smtClean="0"/>
              <a:t> Railways</a:t>
            </a:r>
          </a:p>
          <a:p>
            <a:endParaRPr lang="fr-FR" dirty="0"/>
          </a:p>
        </p:txBody>
      </p:sp>
      <p:sp>
        <p:nvSpPr>
          <p:cNvPr id="9"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20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7">
                                            <p:txEl>
                                              <p:pRg st="0" end="0"/>
                                            </p:txEl>
                                          </p:spTgt>
                                        </p:tgtEl>
                                        <p:attrNameLst>
                                          <p:attrName>style.visibility</p:attrName>
                                        </p:attrNameLst>
                                      </p:cBhvr>
                                      <p:to>
                                        <p:strVal val="visible"/>
                                      </p:to>
                                    </p:set>
                                    <p:animEffect transition="in" filter="wipe(down)">
                                      <p:cBhvr>
                                        <p:cTn id="18" dur="500"/>
                                        <p:tgtEl>
                                          <p:spTgt spid="7">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Effect transition="in" filter="wipe(down)">
                                      <p:cBhvr>
                                        <p:cTn id="23" dur="500"/>
                                        <p:tgtEl>
                                          <p:spTgt spid="7">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7">
                                            <p:txEl>
                                              <p:pRg st="2" end="2"/>
                                            </p:txEl>
                                          </p:spTgt>
                                        </p:tgtEl>
                                        <p:attrNameLst>
                                          <p:attrName>style.visibility</p:attrName>
                                        </p:attrNameLst>
                                      </p:cBhvr>
                                      <p:to>
                                        <p:strVal val="visible"/>
                                      </p:to>
                                    </p:set>
                                    <p:animEffect transition="in" filter="wipe(down)">
                                      <p:cBhvr>
                                        <p:cTn id="28" dur="500"/>
                                        <p:tgtEl>
                                          <p:spTgt spid="7">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7">
                                            <p:txEl>
                                              <p:pRg st="3" end="3"/>
                                            </p:txEl>
                                          </p:spTgt>
                                        </p:tgtEl>
                                        <p:attrNameLst>
                                          <p:attrName>style.visibility</p:attrName>
                                        </p:attrNameLst>
                                      </p:cBhvr>
                                      <p:to>
                                        <p:strVal val="visible"/>
                                      </p:to>
                                    </p:set>
                                    <p:animEffect transition="in" filter="wipe(down)">
                                      <p:cBhvr>
                                        <p:cTn id="33" dur="500"/>
                                        <p:tgtEl>
                                          <p:spTgt spid="7">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7">
                                            <p:txEl>
                                              <p:pRg st="4" end="4"/>
                                            </p:txEl>
                                          </p:spTgt>
                                        </p:tgtEl>
                                        <p:attrNameLst>
                                          <p:attrName>style.visibility</p:attrName>
                                        </p:attrNameLst>
                                      </p:cBhvr>
                                      <p:to>
                                        <p:strVal val="visible"/>
                                      </p:to>
                                    </p:set>
                                    <p:animEffect transition="in" filter="wipe(down)">
                                      <p:cBhvr>
                                        <p:cTn id="38" dur="500"/>
                                        <p:tgtEl>
                                          <p:spTgt spid="7">
                                            <p:txEl>
                                              <p:pRg st="4" end="4"/>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
                                            <p:txEl>
                                              <p:pRg st="5" end="5"/>
                                            </p:txEl>
                                          </p:spTgt>
                                        </p:tgtEl>
                                        <p:attrNameLst>
                                          <p:attrName>style.visibility</p:attrName>
                                        </p:attrNameLst>
                                      </p:cBhvr>
                                      <p:to>
                                        <p:strVal val="visible"/>
                                      </p:to>
                                    </p:set>
                                    <p:animEffect transition="in" filter="wipe(down)">
                                      <p:cBhvr>
                                        <p:cTn id="43" dur="500"/>
                                        <p:tgtEl>
                                          <p:spTgt spid="7">
                                            <p:txEl>
                                              <p:pRg st="5" end="5"/>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grpId="0" nodeType="clickEffect">
                                  <p:stCondLst>
                                    <p:cond delay="0"/>
                                  </p:stCondLst>
                                  <p:childTnLst>
                                    <p:set>
                                      <p:cBhvr>
                                        <p:cTn id="47" dur="1" fill="hold">
                                          <p:stCondLst>
                                            <p:cond delay="0"/>
                                          </p:stCondLst>
                                        </p:cTn>
                                        <p:tgtEl>
                                          <p:spTgt spid="7">
                                            <p:txEl>
                                              <p:pRg st="6" end="6"/>
                                            </p:txEl>
                                          </p:spTgt>
                                        </p:tgtEl>
                                        <p:attrNameLst>
                                          <p:attrName>style.visibility</p:attrName>
                                        </p:attrNameLst>
                                      </p:cBhvr>
                                      <p:to>
                                        <p:strVal val="visible"/>
                                      </p:to>
                                    </p:set>
                                    <p:animEffect transition="in" filter="wipe(down)">
                                      <p:cBhvr>
                                        <p:cTn id="48" dur="500"/>
                                        <p:tgtEl>
                                          <p:spTgt spid="7">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grpId="0" nodeType="clickEffect">
                                  <p:stCondLst>
                                    <p:cond delay="0"/>
                                  </p:stCondLst>
                                  <p:childTnLst>
                                    <p:set>
                                      <p:cBhvr>
                                        <p:cTn id="52" dur="1" fill="hold">
                                          <p:stCondLst>
                                            <p:cond delay="0"/>
                                          </p:stCondLst>
                                        </p:cTn>
                                        <p:tgtEl>
                                          <p:spTgt spid="7">
                                            <p:txEl>
                                              <p:pRg st="7" end="7"/>
                                            </p:txEl>
                                          </p:spTgt>
                                        </p:tgtEl>
                                        <p:attrNameLst>
                                          <p:attrName>style.visibility</p:attrName>
                                        </p:attrNameLst>
                                      </p:cBhvr>
                                      <p:to>
                                        <p:strVal val="visible"/>
                                      </p:to>
                                    </p:set>
                                    <p:animEffect transition="in" filter="wipe(down)">
                                      <p:cBhvr>
                                        <p:cTn id="53" dur="500"/>
                                        <p:tgtEl>
                                          <p:spTgt spid="7">
                                            <p:txEl>
                                              <p:pRg st="7" end="7"/>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7">
                                            <p:txEl>
                                              <p:pRg st="8" end="8"/>
                                            </p:txEl>
                                          </p:spTgt>
                                        </p:tgtEl>
                                        <p:attrNameLst>
                                          <p:attrName>style.visibility</p:attrName>
                                        </p:attrNameLst>
                                      </p:cBhvr>
                                      <p:to>
                                        <p:strVal val="visible"/>
                                      </p:to>
                                    </p:set>
                                    <p:animEffect transition="in" filter="wipe(down)">
                                      <p:cBhvr>
                                        <p:cTn id="58" dur="500"/>
                                        <p:tgtEl>
                                          <p:spTgt spid="7">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7">
                                            <p:txEl>
                                              <p:pRg st="9" end="9"/>
                                            </p:txEl>
                                          </p:spTgt>
                                        </p:tgtEl>
                                        <p:attrNameLst>
                                          <p:attrName>style.visibility</p:attrName>
                                        </p:attrNameLst>
                                      </p:cBhvr>
                                      <p:to>
                                        <p:strVal val="visible"/>
                                      </p:to>
                                    </p:set>
                                    <p:animEffect transition="in" filter="wipe(down)">
                                      <p:cBhvr>
                                        <p:cTn id="63" dur="500"/>
                                        <p:tgtEl>
                                          <p:spTgt spid="7">
                                            <p:txEl>
                                              <p:pRg st="9" end="9"/>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4" fill="hold" grpId="0" nodeType="clickEffect">
                                  <p:stCondLst>
                                    <p:cond delay="0"/>
                                  </p:stCondLst>
                                  <p:childTnLst>
                                    <p:set>
                                      <p:cBhvr>
                                        <p:cTn id="67" dur="1" fill="hold">
                                          <p:stCondLst>
                                            <p:cond delay="0"/>
                                          </p:stCondLst>
                                        </p:cTn>
                                        <p:tgtEl>
                                          <p:spTgt spid="7">
                                            <p:txEl>
                                              <p:pRg st="10" end="10"/>
                                            </p:txEl>
                                          </p:spTgt>
                                        </p:tgtEl>
                                        <p:attrNameLst>
                                          <p:attrName>style.visibility</p:attrName>
                                        </p:attrNameLst>
                                      </p:cBhvr>
                                      <p:to>
                                        <p:strVal val="visible"/>
                                      </p:to>
                                    </p:set>
                                    <p:animEffect transition="in" filter="wipe(down)">
                                      <p:cBhvr>
                                        <p:cTn id="68" dur="500"/>
                                        <p:tgtEl>
                                          <p:spTgt spid="7">
                                            <p:txEl>
                                              <p:pRg st="10" end="10"/>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1027"/>
                                        </p:tgtEl>
                                        <p:attrNameLst>
                                          <p:attrName>style.visibility</p:attrName>
                                        </p:attrNameLst>
                                      </p:cBhvr>
                                      <p:to>
                                        <p:strVal val="visible"/>
                                      </p:to>
                                    </p:set>
                                    <p:animEffect transition="in" filter="fade">
                                      <p:cBhvr>
                                        <p:cTn id="73" dur="2000"/>
                                        <p:tgtEl>
                                          <p:spTgt spid="1027"/>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8">
                                            <p:txEl>
                                              <p:pRg st="0" end="0"/>
                                            </p:txEl>
                                          </p:spTgt>
                                        </p:tgtEl>
                                        <p:attrNameLst>
                                          <p:attrName>style.visibility</p:attrName>
                                        </p:attrNameLst>
                                      </p:cBhvr>
                                      <p:to>
                                        <p:strVal val="visible"/>
                                      </p:to>
                                    </p:set>
                                    <p:animEffect transition="in" filter="wipe(down)">
                                      <p:cBhvr>
                                        <p:cTn id="78" dur="500"/>
                                        <p:tgtEl>
                                          <p:spTgt spid="8">
                                            <p:txEl>
                                              <p:pRg st="0" end="0"/>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4" fill="hold" grpId="0" nodeType="clickEffect">
                                  <p:stCondLst>
                                    <p:cond delay="0"/>
                                  </p:stCondLst>
                                  <p:childTnLst>
                                    <p:set>
                                      <p:cBhvr>
                                        <p:cTn id="82" dur="1" fill="hold">
                                          <p:stCondLst>
                                            <p:cond delay="0"/>
                                          </p:stCondLst>
                                        </p:cTn>
                                        <p:tgtEl>
                                          <p:spTgt spid="8">
                                            <p:txEl>
                                              <p:pRg st="1" end="1"/>
                                            </p:txEl>
                                          </p:spTgt>
                                        </p:tgtEl>
                                        <p:attrNameLst>
                                          <p:attrName>style.visibility</p:attrName>
                                        </p:attrNameLst>
                                      </p:cBhvr>
                                      <p:to>
                                        <p:strVal val="visible"/>
                                      </p:to>
                                    </p:set>
                                    <p:animEffect transition="in" filter="wipe(down)">
                                      <p:cBhvr>
                                        <p:cTn id="83" dur="500"/>
                                        <p:tgtEl>
                                          <p:spTgt spid="8">
                                            <p:txEl>
                                              <p:pRg st="1" end="1"/>
                                            </p:txEl>
                                          </p:spTgt>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4" fill="hold" grpId="0" nodeType="clickEffect">
                                  <p:stCondLst>
                                    <p:cond delay="0"/>
                                  </p:stCondLst>
                                  <p:childTnLst>
                                    <p:set>
                                      <p:cBhvr>
                                        <p:cTn id="87" dur="1" fill="hold">
                                          <p:stCondLst>
                                            <p:cond delay="0"/>
                                          </p:stCondLst>
                                        </p:cTn>
                                        <p:tgtEl>
                                          <p:spTgt spid="8">
                                            <p:txEl>
                                              <p:pRg st="2" end="2"/>
                                            </p:txEl>
                                          </p:spTgt>
                                        </p:tgtEl>
                                        <p:attrNameLst>
                                          <p:attrName>style.visibility</p:attrName>
                                        </p:attrNameLst>
                                      </p:cBhvr>
                                      <p:to>
                                        <p:strVal val="visible"/>
                                      </p:to>
                                    </p:set>
                                    <p:animEffect transition="in" filter="wipe(down)">
                                      <p:cBhvr>
                                        <p:cTn id="88" dur="500"/>
                                        <p:tgtEl>
                                          <p:spTgt spid="8">
                                            <p:txEl>
                                              <p:pRg st="2" end="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4" fill="hold" grpId="0" nodeType="clickEffect">
                                  <p:stCondLst>
                                    <p:cond delay="0"/>
                                  </p:stCondLst>
                                  <p:childTnLst>
                                    <p:set>
                                      <p:cBhvr>
                                        <p:cTn id="92" dur="1" fill="hold">
                                          <p:stCondLst>
                                            <p:cond delay="0"/>
                                          </p:stCondLst>
                                        </p:cTn>
                                        <p:tgtEl>
                                          <p:spTgt spid="8">
                                            <p:txEl>
                                              <p:pRg st="3" end="3"/>
                                            </p:txEl>
                                          </p:spTgt>
                                        </p:tgtEl>
                                        <p:attrNameLst>
                                          <p:attrName>style.visibility</p:attrName>
                                        </p:attrNameLst>
                                      </p:cBhvr>
                                      <p:to>
                                        <p:strVal val="visible"/>
                                      </p:to>
                                    </p:set>
                                    <p:animEffect transition="in" filter="wipe(down)">
                                      <p:cBhvr>
                                        <p:cTn id="93" dur="500"/>
                                        <p:tgtEl>
                                          <p:spTgt spid="8">
                                            <p:txEl>
                                              <p:pRg st="3" end="3"/>
                                            </p:txEl>
                                          </p:spTgt>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4" fill="hold" grpId="0" nodeType="clickEffect">
                                  <p:stCondLst>
                                    <p:cond delay="0"/>
                                  </p:stCondLst>
                                  <p:childTnLst>
                                    <p:set>
                                      <p:cBhvr>
                                        <p:cTn id="97" dur="1" fill="hold">
                                          <p:stCondLst>
                                            <p:cond delay="0"/>
                                          </p:stCondLst>
                                        </p:cTn>
                                        <p:tgtEl>
                                          <p:spTgt spid="8">
                                            <p:txEl>
                                              <p:pRg st="4" end="4"/>
                                            </p:txEl>
                                          </p:spTgt>
                                        </p:tgtEl>
                                        <p:attrNameLst>
                                          <p:attrName>style.visibility</p:attrName>
                                        </p:attrNameLst>
                                      </p:cBhvr>
                                      <p:to>
                                        <p:strVal val="visible"/>
                                      </p:to>
                                    </p:set>
                                    <p:animEffect transition="in" filter="wipe(down)">
                                      <p:cBhvr>
                                        <p:cTn id="98" dur="500"/>
                                        <p:tgtEl>
                                          <p:spTgt spid="8">
                                            <p:txEl>
                                              <p:pRg st="4" end="4"/>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8">
                                            <p:txEl>
                                              <p:pRg st="5" end="5"/>
                                            </p:txEl>
                                          </p:spTgt>
                                        </p:tgtEl>
                                        <p:attrNameLst>
                                          <p:attrName>style.visibility</p:attrName>
                                        </p:attrNameLst>
                                      </p:cBhvr>
                                      <p:to>
                                        <p:strVal val="visible"/>
                                      </p:to>
                                    </p:set>
                                    <p:animEffect transition="in" filter="wipe(down)">
                                      <p:cBhvr>
                                        <p:cTn id="103" dur="500"/>
                                        <p:tgtEl>
                                          <p:spTgt spid="8">
                                            <p:txEl>
                                              <p:pRg st="5" end="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22" presetClass="entr" presetSubtype="4" fill="hold" grpId="0" nodeType="clickEffect">
                                  <p:stCondLst>
                                    <p:cond delay="0"/>
                                  </p:stCondLst>
                                  <p:childTnLst>
                                    <p:set>
                                      <p:cBhvr>
                                        <p:cTn id="107" dur="1" fill="hold">
                                          <p:stCondLst>
                                            <p:cond delay="0"/>
                                          </p:stCondLst>
                                        </p:cTn>
                                        <p:tgtEl>
                                          <p:spTgt spid="8">
                                            <p:txEl>
                                              <p:pRg st="6" end="6"/>
                                            </p:txEl>
                                          </p:spTgt>
                                        </p:tgtEl>
                                        <p:attrNameLst>
                                          <p:attrName>style.visibility</p:attrName>
                                        </p:attrNameLst>
                                      </p:cBhvr>
                                      <p:to>
                                        <p:strVal val="visible"/>
                                      </p:to>
                                    </p:set>
                                    <p:animEffect transition="in" filter="wipe(down)">
                                      <p:cBhvr>
                                        <p:cTn id="108" dur="500"/>
                                        <p:tgtEl>
                                          <p:spTgt spid="8">
                                            <p:txEl>
                                              <p:pRg st="6" end="6"/>
                                            </p:txEl>
                                          </p:spTgt>
                                        </p:tgtEl>
                                      </p:cBhvr>
                                    </p:animEffect>
                                  </p:childTnLst>
                                </p:cTn>
                              </p:par>
                            </p:childTnLst>
                          </p:cTn>
                        </p:par>
                      </p:childTnLst>
                    </p:cTn>
                  </p:par>
                  <p:par>
                    <p:cTn id="109" fill="hold">
                      <p:stCondLst>
                        <p:cond delay="indefinite"/>
                      </p:stCondLst>
                      <p:childTnLst>
                        <p:par>
                          <p:cTn id="110" fill="hold">
                            <p:stCondLst>
                              <p:cond delay="0"/>
                            </p:stCondLst>
                            <p:childTnLst>
                              <p:par>
                                <p:cTn id="111" presetID="22" presetClass="entr" presetSubtype="4" fill="hold" grpId="0" nodeType="clickEffect">
                                  <p:stCondLst>
                                    <p:cond delay="0"/>
                                  </p:stCondLst>
                                  <p:childTnLst>
                                    <p:set>
                                      <p:cBhvr>
                                        <p:cTn id="112" dur="1" fill="hold">
                                          <p:stCondLst>
                                            <p:cond delay="0"/>
                                          </p:stCondLst>
                                        </p:cTn>
                                        <p:tgtEl>
                                          <p:spTgt spid="8">
                                            <p:txEl>
                                              <p:pRg st="7" end="7"/>
                                            </p:txEl>
                                          </p:spTgt>
                                        </p:tgtEl>
                                        <p:attrNameLst>
                                          <p:attrName>style.visibility</p:attrName>
                                        </p:attrNameLst>
                                      </p:cBhvr>
                                      <p:to>
                                        <p:strVal val="visible"/>
                                      </p:to>
                                    </p:set>
                                    <p:animEffect transition="in" filter="wipe(down)">
                                      <p:cBhvr>
                                        <p:cTn id="113" dur="500"/>
                                        <p:tgtEl>
                                          <p:spTgt spid="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P spid="8"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14</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9" name="Titre 8"/>
          <p:cNvSpPr>
            <a:spLocks noGrp="1"/>
          </p:cNvSpPr>
          <p:nvPr>
            <p:ph type="title"/>
          </p:nvPr>
        </p:nvSpPr>
        <p:spPr>
          <a:xfrm>
            <a:off x="3076832" y="247135"/>
            <a:ext cx="8599187" cy="729049"/>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r>
              <a:rPr lang="en-US" sz="2000" dirty="0" smtClean="0">
                <a:solidFill>
                  <a:schemeClr val="bg1"/>
                </a:solidFill>
              </a:rPr>
              <a:t/>
            </a:r>
            <a:br>
              <a:rPr lang="en-US" sz="2000" dirty="0" smtClean="0">
                <a:solidFill>
                  <a:schemeClr val="bg1"/>
                </a:solidFill>
              </a:rPr>
            </a:br>
            <a:r>
              <a:rPr lang="en-US" sz="2000" b="1" dirty="0" smtClean="0">
                <a:solidFill>
                  <a:schemeClr val="bg1"/>
                </a:solidFill>
              </a:rPr>
              <a:t>The competitive edge of French companies in the global PPP market</a:t>
            </a:r>
            <a:r>
              <a:rPr lang="en-US" sz="2000" b="1" dirty="0" smtClean="0"/>
              <a:t/>
            </a:r>
            <a:br>
              <a:rPr lang="en-US" sz="2000" b="1" dirty="0" smtClean="0"/>
            </a:br>
            <a:endParaRPr lang="en-US" sz="2000" b="1" dirty="0">
              <a:solidFill>
                <a:schemeClr val="bg1"/>
              </a:solidFill>
            </a:endParaRPr>
          </a:p>
        </p:txBody>
      </p:sp>
      <p:sp>
        <p:nvSpPr>
          <p:cNvPr id="12" name="Content Placeholder 9"/>
          <p:cNvSpPr>
            <a:spLocks noGrp="1"/>
          </p:cNvSpPr>
          <p:nvPr>
            <p:ph idx="1"/>
          </p:nvPr>
        </p:nvSpPr>
        <p:spPr>
          <a:xfrm>
            <a:off x="2644346" y="1060056"/>
            <a:ext cx="9547653" cy="5316029"/>
          </a:xfrm>
        </p:spPr>
        <p:txBody>
          <a:bodyPr>
            <a:noAutofit/>
          </a:bodyPr>
          <a:lstStyle/>
          <a:p>
            <a:pPr marL="0" indent="0">
              <a:buNone/>
            </a:pPr>
            <a:endParaRPr lang="en-US" sz="1600" b="1" dirty="0" smtClean="0"/>
          </a:p>
          <a:p>
            <a:pPr marL="0" indent="0">
              <a:buNone/>
            </a:pPr>
            <a:r>
              <a:rPr lang="en-US" sz="1600" dirty="0" smtClean="0"/>
              <a:t>This competitive edge is based on </a:t>
            </a:r>
            <a:r>
              <a:rPr lang="en-US" sz="1600" b="1" dirty="0" smtClean="0"/>
              <a:t>two pillars</a:t>
            </a:r>
            <a:r>
              <a:rPr lang="en-US" sz="1600" dirty="0" smtClean="0"/>
              <a:t>:</a:t>
            </a:r>
          </a:p>
          <a:p>
            <a:pPr marL="715963" indent="-358775">
              <a:buSzPct val="100000"/>
              <a:buFont typeface="Wingdings" pitchFamily="2" charset="2"/>
              <a:buChar char="Ø"/>
            </a:pPr>
            <a:r>
              <a:rPr lang="en-US" sz="1600" b="1" dirty="0" smtClean="0"/>
              <a:t>Unique experience in global contracts</a:t>
            </a:r>
            <a:r>
              <a:rPr lang="en-US" sz="1600" dirty="0" smtClean="0"/>
              <a:t>:</a:t>
            </a:r>
          </a:p>
          <a:p>
            <a:pPr marL="1433513" indent="-358775">
              <a:buSzPct val="100000"/>
              <a:buFont typeface="Wingdings" pitchFamily="2" charset="2"/>
              <a:buChar char="ü"/>
            </a:pPr>
            <a:r>
              <a:rPr lang="en-US" sz="1600" dirty="0" smtClean="0"/>
              <a:t>French tradition of </a:t>
            </a:r>
            <a:r>
              <a:rPr lang="en-US" sz="1600" i="1" dirty="0" err="1" smtClean="0"/>
              <a:t>contrat</a:t>
            </a:r>
            <a:r>
              <a:rPr lang="en-US" sz="1600" i="1" dirty="0" smtClean="0"/>
              <a:t> </a:t>
            </a:r>
            <a:r>
              <a:rPr lang="en-US" sz="1600" i="1" dirty="0" err="1" smtClean="0"/>
              <a:t>d’entreprise</a:t>
            </a:r>
            <a:r>
              <a:rPr lang="en-US" sz="1600" i="1" dirty="0" smtClean="0"/>
              <a:t> </a:t>
            </a:r>
            <a:r>
              <a:rPr lang="en-US" sz="1600" dirty="0" smtClean="0"/>
              <a:t>and general contractor</a:t>
            </a:r>
          </a:p>
          <a:p>
            <a:pPr marL="1433513" indent="-358775">
              <a:buSzPct val="100000"/>
              <a:buFont typeface="Wingdings" pitchFamily="2" charset="2"/>
              <a:buChar char="ü"/>
            </a:pPr>
            <a:r>
              <a:rPr lang="en-US" sz="1600" dirty="0" smtClean="0"/>
              <a:t>Extensive contract liabilities under French law leading to a strong level of integration of different skills: design, engineering, control, planning, construction, service, etc.</a:t>
            </a:r>
          </a:p>
          <a:p>
            <a:pPr marL="1433513" indent="-358775">
              <a:buSzPct val="100000"/>
              <a:buNone/>
            </a:pPr>
            <a:endParaRPr lang="en-US" sz="1600" dirty="0" smtClean="0"/>
          </a:p>
          <a:p>
            <a:pPr marL="715963" indent="-358775">
              <a:buSzPct val="100000"/>
              <a:buFont typeface="Wingdings" pitchFamily="2" charset="2"/>
              <a:buChar char="Ø"/>
            </a:pPr>
            <a:r>
              <a:rPr lang="en-US" sz="1600" b="1" dirty="0" smtClean="0"/>
              <a:t>Unique experience in public service delivery:</a:t>
            </a:r>
          </a:p>
          <a:p>
            <a:pPr marL="1433513" indent="-358775">
              <a:buSzPct val="100000"/>
              <a:buFont typeface="Wingdings" pitchFamily="2" charset="2"/>
              <a:buChar char="ü"/>
            </a:pPr>
            <a:r>
              <a:rPr lang="en-US" sz="1600" dirty="0" smtClean="0"/>
              <a:t>A tradition of integrated approach from including design, construction and service delivery under one hat</a:t>
            </a:r>
          </a:p>
          <a:p>
            <a:pPr marL="1433513" indent="-358775">
              <a:buSzPct val="100000"/>
              <a:buFont typeface="Wingdings" pitchFamily="2" charset="2"/>
              <a:buChar char="ü"/>
            </a:pPr>
            <a:r>
              <a:rPr lang="en-US" sz="1600" dirty="0" smtClean="0"/>
              <a:t>Capacity to innovate and adapt for optimizing the service. This natural trend is essential for a resilient partnership with the public sector</a:t>
            </a:r>
          </a:p>
          <a:p>
            <a:pPr marL="0" indent="0">
              <a:buNone/>
            </a:pPr>
            <a:endParaRPr lang="en-US" sz="1600" dirty="0" smtClean="0"/>
          </a:p>
        </p:txBody>
      </p:sp>
      <p:sp>
        <p:nvSpPr>
          <p:cNvPr id="8"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99290" y="1411234"/>
            <a:ext cx="8497047" cy="4917377"/>
          </a:xfrm>
        </p:spPr>
        <p:txBody>
          <a:bodyPr>
            <a:noAutofit/>
          </a:bodyPr>
          <a:lstStyle/>
          <a:p>
            <a:pPr marL="171450" lvl="3" algn="ctr">
              <a:buNone/>
              <a:defRPr/>
            </a:pPr>
            <a:r>
              <a:rPr lang="fr-FR" sz="6600" b="1" i="1" dirty="0" err="1" smtClean="0">
                <a:solidFill>
                  <a:srgbClr val="FF8021"/>
                </a:solidFill>
              </a:rPr>
              <a:t>Thank</a:t>
            </a:r>
            <a:r>
              <a:rPr lang="fr-FR" sz="6600" b="1" i="1" dirty="0" smtClean="0">
                <a:solidFill>
                  <a:srgbClr val="FF8021"/>
                </a:solidFill>
              </a:rPr>
              <a:t> You ! </a:t>
            </a:r>
          </a:p>
          <a:p>
            <a:pPr algn="ctr">
              <a:lnSpc>
                <a:spcPct val="90000"/>
              </a:lnSpc>
              <a:buNone/>
            </a:pPr>
            <a:endParaRPr lang="en-GB" sz="1700" b="1" dirty="0" smtClean="0">
              <a:solidFill>
                <a:schemeClr val="tx2"/>
              </a:solidFill>
              <a:latin typeface="Book Antiqua" pitchFamily="18" charset="0"/>
            </a:endParaRPr>
          </a:p>
          <a:p>
            <a:pPr algn="ctr">
              <a:lnSpc>
                <a:spcPct val="90000"/>
              </a:lnSpc>
              <a:buNone/>
            </a:pPr>
            <a:endParaRPr lang="en-GB" sz="1700" b="1" dirty="0" smtClean="0">
              <a:solidFill>
                <a:schemeClr val="tx2"/>
              </a:solidFill>
              <a:latin typeface="Book Antiqua" pitchFamily="18" charset="0"/>
            </a:endParaRPr>
          </a:p>
          <a:p>
            <a:pPr algn="ctr">
              <a:lnSpc>
                <a:spcPct val="90000"/>
              </a:lnSpc>
              <a:buNone/>
            </a:pPr>
            <a:r>
              <a:rPr lang="en-GB" sz="1700" b="1" dirty="0" smtClean="0">
                <a:solidFill>
                  <a:schemeClr val="tx2"/>
                </a:solidFill>
                <a:latin typeface="Book Antiqua" pitchFamily="18" charset="0"/>
              </a:rPr>
              <a:t>Me Marc Frilet </a:t>
            </a:r>
          </a:p>
          <a:p>
            <a:pPr algn="ctr">
              <a:lnSpc>
                <a:spcPct val="90000"/>
              </a:lnSpc>
              <a:buNone/>
            </a:pPr>
            <a:r>
              <a:rPr lang="en-GB" sz="1700" dirty="0" smtClean="0">
                <a:solidFill>
                  <a:schemeClr val="tx2"/>
                </a:solidFill>
                <a:latin typeface="Book Antiqua" pitchFamily="18" charset="0"/>
              </a:rPr>
              <a:t>Frilet – Law firm/ GcilA</a:t>
            </a:r>
          </a:p>
          <a:p>
            <a:pPr algn="ctr">
              <a:lnSpc>
                <a:spcPct val="90000"/>
              </a:lnSpc>
              <a:buNone/>
            </a:pPr>
            <a:r>
              <a:rPr lang="en-GB" sz="1700" dirty="0" smtClean="0">
                <a:solidFill>
                  <a:schemeClr val="tx2"/>
                </a:solidFill>
                <a:latin typeface="Book Antiqua" pitchFamily="18" charset="0"/>
              </a:rPr>
              <a:t>91, rue du </a:t>
            </a:r>
            <a:r>
              <a:rPr lang="en-GB" sz="1700" dirty="0" err="1" smtClean="0">
                <a:solidFill>
                  <a:schemeClr val="tx2"/>
                </a:solidFill>
                <a:latin typeface="Book Antiqua" pitchFamily="18" charset="0"/>
              </a:rPr>
              <a:t>Faubourg</a:t>
            </a:r>
            <a:r>
              <a:rPr lang="en-GB" sz="1700" dirty="0" smtClean="0">
                <a:solidFill>
                  <a:schemeClr val="tx2"/>
                </a:solidFill>
                <a:latin typeface="Book Antiqua" pitchFamily="18" charset="0"/>
              </a:rPr>
              <a:t> Saint </a:t>
            </a:r>
            <a:r>
              <a:rPr lang="en-GB" sz="1700" dirty="0" err="1" smtClean="0">
                <a:solidFill>
                  <a:schemeClr val="tx2"/>
                </a:solidFill>
                <a:latin typeface="Book Antiqua" pitchFamily="18" charset="0"/>
              </a:rPr>
              <a:t>Honoré</a:t>
            </a:r>
            <a:endParaRPr lang="en-GB" sz="1700" dirty="0" smtClean="0">
              <a:solidFill>
                <a:schemeClr val="tx2"/>
              </a:solidFill>
              <a:latin typeface="Book Antiqua" pitchFamily="18" charset="0"/>
            </a:endParaRPr>
          </a:p>
          <a:p>
            <a:pPr algn="ctr">
              <a:lnSpc>
                <a:spcPct val="90000"/>
              </a:lnSpc>
              <a:buNone/>
            </a:pPr>
            <a:r>
              <a:rPr lang="en-GB" sz="1700" dirty="0" smtClean="0">
                <a:solidFill>
                  <a:schemeClr val="tx2"/>
                </a:solidFill>
                <a:latin typeface="Book Antiqua" pitchFamily="18" charset="0"/>
              </a:rPr>
              <a:t>75008 Paris – France </a:t>
            </a:r>
          </a:p>
          <a:p>
            <a:pPr algn="ctr">
              <a:lnSpc>
                <a:spcPct val="90000"/>
              </a:lnSpc>
              <a:buNone/>
            </a:pPr>
            <a:endParaRPr lang="en-GB" sz="1700" dirty="0" smtClean="0">
              <a:solidFill>
                <a:schemeClr val="tx2"/>
              </a:solidFill>
              <a:latin typeface="Book Antiqua" pitchFamily="18" charset="0"/>
            </a:endParaRPr>
          </a:p>
          <a:p>
            <a:pPr algn="ctr">
              <a:lnSpc>
                <a:spcPct val="90000"/>
              </a:lnSpc>
              <a:buNone/>
            </a:pPr>
            <a:r>
              <a:rPr lang="en-GB" sz="1700" dirty="0" smtClean="0">
                <a:solidFill>
                  <a:schemeClr val="tx2"/>
                </a:solidFill>
                <a:latin typeface="Book Antiqua" pitchFamily="18" charset="0"/>
              </a:rPr>
              <a:t>Tel : + 33 1 56 26 00 40</a:t>
            </a:r>
          </a:p>
          <a:p>
            <a:pPr algn="ctr">
              <a:lnSpc>
                <a:spcPct val="90000"/>
              </a:lnSpc>
              <a:buNone/>
            </a:pPr>
            <a:r>
              <a:rPr lang="en-GB" sz="1700" dirty="0" smtClean="0">
                <a:solidFill>
                  <a:schemeClr val="tx2"/>
                </a:solidFill>
                <a:latin typeface="Book Antiqua" pitchFamily="18" charset="0"/>
              </a:rPr>
              <a:t>e-mail : avocats@frilet.com </a:t>
            </a:r>
          </a:p>
          <a:p>
            <a:pPr algn="ctr">
              <a:lnSpc>
                <a:spcPct val="90000"/>
              </a:lnSpc>
              <a:buNone/>
            </a:pPr>
            <a:r>
              <a:rPr lang="en-GB" sz="1700" dirty="0" smtClean="0">
                <a:solidFill>
                  <a:schemeClr val="tx2"/>
                </a:solidFill>
                <a:latin typeface="Book Antiqua" pitchFamily="18" charset="0"/>
              </a:rPr>
              <a:t>www.gcila.org</a:t>
            </a:r>
            <a:endParaRPr lang="fr-FR" sz="1500" dirty="0" smtClean="0">
              <a:solidFill>
                <a:schemeClr val="tx2"/>
              </a:solidFill>
              <a:latin typeface="Book Antiqua" pitchFamily="18" charset="0"/>
            </a:endParaRPr>
          </a:p>
          <a:p>
            <a:pPr marL="171450" lvl="3" algn="ctr">
              <a:buNone/>
              <a:defRPr/>
            </a:pPr>
            <a:endParaRPr lang="fr-FR" sz="6600" b="1" i="1" dirty="0" smtClean="0">
              <a:solidFill>
                <a:srgbClr val="FF8021"/>
              </a:solidFill>
            </a:endParaRPr>
          </a:p>
          <a:p>
            <a:pPr marL="171450" lvl="3">
              <a:buFont typeface="Arial" charset="0"/>
              <a:buNone/>
              <a:defRPr/>
            </a:pPr>
            <a:endParaRPr lang="en-US" sz="1400" dirty="0" smtClean="0">
              <a:solidFill>
                <a:schemeClr val="accent1"/>
              </a:solidFill>
            </a:endParaRPr>
          </a:p>
        </p:txBody>
      </p:sp>
      <p:sp>
        <p:nvSpPr>
          <p:cNvPr id="5" name="Footer Placeholder 4"/>
          <p:cNvSpPr>
            <a:spLocks noGrp="1"/>
          </p:cNvSpPr>
          <p:nvPr>
            <p:ph type="ftr" sz="quarter" idx="11"/>
          </p:nvPr>
        </p:nvSpPr>
        <p:spPr>
          <a:xfrm>
            <a:off x="2572279" y="6431407"/>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7" name="Espace réservé du numéro de diapositive 3"/>
          <p:cNvSpPr txBox="1">
            <a:spLocks/>
          </p:cNvSpPr>
          <p:nvPr/>
        </p:nvSpPr>
        <p:spPr bwMode="auto">
          <a:xfrm>
            <a:off x="10951856" y="6431915"/>
            <a:ext cx="551167" cy="365125"/>
          </a:xfrm>
          <a:prstGeom prst="rect">
            <a:avLst/>
          </a:prstGeom>
          <a:noFill/>
          <a:ln>
            <a:round/>
            <a:headEnd/>
            <a:tailEnd/>
          </a:ln>
        </p:spPr>
        <p:txBody>
          <a:bodyPr vert="horz" lIns="91440" tIns="45720" rIns="91440" bIns="45720" rtlCol="0" anchor="ctr"/>
          <a:lstStyle/>
          <a:p>
            <a:pPr marL="0" marR="0" lvl="0" indent="0" algn="r" defTabSz="457200" rtl="0" eaLnBrk="1" fontAlgn="auto" latinLnBrk="0" hangingPunct="1">
              <a:lnSpc>
                <a:spcPct val="100000"/>
              </a:lnSpc>
              <a:spcBef>
                <a:spcPts val="0"/>
              </a:spcBef>
              <a:spcAft>
                <a:spcPts val="0"/>
              </a:spcAft>
              <a:buClrTx/>
              <a:buSzTx/>
              <a:buFontTx/>
              <a:buNone/>
              <a:tabLst/>
              <a:defRPr/>
            </a:pPr>
            <a:fld id="{B4785454-13D2-4553-9A9F-508D526020C8}" type="slidenum">
              <a:rPr kumimoji="0" lang="fr-BE" sz="1200" b="0" i="0" u="none" strike="noStrike" kern="1200" cap="none" spc="0" normalizeH="0" baseline="0" noProof="0" smtClean="0">
                <a:ln>
                  <a:noFill/>
                </a:ln>
                <a:solidFill>
                  <a:schemeClr val="bg1"/>
                </a:solidFill>
                <a:effectLst/>
                <a:uLnTx/>
                <a:uFillTx/>
                <a:latin typeface="+mn-lt"/>
                <a:ea typeface="MS PGothic" pitchFamily="34"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fr-BE" sz="1200" b="0" i="0" u="none" strike="noStrike" kern="1200" cap="none" spc="0" normalizeH="0" baseline="0" noProof="0" dirty="0" smtClean="0">
              <a:ln>
                <a:noFill/>
              </a:ln>
              <a:solidFill>
                <a:schemeClr val="bg1"/>
              </a:solidFill>
              <a:effectLst/>
              <a:uLnTx/>
              <a:uFillTx/>
              <a:latin typeface="+mn-lt"/>
              <a:ea typeface="MS PGothic" pitchFamily="34" charset="-128"/>
              <a:cs typeface="+mn-cs"/>
            </a:endParaRPr>
          </a:p>
        </p:txBody>
      </p:sp>
      <p:sp>
        <p:nvSpPr>
          <p:cNvPr id="6"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diamond(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amond(in)">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amond(in)">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amond(in)">
                                      <p:cBhvr>
                                        <p:cTn id="32" dur="20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amond(in)">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diamond(in)">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2</a:t>
            </a:fld>
            <a:endParaRPr lang="fr-BE" smtClean="0">
              <a:ea typeface="MS PGothic" pitchFamily="34" charset="-128"/>
            </a:endParaRPr>
          </a:p>
        </p:txBody>
      </p:sp>
      <p:sp>
        <p:nvSpPr>
          <p:cNvPr id="5"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520778" y="1297459"/>
            <a:ext cx="9473513" cy="5029199"/>
          </a:xfrm>
        </p:spPr>
        <p:txBody>
          <a:bodyPr>
            <a:noAutofit/>
          </a:bodyPr>
          <a:lstStyle/>
          <a:p>
            <a:pPr marL="0" indent="0" algn="just">
              <a:buNone/>
            </a:pPr>
            <a:r>
              <a:rPr lang="en-US" sz="1600" dirty="0" smtClean="0"/>
              <a:t>Private delivery of public infrastructure services is now recognized as a condition of sustainable economic development virtually anywhere in the world.</a:t>
            </a:r>
          </a:p>
          <a:p>
            <a:pPr marL="0" indent="0" algn="just">
              <a:buNone/>
            </a:pPr>
            <a:r>
              <a:rPr lang="en-US" sz="1600" b="1" u="sng" dirty="0" smtClean="0"/>
              <a:t>Two main reasons:</a:t>
            </a:r>
            <a:endParaRPr lang="en-US" sz="1600" b="1" dirty="0" smtClean="0"/>
          </a:p>
          <a:p>
            <a:pPr marL="358775" indent="-358775" algn="just">
              <a:buFont typeface="Arial" pitchFamily="34" charset="0"/>
              <a:buChar char="•"/>
            </a:pPr>
            <a:r>
              <a:rPr lang="en-US" sz="1600" dirty="0" smtClean="0"/>
              <a:t>The last financial crisis has confirmed that in most countries public budget will not have the capacity to bridge the infrastructure financing gap.</a:t>
            </a:r>
          </a:p>
          <a:p>
            <a:pPr marL="358775" indent="-358775" algn="just">
              <a:buFont typeface="Arial" pitchFamily="34" charset="0"/>
              <a:buChar char="•"/>
            </a:pPr>
            <a:r>
              <a:rPr lang="en-US" sz="1600" dirty="0" smtClean="0"/>
              <a:t>In the few countries which could afford to finance from public budget, it is recognized that the private sector capacity to design, build and operate essential public infrastructure services leads generally to better value for money.</a:t>
            </a:r>
          </a:p>
          <a:p>
            <a:pPr marL="358775" indent="-358775" algn="just">
              <a:buNone/>
            </a:pPr>
            <a:r>
              <a:rPr lang="en-US" sz="1600" b="1" u="sng" dirty="0" smtClean="0"/>
              <a:t>Without it?</a:t>
            </a:r>
          </a:p>
          <a:p>
            <a:pPr marL="358775" indent="-358775" algn="just">
              <a:buFont typeface="Arial" pitchFamily="34" charset="0"/>
              <a:buChar char="•"/>
            </a:pPr>
            <a:r>
              <a:rPr lang="en-US" sz="1600" dirty="0" smtClean="0"/>
              <a:t>The development world will have no chance to meet the UN sustainable development goals</a:t>
            </a:r>
          </a:p>
          <a:p>
            <a:pPr marL="358775" indent="-358775" algn="just">
              <a:buFont typeface="Arial" pitchFamily="34" charset="0"/>
              <a:buChar char="•"/>
            </a:pPr>
            <a:r>
              <a:rPr lang="en-US" sz="1600" dirty="0" smtClean="0"/>
              <a:t>Many developed countries will lose percentage point of GDP: In this respect the North American situation is a most interesting case</a:t>
            </a:r>
          </a:p>
          <a:p>
            <a:pPr marL="0" indent="0" algn="just">
              <a:buNone/>
            </a:pPr>
            <a:endParaRPr lang="en-US" sz="1500" dirty="0" smtClean="0"/>
          </a:p>
        </p:txBody>
      </p:sp>
      <p:sp>
        <p:nvSpPr>
          <p:cNvPr id="9" name="Titre 8"/>
          <p:cNvSpPr>
            <a:spLocks noGrp="1"/>
          </p:cNvSpPr>
          <p:nvPr>
            <p:ph type="title"/>
          </p:nvPr>
        </p:nvSpPr>
        <p:spPr>
          <a:xfrm>
            <a:off x="3076832" y="247135"/>
            <a:ext cx="8599187" cy="914400"/>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sz="2000" b="1" dirty="0" smtClean="0">
                <a:solidFill>
                  <a:schemeClr val="bg1"/>
                </a:solidFill>
              </a:rPr>
              <a:t>Efficient private participation in delivery of public infrastructure services: a new condition of sustainable economic development virtually anywhere in the world </a:t>
            </a:r>
            <a:endParaRPr lang="en-US" sz="20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3</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520778" y="1050325"/>
            <a:ext cx="9473513" cy="5276334"/>
          </a:xfrm>
        </p:spPr>
        <p:txBody>
          <a:bodyPr>
            <a:noAutofit/>
          </a:bodyPr>
          <a:lstStyle/>
          <a:p>
            <a:pPr marL="457200" algn="just">
              <a:buSzPct val="100000"/>
              <a:buNone/>
            </a:pPr>
            <a:r>
              <a:rPr lang="en-US" sz="1800" b="1" dirty="0" smtClean="0"/>
              <a:t>Lack of confidence in P3 is growing in most countries.</a:t>
            </a:r>
          </a:p>
          <a:p>
            <a:pPr marL="0" indent="0" algn="just">
              <a:buNone/>
            </a:pPr>
            <a:r>
              <a:rPr lang="en-US" sz="1800" b="1" dirty="0" smtClean="0"/>
              <a:t>Developing countries</a:t>
            </a:r>
            <a:r>
              <a:rPr lang="en-US" sz="1800" dirty="0" smtClean="0"/>
              <a:t>: in spite of huge efforts from the international community, the situation is most alarming:</a:t>
            </a:r>
          </a:p>
          <a:p>
            <a:pPr marL="358775" indent="-358775" algn="just">
              <a:buSzPct val="100000"/>
              <a:buFont typeface="Arial" pitchFamily="34" charset="0"/>
              <a:buChar char="•"/>
            </a:pPr>
            <a:r>
              <a:rPr lang="en-US" sz="1800" dirty="0" smtClean="0"/>
              <a:t>Average rate of projects in distress: more than 50% after 2 years for contracts concluded often for decades.</a:t>
            </a:r>
          </a:p>
          <a:p>
            <a:pPr marL="358775" indent="-358775" algn="just">
              <a:buSzPct val="100000"/>
              <a:buFont typeface="Arial" pitchFamily="34" charset="0"/>
              <a:buChar char="•"/>
            </a:pPr>
            <a:r>
              <a:rPr lang="en-US" sz="1800" dirty="0" smtClean="0"/>
              <a:t>Many good potential projects never put to tender.</a:t>
            </a:r>
          </a:p>
          <a:p>
            <a:pPr marL="0" indent="0" algn="just">
              <a:buNone/>
            </a:pPr>
            <a:r>
              <a:rPr lang="en-US" sz="1800" b="1" dirty="0" smtClean="0"/>
              <a:t>Developed countries</a:t>
            </a:r>
            <a:r>
              <a:rPr lang="en-US" sz="1800" dirty="0" smtClean="0"/>
              <a:t>:</a:t>
            </a:r>
          </a:p>
          <a:p>
            <a:pPr marL="358775" indent="-358775" algn="just">
              <a:buSzPct val="100000"/>
              <a:buFont typeface="Arial" pitchFamily="34" charset="0"/>
              <a:buChar char="•"/>
            </a:pPr>
            <a:r>
              <a:rPr lang="en-US" sz="1800" dirty="0" smtClean="0"/>
              <a:t>Recent PPP delivery forms under any criticism: UK and to a lesser extent France</a:t>
            </a:r>
          </a:p>
          <a:p>
            <a:pPr marL="0" indent="0" algn="just">
              <a:buNone/>
            </a:pPr>
            <a:r>
              <a:rPr lang="en-US" sz="1800" b="1" dirty="0" smtClean="0"/>
              <a:t>This situation is a serious danger for developing global P3 market</a:t>
            </a:r>
          </a:p>
        </p:txBody>
      </p:sp>
      <p:sp>
        <p:nvSpPr>
          <p:cNvPr id="9" name="Titre 8"/>
          <p:cNvSpPr>
            <a:spLocks noGrp="1"/>
          </p:cNvSpPr>
          <p:nvPr>
            <p:ph type="title"/>
          </p:nvPr>
        </p:nvSpPr>
        <p:spPr>
          <a:xfrm>
            <a:off x="3076832" y="247135"/>
            <a:ext cx="8599187" cy="667265"/>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000" b="1" dirty="0" smtClean="0">
                <a:solidFill>
                  <a:schemeClr val="bg1"/>
                </a:solidFill>
              </a:rPr>
              <a:t>The global P3 market is in danger</a:t>
            </a:r>
            <a:endParaRPr lang="en-US" sz="2000" b="1" dirty="0">
              <a:solidFill>
                <a:schemeClr val="bg1"/>
              </a:solidFill>
            </a:endParaRPr>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4</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520778" y="1297459"/>
            <a:ext cx="9473513" cy="5029199"/>
          </a:xfrm>
        </p:spPr>
        <p:txBody>
          <a:bodyPr>
            <a:noAutofit/>
          </a:bodyPr>
          <a:lstStyle/>
          <a:p>
            <a:pPr marL="358775" indent="-358775" algn="just">
              <a:buSzPct val="100000"/>
              <a:buFont typeface="Wingdings" pitchFamily="2" charset="2"/>
              <a:buChar char="Ø"/>
            </a:pPr>
            <a:r>
              <a:rPr lang="en-US" sz="1800" b="1" dirty="0" smtClean="0"/>
              <a:t>Recent convergence between working group of P3 practitioners and governments representatives </a:t>
            </a:r>
            <a:r>
              <a:rPr lang="en-US" sz="1800" dirty="0" smtClean="0"/>
              <a:t>from most developing countries: G20 conclusion in Cannes; UNCITRAL WG, TOS PPP, IFEJI, CICA and several joint seminars and workshops within public and private sector in Africa, Asia, etc.</a:t>
            </a:r>
          </a:p>
          <a:p>
            <a:pPr marL="1074738" indent="-358775" algn="just">
              <a:buSzPct val="100000"/>
              <a:buFont typeface="Arial" pitchFamily="34" charset="0"/>
              <a:buChar char="•"/>
            </a:pPr>
            <a:r>
              <a:rPr lang="en-US" sz="1800" dirty="0" smtClean="0"/>
              <a:t>Conditions of success of P3 are very similar for most P3 projects irrespective of sectors and countries.</a:t>
            </a:r>
          </a:p>
          <a:p>
            <a:pPr marL="1074738" indent="-358775" algn="just">
              <a:buSzPct val="100000"/>
              <a:buFont typeface="Arial" pitchFamily="34" charset="0"/>
              <a:buChar char="•"/>
            </a:pPr>
            <a:r>
              <a:rPr lang="en-US" sz="1800" dirty="0" smtClean="0"/>
              <a:t>Conditions of success for a particular project in a particular country is going much beyond fresh regulation on projects procurement  and creation of PPP units.</a:t>
            </a:r>
          </a:p>
          <a:p>
            <a:pPr marL="1074738" indent="-358775" algn="just">
              <a:buSzPct val="100000"/>
              <a:buFont typeface="Arial" pitchFamily="34" charset="0"/>
              <a:buChar char="•"/>
            </a:pPr>
            <a:r>
              <a:rPr lang="en-US" sz="1800" b="1" dirty="0" smtClean="0"/>
              <a:t>As well noted by the PPIAF and World Bank, many of the conditions of success remain to be better identified then designed and formulated by authoritative bodies.</a:t>
            </a:r>
          </a:p>
          <a:p>
            <a:pPr marL="715963" indent="-358775" algn="just">
              <a:buSzPct val="100000"/>
              <a:buFont typeface="Wingdings" pitchFamily="2" charset="2"/>
              <a:buChar char="ü"/>
            </a:pPr>
            <a:endParaRPr lang="en-US" sz="1200" dirty="0" smtClean="0"/>
          </a:p>
        </p:txBody>
      </p:sp>
      <p:sp>
        <p:nvSpPr>
          <p:cNvPr id="9" name="Titre 8"/>
          <p:cNvSpPr>
            <a:spLocks noGrp="1"/>
          </p:cNvSpPr>
          <p:nvPr>
            <p:ph type="title"/>
          </p:nvPr>
        </p:nvSpPr>
        <p:spPr>
          <a:xfrm>
            <a:off x="3076832" y="247135"/>
            <a:ext cx="8599187" cy="914400"/>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000" b="1" dirty="0" smtClean="0">
                <a:solidFill>
                  <a:schemeClr val="bg1"/>
                </a:solidFill>
              </a:rPr>
              <a:t>A promising future for P3 if lessons learnt in the world are well aggregated and disseminated</a:t>
            </a:r>
            <a:endParaRPr lang="en-US" sz="2000" b="1" dirty="0">
              <a:solidFill>
                <a:schemeClr val="bg1"/>
              </a:solidFill>
            </a:endParaRPr>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5</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520778" y="1346887"/>
            <a:ext cx="9473513" cy="5276334"/>
          </a:xfrm>
        </p:spPr>
        <p:txBody>
          <a:bodyPr>
            <a:noAutofit/>
          </a:bodyPr>
          <a:lstStyle/>
          <a:p>
            <a:pPr marL="358775" indent="-358775" algn="just">
              <a:buSzPct val="100000"/>
              <a:buFont typeface="Wingdings" pitchFamily="2" charset="2"/>
              <a:buChar char="Ø"/>
            </a:pPr>
            <a:r>
              <a:rPr lang="en-US" sz="1800" b="1" dirty="0" smtClean="0"/>
              <a:t>P3 have many characteristics unknown in most transactions leading to the existence of a chain of conditions all essentials for delivering pipelines of resilient PPP projects</a:t>
            </a:r>
          </a:p>
          <a:p>
            <a:pPr marL="715963" indent="-358775" algn="just">
              <a:buSzPct val="100000"/>
              <a:buFont typeface="+mj-lt"/>
              <a:buAutoNum type="arabicPeriod"/>
            </a:pPr>
            <a:r>
              <a:rPr lang="en-US" sz="1800" b="1" dirty="0" smtClean="0"/>
              <a:t>Institutional setup at central and local level able to address the range of practical economic, social, legal and regulatory issues.</a:t>
            </a:r>
          </a:p>
          <a:p>
            <a:pPr marL="715963" indent="-358775" algn="just">
              <a:buSzPct val="100000"/>
              <a:buFont typeface="+mj-lt"/>
              <a:buAutoNum type="arabicPeriod"/>
            </a:pPr>
            <a:r>
              <a:rPr lang="en-US" sz="1800" b="1" dirty="0" smtClean="0"/>
              <a:t>Complex methodology for:</a:t>
            </a:r>
          </a:p>
          <a:p>
            <a:pPr marL="1433513" indent="-358775" algn="just">
              <a:buSzPct val="100000"/>
              <a:buFont typeface="Arial" pitchFamily="34" charset="0"/>
              <a:buChar char="•"/>
            </a:pPr>
            <a:r>
              <a:rPr lang="en-US" sz="1800" dirty="0" smtClean="0"/>
              <a:t>Planning and prioritization of projects involving political decisions</a:t>
            </a:r>
          </a:p>
          <a:p>
            <a:pPr marL="1433513" indent="-358775" algn="just">
              <a:buSzPct val="100000"/>
              <a:buFont typeface="Arial" pitchFamily="34" charset="0"/>
              <a:buChar char="•"/>
            </a:pPr>
            <a:r>
              <a:rPr lang="en-US" sz="1800" dirty="0" smtClean="0"/>
              <a:t>Assessing needs: scope of service, costs, income stream</a:t>
            </a:r>
          </a:p>
          <a:p>
            <a:pPr marL="1433513" indent="-358775" algn="just">
              <a:buSzPct val="100000"/>
              <a:buFont typeface="Arial" pitchFamily="34" charset="0"/>
              <a:buChar char="•"/>
            </a:pPr>
            <a:r>
              <a:rPr lang="en-US" sz="1800" dirty="0" smtClean="0"/>
              <a:t>Identifying the project externalities</a:t>
            </a:r>
          </a:p>
          <a:p>
            <a:pPr marL="1433513" indent="-358775" algn="just">
              <a:buSzPct val="100000"/>
              <a:buFont typeface="Arial" pitchFamily="34" charset="0"/>
              <a:buChar char="•"/>
            </a:pPr>
            <a:r>
              <a:rPr lang="en-US" sz="1800" dirty="0" smtClean="0"/>
              <a:t>Safeguarding of public interests over the project recovery time: often decades</a:t>
            </a:r>
          </a:p>
          <a:p>
            <a:pPr marL="1433513" indent="-358775" algn="just">
              <a:buSzPct val="100000"/>
              <a:buFont typeface="Arial" pitchFamily="34" charset="0"/>
              <a:buChar char="•"/>
            </a:pPr>
            <a:r>
              <a:rPr lang="en-US" sz="1800" dirty="0" smtClean="0"/>
              <a:t>Safeguarding legitimate private interests over the life of the venture</a:t>
            </a:r>
          </a:p>
          <a:p>
            <a:pPr marL="1433513" indent="-358775" algn="just">
              <a:buSzPct val="100000"/>
              <a:buFont typeface="Arial" pitchFamily="34" charset="0"/>
              <a:buChar char="•"/>
            </a:pPr>
            <a:r>
              <a:rPr lang="en-US" sz="1800" dirty="0" smtClean="0"/>
              <a:t>Safeguarding stakeholders interests</a:t>
            </a:r>
          </a:p>
          <a:p>
            <a:pPr marL="1433513" indent="-358775" algn="just">
              <a:buSzPct val="100000"/>
              <a:buNone/>
            </a:pPr>
            <a:endParaRPr lang="en-US" sz="1200" dirty="0" smtClean="0"/>
          </a:p>
          <a:p>
            <a:pPr marL="715963" indent="-358775" algn="just">
              <a:buSzPct val="100000"/>
              <a:buFont typeface="Wingdings" pitchFamily="2" charset="2"/>
              <a:buChar char="ü"/>
            </a:pPr>
            <a:endParaRPr lang="en-US" sz="1200" dirty="0" smtClean="0"/>
          </a:p>
        </p:txBody>
      </p:sp>
      <p:sp>
        <p:nvSpPr>
          <p:cNvPr id="9" name="Titre 8"/>
          <p:cNvSpPr>
            <a:spLocks noGrp="1"/>
          </p:cNvSpPr>
          <p:nvPr>
            <p:ph type="title"/>
          </p:nvPr>
        </p:nvSpPr>
        <p:spPr>
          <a:xfrm>
            <a:off x="3076832" y="247135"/>
            <a:ext cx="8599187" cy="914400"/>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000" b="1" dirty="0" smtClean="0">
                <a:solidFill>
                  <a:schemeClr val="bg1"/>
                </a:solidFill>
              </a:rPr>
              <a:t>A promising future for P3 </a:t>
            </a:r>
            <a:r>
              <a:rPr lang="en-US" sz="2000" b="1" dirty="0" smtClean="0">
                <a:solidFill>
                  <a:schemeClr val="bg1"/>
                </a:solidFill>
              </a:rPr>
              <a:t>if</a:t>
            </a:r>
            <a:r>
              <a:rPr lang="en-US" sz="2000" b="1" dirty="0" smtClean="0">
                <a:solidFill>
                  <a:schemeClr val="bg1"/>
                </a:solidFill>
              </a:rPr>
              <a:t> </a:t>
            </a:r>
            <a:r>
              <a:rPr lang="en-US" sz="2000" b="1" dirty="0" smtClean="0">
                <a:solidFill>
                  <a:schemeClr val="bg1"/>
                </a:solidFill>
              </a:rPr>
              <a:t>lessons learnt in the world are well aggregated and disseminated (2)</a:t>
            </a:r>
            <a:endParaRPr lang="en-US" sz="2000" b="1" dirty="0">
              <a:solidFill>
                <a:schemeClr val="bg1"/>
              </a:solidFill>
            </a:endParaRPr>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6</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520778" y="1346887"/>
            <a:ext cx="9473513" cy="5276334"/>
          </a:xfrm>
        </p:spPr>
        <p:txBody>
          <a:bodyPr>
            <a:noAutofit/>
          </a:bodyPr>
          <a:lstStyle/>
          <a:p>
            <a:pPr marL="715963" indent="-358775" algn="just">
              <a:buSzPct val="100000"/>
              <a:buFont typeface="+mj-lt"/>
              <a:buAutoNum type="arabicPeriod" startAt="3"/>
            </a:pPr>
            <a:r>
              <a:rPr lang="en-US" sz="1800" b="1" dirty="0" smtClean="0"/>
              <a:t>Acceptance by both parties of template clauses which are the essence of partnership unusual in most traditional contracts: examples:</a:t>
            </a:r>
          </a:p>
          <a:p>
            <a:pPr marL="1433513" indent="-358775" algn="just">
              <a:buSzPct val="100000"/>
              <a:buFont typeface="Arial" pitchFamily="34" charset="0"/>
              <a:buChar char="•"/>
            </a:pPr>
            <a:r>
              <a:rPr lang="en-US" sz="1800" dirty="0" smtClean="0"/>
              <a:t>Sovereign interference:</a:t>
            </a:r>
          </a:p>
          <a:p>
            <a:pPr marL="2149475" indent="-358775" algn="just">
              <a:buSzPct val="100000"/>
              <a:buFont typeface="Wingdings" pitchFamily="2" charset="2"/>
              <a:buChar char="ü"/>
            </a:pPr>
            <a:r>
              <a:rPr lang="en-US" sz="1800" dirty="0" smtClean="0"/>
              <a:t>Change of scope of service</a:t>
            </a:r>
          </a:p>
          <a:p>
            <a:pPr marL="2149475" indent="-358775" algn="just">
              <a:buSzPct val="100000"/>
              <a:buFont typeface="Wingdings" pitchFamily="2" charset="2"/>
              <a:buChar char="ü"/>
            </a:pPr>
            <a:r>
              <a:rPr lang="en-US" sz="1800" dirty="0" smtClean="0"/>
              <a:t>Tariff setting</a:t>
            </a:r>
          </a:p>
          <a:p>
            <a:pPr marL="1433513" indent="-358775" algn="just">
              <a:buSzPct val="100000"/>
              <a:buFont typeface="Arial" pitchFamily="34" charset="0"/>
              <a:buChar char="•"/>
            </a:pPr>
            <a:r>
              <a:rPr lang="en-US" sz="1800" dirty="0" smtClean="0"/>
              <a:t>Early termination</a:t>
            </a:r>
          </a:p>
          <a:p>
            <a:pPr marL="1433513" indent="-358775" algn="just">
              <a:buSzPct val="100000"/>
              <a:buFont typeface="Arial" pitchFamily="34" charset="0"/>
              <a:buChar char="•"/>
            </a:pPr>
            <a:r>
              <a:rPr lang="en-US" sz="1800" dirty="0" smtClean="0"/>
              <a:t>Special compensation rights</a:t>
            </a:r>
          </a:p>
          <a:p>
            <a:pPr marL="1433513" indent="-358775" algn="just">
              <a:buSzPct val="100000"/>
              <a:buFont typeface="Arial" pitchFamily="34" charset="0"/>
              <a:buChar char="•"/>
            </a:pPr>
            <a:r>
              <a:rPr lang="en-US" sz="1800" dirty="0" smtClean="0"/>
              <a:t>Contract monitoring</a:t>
            </a:r>
          </a:p>
          <a:p>
            <a:pPr marL="1433513" indent="-358775" algn="just">
              <a:buSzPct val="100000"/>
              <a:buFont typeface="Arial" pitchFamily="34" charset="0"/>
              <a:buChar char="•"/>
            </a:pPr>
            <a:r>
              <a:rPr lang="en-US" sz="1800" dirty="0" smtClean="0"/>
              <a:t>Dispute avoidance and alternative dispute resolution mechanisms</a:t>
            </a:r>
          </a:p>
          <a:p>
            <a:pPr marL="1433513" indent="-358775" algn="just">
              <a:buSzPct val="100000"/>
              <a:buNone/>
            </a:pPr>
            <a:endParaRPr lang="en-US" sz="1200" dirty="0" smtClean="0"/>
          </a:p>
          <a:p>
            <a:pPr marL="715963" indent="-358775" algn="just">
              <a:buSzPct val="100000"/>
              <a:buFont typeface="Wingdings" pitchFamily="2" charset="2"/>
              <a:buChar char="ü"/>
            </a:pPr>
            <a:endParaRPr lang="en-US" sz="1200" dirty="0" smtClean="0"/>
          </a:p>
        </p:txBody>
      </p:sp>
      <p:sp>
        <p:nvSpPr>
          <p:cNvPr id="9" name="Titre 8"/>
          <p:cNvSpPr>
            <a:spLocks noGrp="1"/>
          </p:cNvSpPr>
          <p:nvPr>
            <p:ph type="title"/>
          </p:nvPr>
        </p:nvSpPr>
        <p:spPr>
          <a:xfrm>
            <a:off x="3076832" y="247135"/>
            <a:ext cx="8599187" cy="914400"/>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000" b="1" dirty="0" smtClean="0">
                <a:solidFill>
                  <a:schemeClr val="bg1"/>
                </a:solidFill>
              </a:rPr>
              <a:t>A promising future for P3 </a:t>
            </a:r>
            <a:r>
              <a:rPr lang="en-US" sz="2000" b="1" dirty="0" smtClean="0">
                <a:solidFill>
                  <a:schemeClr val="bg1"/>
                </a:solidFill>
              </a:rPr>
              <a:t>if </a:t>
            </a:r>
            <a:r>
              <a:rPr lang="en-US" sz="2000" b="1" dirty="0" smtClean="0">
                <a:solidFill>
                  <a:schemeClr val="bg1"/>
                </a:solidFill>
              </a:rPr>
              <a:t>lessons learnt in the world are well aggregated and disseminated (3)</a:t>
            </a:r>
            <a:endParaRPr lang="en-US" sz="2000" b="1" dirty="0">
              <a:solidFill>
                <a:schemeClr val="bg1"/>
              </a:solidFill>
            </a:endParaRPr>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ZoneTexte 4"/>
          <p:cNvSpPr txBox="1">
            <a:spLocks noChangeArrowheads="1"/>
          </p:cNvSpPr>
          <p:nvPr/>
        </p:nvSpPr>
        <p:spPr bwMode="auto">
          <a:xfrm>
            <a:off x="1" y="1643064"/>
            <a:ext cx="11715751" cy="3140075"/>
          </a:xfrm>
          <a:prstGeom prst="rect">
            <a:avLst/>
          </a:prstGeom>
          <a:noFill/>
          <a:ln w="9525">
            <a:noFill/>
            <a:miter lim="800000"/>
            <a:headEnd/>
            <a:tailEnd/>
          </a:ln>
        </p:spPr>
        <p:txBody>
          <a:bodyPr>
            <a:spAutoFit/>
          </a:bodyPr>
          <a:lstStyle/>
          <a:p>
            <a:pPr algn="ctr"/>
            <a:endParaRPr lang="fr-FR" sz="3200">
              <a:solidFill>
                <a:srgbClr val="E68A2E"/>
              </a:solidFill>
            </a:endParaRPr>
          </a:p>
          <a:p>
            <a:pPr algn="ctr"/>
            <a:endParaRPr lang="fr-FR" sz="3600" b="1">
              <a:solidFill>
                <a:srgbClr val="404040"/>
              </a:solidFill>
              <a:latin typeface="Century Gothic" pitchFamily="34" charset="0"/>
            </a:endParaRPr>
          </a:p>
          <a:p>
            <a:pPr algn="ctr"/>
            <a:endParaRPr lang="fr-FR">
              <a:solidFill>
                <a:schemeClr val="accent2"/>
              </a:solidFill>
            </a:endParaRPr>
          </a:p>
          <a:p>
            <a:pPr algn="ctr"/>
            <a:endParaRPr lang="fr-FR" sz="1400">
              <a:solidFill>
                <a:schemeClr val="accent2"/>
              </a:solidFill>
            </a:endParaRPr>
          </a:p>
          <a:p>
            <a:pPr algn="ctr"/>
            <a:endParaRPr lang="fr-FR" sz="1400">
              <a:solidFill>
                <a:srgbClr val="C00000"/>
              </a:solidFill>
            </a:endParaRPr>
          </a:p>
          <a:p>
            <a:pPr algn="ctr"/>
            <a:endParaRPr lang="fr-FR" sz="1400">
              <a:solidFill>
                <a:schemeClr val="accent2"/>
              </a:solidFill>
            </a:endParaRPr>
          </a:p>
          <a:p>
            <a:pPr algn="ctr"/>
            <a:endParaRPr lang="fr-FR" sz="2400">
              <a:solidFill>
                <a:srgbClr val="F78609"/>
              </a:solidFill>
              <a:latin typeface="Century Gothic" pitchFamily="34" charset="0"/>
            </a:endParaRPr>
          </a:p>
          <a:p>
            <a:pPr algn="ctr"/>
            <a:endParaRPr lang="fr-FR" sz="1400">
              <a:solidFill>
                <a:schemeClr val="accent2"/>
              </a:solidFill>
            </a:endParaRPr>
          </a:p>
          <a:p>
            <a:pPr algn="ctr"/>
            <a:endParaRPr lang="fr-FR" sz="1400">
              <a:solidFill>
                <a:schemeClr val="accent2"/>
              </a:solidFill>
            </a:endParaRPr>
          </a:p>
          <a:p>
            <a:pPr algn="ctr"/>
            <a:endParaRPr lang="fr-FR">
              <a:solidFill>
                <a:schemeClr val="accent2"/>
              </a:solidFill>
            </a:endParaRPr>
          </a:p>
        </p:txBody>
      </p:sp>
      <p:sp>
        <p:nvSpPr>
          <p:cNvPr id="5127" name="Espace réservé du contenu 2"/>
          <p:cNvSpPr txBox="1">
            <a:spLocks/>
          </p:cNvSpPr>
          <p:nvPr/>
        </p:nvSpPr>
        <p:spPr bwMode="auto">
          <a:xfrm>
            <a:off x="2996877" y="1475362"/>
            <a:ext cx="9453284" cy="4429125"/>
          </a:xfrm>
          <a:prstGeom prst="rect">
            <a:avLst/>
          </a:prstGeom>
          <a:noFill/>
          <a:ln w="9525">
            <a:noFill/>
            <a:miter lim="800000"/>
            <a:headEnd/>
            <a:tailEnd/>
          </a:ln>
        </p:spPr>
        <p:txBody>
          <a:bodyPr/>
          <a:lstStyle/>
          <a:p>
            <a:pPr marL="450850" indent="-450850" eaLnBrk="0" hangingPunct="0">
              <a:spcBef>
                <a:spcPct val="20000"/>
              </a:spcBef>
              <a:buClr>
                <a:srgbClr val="E46C0A"/>
              </a:buClr>
              <a:buSzPct val="94000"/>
              <a:defRPr/>
            </a:pPr>
            <a:r>
              <a:rPr lang="fr-FR" sz="2200" b="1" dirty="0">
                <a:latin typeface="+mn-lt"/>
                <a:ea typeface="ＭＳ Ｐゴシック" pitchFamily="-108" charset="-128"/>
                <a:cs typeface="ＭＳ Ｐゴシック" pitchFamily="-108" charset="-128"/>
              </a:rPr>
              <a:t>1.	PPP </a:t>
            </a:r>
            <a:r>
              <a:rPr lang="en-US" sz="2200" b="1" dirty="0">
                <a:latin typeface="+mn-lt"/>
                <a:ea typeface="ＭＳ Ｐゴシック" pitchFamily="-108" charset="-128"/>
                <a:cs typeface="ＭＳ Ｐゴシック" pitchFamily="-108" charset="-128"/>
              </a:rPr>
              <a:t>preparation	                    </a:t>
            </a:r>
            <a:r>
              <a:rPr lang="en-US" sz="2200" b="1" dirty="0">
                <a:latin typeface="Century Gothic" pitchFamily="34" charset="0"/>
                <a:ea typeface="ＭＳ Ｐゴシック" pitchFamily="-112" charset="-128"/>
              </a:rPr>
              <a:t>			</a:t>
            </a:r>
            <a:endParaRPr lang="en-US"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buFont typeface="Wingdings" pitchFamily="-112" charset="2"/>
              <a:buChar char="q"/>
              <a:defRPr/>
            </a:pPr>
            <a:endParaRPr lang="en-US" sz="4400"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defRPr/>
            </a:pPr>
            <a:endParaRPr lang="en-US" sz="2800"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defRPr/>
            </a:pPr>
            <a:r>
              <a:rPr lang="en-US" sz="2200" b="1" dirty="0">
                <a:latin typeface="+mn-lt"/>
                <a:ea typeface="ＭＳ Ｐゴシック" pitchFamily="-108" charset="-128"/>
                <a:cs typeface="ＭＳ Ｐゴシック" pitchFamily="-108" charset="-128"/>
              </a:rPr>
              <a:t>2.	PPP procurement</a:t>
            </a:r>
          </a:p>
          <a:p>
            <a:pPr marL="450850" indent="-450850" eaLnBrk="0" hangingPunct="0">
              <a:spcBef>
                <a:spcPct val="20000"/>
              </a:spcBef>
              <a:buClr>
                <a:srgbClr val="E46C0A"/>
              </a:buClr>
              <a:buSzPct val="94000"/>
              <a:buFont typeface="Wingdings" pitchFamily="-112" charset="2"/>
              <a:buChar char="q"/>
              <a:defRPr/>
            </a:pPr>
            <a:endParaRPr lang="en-US" sz="4400"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defRPr/>
            </a:pPr>
            <a:endParaRPr lang="en-US" sz="2200"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defRPr/>
            </a:pPr>
            <a:r>
              <a:rPr lang="en-US" sz="2200" b="1" dirty="0">
                <a:latin typeface="+mn-lt"/>
                <a:ea typeface="ＭＳ Ｐゴシック" pitchFamily="-108" charset="-128"/>
                <a:cs typeface="ＭＳ Ｐゴシック" pitchFamily="-108" charset="-128"/>
              </a:rPr>
              <a:t>3.	PPP contract conditions</a:t>
            </a:r>
          </a:p>
          <a:p>
            <a:pPr marL="450850" indent="-450850" eaLnBrk="0" hangingPunct="0">
              <a:spcBef>
                <a:spcPct val="20000"/>
              </a:spcBef>
              <a:buClr>
                <a:srgbClr val="E46C0A"/>
              </a:buClr>
              <a:buSzPct val="94000"/>
              <a:buFont typeface="Wingdings" pitchFamily="-112" charset="2"/>
              <a:buChar char="q"/>
              <a:defRPr/>
            </a:pPr>
            <a:endParaRPr lang="en-US" sz="3600" b="1" dirty="0">
              <a:latin typeface="Century Gothic" pitchFamily="34" charset="0"/>
              <a:ea typeface="ＭＳ Ｐゴシック" pitchFamily="-112" charset="-128"/>
            </a:endParaRPr>
          </a:p>
          <a:p>
            <a:pPr marL="450850" indent="-450850" eaLnBrk="0" hangingPunct="0">
              <a:spcBef>
                <a:spcPct val="20000"/>
              </a:spcBef>
              <a:buClr>
                <a:srgbClr val="E46C0A"/>
              </a:buClr>
              <a:buSzPct val="94000"/>
              <a:buFont typeface="Wingdings" pitchFamily="-112" charset="2"/>
              <a:buChar char="q"/>
              <a:defRPr/>
            </a:pPr>
            <a:endParaRPr lang="fr-FR" sz="3600" b="1" dirty="0">
              <a:latin typeface="Century Gothic" pitchFamily="34" charset="0"/>
              <a:ea typeface="ＭＳ Ｐゴシック" pitchFamily="-112" charset="-128"/>
            </a:endParaRPr>
          </a:p>
        </p:txBody>
      </p:sp>
      <p:sp>
        <p:nvSpPr>
          <p:cNvPr id="6" name="Ellipse 7"/>
          <p:cNvSpPr>
            <a:spLocks noChangeArrowheads="1"/>
          </p:cNvSpPr>
          <p:nvPr/>
        </p:nvSpPr>
        <p:spPr bwMode="auto">
          <a:xfrm>
            <a:off x="4625788" y="1935649"/>
            <a:ext cx="2149289" cy="103542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rgbClr val="000000"/>
                </a:solidFill>
                <a:ea typeface="Arial Unicode MS" pitchFamily="34" charset="-128"/>
                <a:cs typeface="Arial Unicode MS" pitchFamily="34" charset="-128"/>
              </a:rPr>
              <a:t>Socio-economic order of magnitude</a:t>
            </a:r>
            <a:endParaRPr lang="en-US" dirty="0">
              <a:solidFill>
                <a:srgbClr val="000000"/>
              </a:solidFill>
              <a:ea typeface="Arial Unicode MS" pitchFamily="34" charset="-128"/>
              <a:cs typeface="Arial Unicode MS" pitchFamily="34" charset="-128"/>
            </a:endParaRPr>
          </a:p>
        </p:txBody>
      </p:sp>
      <p:sp>
        <p:nvSpPr>
          <p:cNvPr id="7" name="Ellipse 8"/>
          <p:cNvSpPr>
            <a:spLocks noChangeArrowheads="1"/>
          </p:cNvSpPr>
          <p:nvPr/>
        </p:nvSpPr>
        <p:spPr bwMode="auto">
          <a:xfrm>
            <a:off x="3160058" y="1922203"/>
            <a:ext cx="1815353" cy="1075764"/>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Planning and </a:t>
            </a:r>
            <a:r>
              <a:rPr lang="en-US" sz="1300" dirty="0"/>
              <a:t>prioritization</a:t>
            </a:r>
          </a:p>
        </p:txBody>
      </p:sp>
      <p:sp>
        <p:nvSpPr>
          <p:cNvPr id="9" name="Ellipse 9"/>
          <p:cNvSpPr>
            <a:spLocks noChangeArrowheads="1"/>
          </p:cNvSpPr>
          <p:nvPr/>
        </p:nvSpPr>
        <p:spPr bwMode="auto">
          <a:xfrm>
            <a:off x="6360460" y="1881862"/>
            <a:ext cx="2057400" cy="111610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Prefeasibility</a:t>
            </a:r>
          </a:p>
        </p:txBody>
      </p:sp>
      <p:sp>
        <p:nvSpPr>
          <p:cNvPr id="10" name="Ellipse 10"/>
          <p:cNvSpPr>
            <a:spLocks noChangeArrowheads="1"/>
          </p:cNvSpPr>
          <p:nvPr/>
        </p:nvSpPr>
        <p:spPr bwMode="auto">
          <a:xfrm>
            <a:off x="8231841" y="1881863"/>
            <a:ext cx="1987924" cy="110265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err="1"/>
              <a:t>Comprehensive</a:t>
            </a:r>
            <a:r>
              <a:rPr lang="fr-FR" sz="1400" dirty="0"/>
              <a:t> </a:t>
            </a:r>
            <a:r>
              <a:rPr lang="fr-FR" sz="1400" dirty="0" err="1"/>
              <a:t>eco</a:t>
            </a:r>
            <a:r>
              <a:rPr lang="fr-FR" sz="1400" dirty="0"/>
              <a:t>-fin.</a:t>
            </a:r>
          </a:p>
          <a:p>
            <a:pPr algn="ctr">
              <a:defRPr/>
            </a:pPr>
            <a:r>
              <a:rPr lang="fr-FR" sz="1400" dirty="0"/>
              <a:t>scenario</a:t>
            </a:r>
            <a:endParaRPr lang="fr-FR" sz="1600" dirty="0"/>
          </a:p>
        </p:txBody>
      </p:sp>
      <p:sp>
        <p:nvSpPr>
          <p:cNvPr id="11" name="Ellipse 19"/>
          <p:cNvSpPr>
            <a:spLocks noChangeArrowheads="1"/>
          </p:cNvSpPr>
          <p:nvPr/>
        </p:nvSpPr>
        <p:spPr bwMode="auto">
          <a:xfrm>
            <a:off x="9962032" y="1918466"/>
            <a:ext cx="1857934" cy="95847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Decision to tender</a:t>
            </a:r>
          </a:p>
        </p:txBody>
      </p:sp>
      <p:sp>
        <p:nvSpPr>
          <p:cNvPr id="12" name="Ellipse 8"/>
          <p:cNvSpPr>
            <a:spLocks noChangeArrowheads="1"/>
          </p:cNvSpPr>
          <p:nvPr/>
        </p:nvSpPr>
        <p:spPr bwMode="auto">
          <a:xfrm>
            <a:off x="3160059" y="3636701"/>
            <a:ext cx="1909483" cy="96146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rgbClr val="000000"/>
                </a:solidFill>
                <a:ea typeface="Arial Unicode MS" pitchFamily="34" charset="-128"/>
                <a:cs typeface="Arial Unicode MS" pitchFamily="34" charset="-128"/>
              </a:rPr>
              <a:t>Pre-selection</a:t>
            </a:r>
          </a:p>
          <a:p>
            <a:pPr algn="ctr">
              <a:defRPr/>
            </a:pPr>
            <a:r>
              <a:rPr lang="en-US" sz="1400" dirty="0">
                <a:solidFill>
                  <a:srgbClr val="000000"/>
                </a:solidFill>
                <a:ea typeface="Arial Unicode MS" pitchFamily="34" charset="-128"/>
                <a:cs typeface="Arial Unicode MS" pitchFamily="34" charset="-128"/>
              </a:rPr>
              <a:t>Pre-qualification </a:t>
            </a:r>
          </a:p>
        </p:txBody>
      </p:sp>
      <p:sp>
        <p:nvSpPr>
          <p:cNvPr id="13" name="Ellipse 8"/>
          <p:cNvSpPr>
            <a:spLocks noChangeArrowheads="1"/>
          </p:cNvSpPr>
          <p:nvPr/>
        </p:nvSpPr>
        <p:spPr bwMode="auto">
          <a:xfrm>
            <a:off x="4810687" y="3659396"/>
            <a:ext cx="2060760" cy="92868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a:t>RFP</a:t>
            </a:r>
          </a:p>
          <a:p>
            <a:pPr algn="ctr">
              <a:defRPr/>
            </a:pPr>
            <a:r>
              <a:rPr lang="en-US" sz="1400" dirty="0"/>
              <a:t>Outcome oriented</a:t>
            </a:r>
            <a:endParaRPr lang="fr-FR" sz="1400" dirty="0"/>
          </a:p>
        </p:txBody>
      </p:sp>
      <p:sp>
        <p:nvSpPr>
          <p:cNvPr id="14" name="Ellipse 8"/>
          <p:cNvSpPr>
            <a:spLocks noChangeArrowheads="1"/>
          </p:cNvSpPr>
          <p:nvPr/>
        </p:nvSpPr>
        <p:spPr bwMode="auto">
          <a:xfrm>
            <a:off x="6575613" y="3629979"/>
            <a:ext cx="1882588" cy="94129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Main procurement processes</a:t>
            </a:r>
          </a:p>
        </p:txBody>
      </p:sp>
      <p:sp>
        <p:nvSpPr>
          <p:cNvPr id="15" name="Ellipse 8"/>
          <p:cNvSpPr>
            <a:spLocks noChangeArrowheads="1"/>
          </p:cNvSpPr>
          <p:nvPr/>
        </p:nvSpPr>
        <p:spPr bwMode="auto">
          <a:xfrm>
            <a:off x="8202706" y="3659397"/>
            <a:ext cx="1976718" cy="89842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a:t>Misprocurement </a:t>
            </a:r>
          </a:p>
        </p:txBody>
      </p:sp>
      <p:sp>
        <p:nvSpPr>
          <p:cNvPr id="16" name="Ellipse 8"/>
          <p:cNvSpPr>
            <a:spLocks noChangeArrowheads="1"/>
          </p:cNvSpPr>
          <p:nvPr/>
        </p:nvSpPr>
        <p:spPr bwMode="auto">
          <a:xfrm>
            <a:off x="9995773" y="3664158"/>
            <a:ext cx="1797297" cy="89366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Final selection</a:t>
            </a:r>
          </a:p>
        </p:txBody>
      </p:sp>
      <p:sp>
        <p:nvSpPr>
          <p:cNvPr id="17" name="Ellipse 8"/>
          <p:cNvSpPr>
            <a:spLocks noChangeArrowheads="1"/>
          </p:cNvSpPr>
          <p:nvPr/>
        </p:nvSpPr>
        <p:spPr bwMode="auto">
          <a:xfrm>
            <a:off x="3119719" y="5218413"/>
            <a:ext cx="2057399"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a:t>Construction conditions</a:t>
            </a:r>
          </a:p>
        </p:txBody>
      </p:sp>
      <p:sp>
        <p:nvSpPr>
          <p:cNvPr id="18" name="Ellipse 8"/>
          <p:cNvSpPr>
            <a:spLocks noChangeArrowheads="1"/>
          </p:cNvSpPr>
          <p:nvPr/>
        </p:nvSpPr>
        <p:spPr bwMode="auto">
          <a:xfrm>
            <a:off x="4798359" y="5230179"/>
            <a:ext cx="1884829" cy="832036"/>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Business case reference</a:t>
            </a:r>
          </a:p>
        </p:txBody>
      </p:sp>
      <p:sp>
        <p:nvSpPr>
          <p:cNvPr id="19" name="Ellipse 8"/>
          <p:cNvSpPr>
            <a:spLocks noChangeArrowheads="1"/>
          </p:cNvSpPr>
          <p:nvPr/>
        </p:nvSpPr>
        <p:spPr bwMode="auto">
          <a:xfrm>
            <a:off x="6409764" y="5178072"/>
            <a:ext cx="2088777"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err="1">
                <a:solidFill>
                  <a:srgbClr val="000000"/>
                </a:solidFill>
                <a:ea typeface="Arial Unicode MS" pitchFamily="34" charset="-128"/>
                <a:cs typeface="Arial Unicode MS" pitchFamily="34" charset="-128"/>
              </a:rPr>
              <a:t>Operation</a:t>
            </a:r>
            <a:r>
              <a:rPr lang="fr-FR" sz="1400" dirty="0">
                <a:solidFill>
                  <a:srgbClr val="000000"/>
                </a:solidFill>
                <a:ea typeface="Arial Unicode MS" pitchFamily="34" charset="-128"/>
                <a:cs typeface="Arial Unicode MS" pitchFamily="34" charset="-128"/>
              </a:rPr>
              <a:t> and public service obligations</a:t>
            </a:r>
          </a:p>
        </p:txBody>
      </p:sp>
      <p:sp>
        <p:nvSpPr>
          <p:cNvPr id="20" name="Ellipse 8"/>
          <p:cNvSpPr>
            <a:spLocks noChangeArrowheads="1"/>
          </p:cNvSpPr>
          <p:nvPr/>
        </p:nvSpPr>
        <p:spPr bwMode="auto">
          <a:xfrm>
            <a:off x="9898158" y="5141933"/>
            <a:ext cx="1921808" cy="868176"/>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Partnering </a:t>
            </a:r>
          </a:p>
          <a:p>
            <a:pPr algn="ctr">
              <a:defRPr/>
            </a:pPr>
            <a:r>
              <a:rPr lang="en-US" sz="1400" dirty="0"/>
              <a:t>ADR</a:t>
            </a:r>
          </a:p>
        </p:txBody>
      </p:sp>
      <p:sp>
        <p:nvSpPr>
          <p:cNvPr id="21" name="Ellipse 8"/>
          <p:cNvSpPr>
            <a:spLocks noChangeArrowheads="1"/>
          </p:cNvSpPr>
          <p:nvPr/>
        </p:nvSpPr>
        <p:spPr bwMode="auto">
          <a:xfrm>
            <a:off x="8167968" y="5137731"/>
            <a:ext cx="2011456"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Changing conditions and Regulation</a:t>
            </a:r>
          </a:p>
        </p:txBody>
      </p:sp>
      <p:sp>
        <p:nvSpPr>
          <p:cNvPr id="13335" name="Espace réservé du numéro de diapositive 21"/>
          <p:cNvSpPr>
            <a:spLocks noGrp="1"/>
          </p:cNvSpPr>
          <p:nvPr>
            <p:ph type="sldNum" sz="quarter" idx="10"/>
          </p:nvPr>
        </p:nvSpPr>
        <p:spPr bwMode="auto">
          <a:noFill/>
          <a:ln>
            <a:round/>
            <a:headEnd/>
            <a:tailEnd/>
          </a:ln>
        </p:spPr>
        <p:txBody>
          <a:bodyPr/>
          <a:lstStyle/>
          <a:p>
            <a:fld id="{B19B964E-173C-45CD-8794-9BB92A230682}" type="slidenum">
              <a:rPr lang="fr-BE" smtClean="0">
                <a:ea typeface="MS PGothic" pitchFamily="34" charset="-128"/>
              </a:rPr>
              <a:pPr/>
              <a:t>7</a:t>
            </a:fld>
            <a:endParaRPr lang="fr-BE" smtClean="0">
              <a:ea typeface="MS PGothic" pitchFamily="34" charset="-128"/>
            </a:endParaRPr>
          </a:p>
        </p:txBody>
      </p:sp>
      <p:sp>
        <p:nvSpPr>
          <p:cNvPr id="22" name="Titre 1"/>
          <p:cNvSpPr txBox="1">
            <a:spLocks/>
          </p:cNvSpPr>
          <p:nvPr/>
        </p:nvSpPr>
        <p:spPr>
          <a:xfrm>
            <a:off x="3069377" y="162046"/>
            <a:ext cx="8694255" cy="777067"/>
          </a:xfrm>
          <a:prstGeom prst="rect">
            <a:avLst/>
          </a:prstGeo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dirty="0" smtClean="0">
                <a:ln w="3175" cmpd="sng">
                  <a:noFill/>
                </a:ln>
                <a:solidFill>
                  <a:schemeClr val="bg1"/>
                </a:solidFill>
                <a:effectLst/>
                <a:uLnTx/>
                <a:uFillTx/>
                <a:latin typeface="Cambria" pitchFamily="18" charset="0"/>
                <a:ea typeface="+mj-ea"/>
                <a:cs typeface="+mj-cs"/>
              </a:rPr>
              <a:t>List of the main practical issues to address together for developing pipelines </a:t>
            </a:r>
            <a:r>
              <a:rPr lang="en-US" sz="2000" b="1" dirty="0" smtClean="0">
                <a:ln w="3175" cmpd="sng">
                  <a:noFill/>
                </a:ln>
                <a:solidFill>
                  <a:schemeClr val="bg1"/>
                </a:solidFill>
                <a:latin typeface="Cambria" pitchFamily="18" charset="0"/>
                <a:ea typeface="+mj-ea"/>
                <a:cs typeface="+mj-cs"/>
              </a:rPr>
              <a:t>of Projects for essential Public infrastructure services</a:t>
            </a:r>
            <a:endParaRPr kumimoji="0" lang="en-US" sz="2000" b="1" i="0" u="none" strike="noStrike" kern="1200" cap="none" spc="0" normalizeH="0" baseline="0" dirty="0">
              <a:ln w="3175" cmpd="sng">
                <a:noFill/>
              </a:ln>
              <a:solidFill>
                <a:schemeClr val="bg1"/>
              </a:solidFill>
              <a:effectLst/>
              <a:uLnTx/>
              <a:uFillTx/>
              <a:latin typeface="Cambria" pitchFamily="18" charset="0"/>
              <a:ea typeface="+mj-ea"/>
              <a:cs typeface="+mj-cs"/>
            </a:endParaRPr>
          </a:p>
        </p:txBody>
      </p:sp>
      <p:sp>
        <p:nvSpPr>
          <p:cNvPr id="23" name="ZoneTexte 22"/>
          <p:cNvSpPr txBox="1"/>
          <p:nvPr/>
        </p:nvSpPr>
        <p:spPr>
          <a:xfrm>
            <a:off x="939114" y="4893275"/>
            <a:ext cx="1754659" cy="830997"/>
          </a:xfrm>
          <a:prstGeom prst="rect">
            <a:avLst/>
          </a:prstGeom>
          <a:solidFill>
            <a:srgbClr val="00B0F0"/>
          </a:solidFill>
          <a:ln w="19050">
            <a:solidFill>
              <a:srgbClr val="002060"/>
            </a:solidFill>
          </a:ln>
        </p:spPr>
        <p:txBody>
          <a:bodyPr wrap="square" rtlCol="0">
            <a:spAutoFit/>
          </a:bodyPr>
          <a:lstStyle/>
          <a:p>
            <a:pPr algn="ctr"/>
            <a:r>
              <a:rPr lang="en-US" sz="1200" b="1" dirty="0" smtClean="0"/>
              <a:t>Source: CICA IFEJI PPP WG (tested in several workshop with over 40 countries represented)</a:t>
            </a:r>
            <a:endParaRPr lang="en-US" sz="1200" b="1" dirty="0"/>
          </a:p>
        </p:txBody>
      </p:sp>
      <p:sp>
        <p:nvSpPr>
          <p:cNvPr id="24" name="Title 7"/>
          <p:cNvSpPr>
            <a:spLocks noGrp="1"/>
          </p:cNvSpPr>
          <p:nvPr>
            <p:ph type="title"/>
          </p:nvPr>
        </p:nvSpPr>
        <p:spPr>
          <a:xfrm>
            <a:off x="1434675" y="3496962"/>
            <a:ext cx="1481520" cy="976184"/>
          </a:xfrm>
          <a:solidFill>
            <a:srgbClr val="00206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sz="1800" b="1" dirty="0" smtClean="0">
                <a:solidFill>
                  <a:schemeClr val="bg1"/>
                </a:solidFill>
              </a:rPr>
              <a:t>P3 lessons learnt in Africa and Asia</a:t>
            </a:r>
            <a:endParaRPr lang="en-US" sz="1800" b="1" dirty="0">
              <a:solidFill>
                <a:schemeClr val="bg1"/>
              </a:solidFill>
            </a:endParaRPr>
          </a:p>
        </p:txBody>
      </p:sp>
      <p:sp>
        <p:nvSpPr>
          <p:cNvPr id="25"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1000" fill="hold"/>
                                        <p:tgtEl>
                                          <p:spTgt spid="22"/>
                                        </p:tgtEl>
                                        <p:attrNameLst>
                                          <p:attrName>ppt_x</p:attrName>
                                        </p:attrNameLst>
                                      </p:cBhvr>
                                      <p:tavLst>
                                        <p:tav tm="0">
                                          <p:val>
                                            <p:strVal val="#ppt_x"/>
                                          </p:val>
                                        </p:tav>
                                        <p:tav tm="100000">
                                          <p:val>
                                            <p:strVal val="#ppt_x"/>
                                          </p:val>
                                        </p:tav>
                                      </p:tavLst>
                                    </p:anim>
                                    <p:anim calcmode="lin" valueType="num">
                                      <p:cBhvr additive="base">
                                        <p:cTn id="8" dur="1000" fill="hold"/>
                                        <p:tgtEl>
                                          <p:spTgt spid="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p:cNvSpPr>
            <a:spLocks noGrp="1"/>
          </p:cNvSpPr>
          <p:nvPr>
            <p:ph idx="1"/>
          </p:nvPr>
        </p:nvSpPr>
        <p:spPr>
          <a:xfrm>
            <a:off x="2765612" y="1594749"/>
            <a:ext cx="9426388" cy="4059329"/>
          </a:xfrm>
        </p:spPr>
        <p:txBody>
          <a:bodyPr/>
          <a:lstStyle/>
          <a:p>
            <a:pPr marL="457200">
              <a:buClr>
                <a:srgbClr val="E46C0A"/>
              </a:buClr>
              <a:buFont typeface="Wingdings" pitchFamily="2" charset="2"/>
              <a:buNone/>
            </a:pPr>
            <a:r>
              <a:rPr lang="en-US" sz="2200" b="1" dirty="0" smtClean="0"/>
              <a:t>4.  PPP underlying principles                 			</a:t>
            </a:r>
          </a:p>
          <a:p>
            <a:pPr marL="457200">
              <a:buClr>
                <a:srgbClr val="E46C0A"/>
              </a:buClr>
              <a:buFont typeface="Wingdings" pitchFamily="2" charset="2"/>
              <a:buChar char="q"/>
            </a:pPr>
            <a:endParaRPr lang="en-US" sz="2200" b="1" dirty="0" smtClean="0"/>
          </a:p>
          <a:p>
            <a:pPr marL="457200">
              <a:buClr>
                <a:srgbClr val="E46C0A"/>
              </a:buClr>
              <a:buFontTx/>
              <a:buNone/>
            </a:pPr>
            <a:endParaRPr lang="en-US" sz="2800" b="1" dirty="0" smtClean="0"/>
          </a:p>
          <a:p>
            <a:pPr marL="457200">
              <a:buClr>
                <a:srgbClr val="E46C0A"/>
              </a:buClr>
              <a:buFontTx/>
              <a:buNone/>
            </a:pPr>
            <a:r>
              <a:rPr lang="en-US" sz="2200" b="1" dirty="0" smtClean="0"/>
              <a:t>5.	Central level institutions</a:t>
            </a:r>
          </a:p>
          <a:p>
            <a:pPr marL="457200">
              <a:buClr>
                <a:srgbClr val="E46C0A"/>
              </a:buClr>
              <a:buFontTx/>
              <a:buNone/>
            </a:pPr>
            <a:endParaRPr lang="en-US" sz="3600" b="1" dirty="0" smtClean="0"/>
          </a:p>
          <a:p>
            <a:pPr marL="457200">
              <a:buClr>
                <a:srgbClr val="E46C0A"/>
              </a:buClr>
              <a:buNone/>
            </a:pPr>
            <a:endParaRPr lang="en-US" sz="2200" b="1" dirty="0" smtClean="0"/>
          </a:p>
          <a:p>
            <a:pPr marL="457200">
              <a:buClr>
                <a:srgbClr val="E46C0A"/>
              </a:buClr>
              <a:buFont typeface="Wingdings" pitchFamily="2" charset="2"/>
              <a:buNone/>
            </a:pPr>
            <a:r>
              <a:rPr lang="en-US" sz="2200" b="1" dirty="0" smtClean="0"/>
              <a:t>6.   Project level institutions </a:t>
            </a:r>
          </a:p>
          <a:p>
            <a:pPr marL="457200">
              <a:buClr>
                <a:srgbClr val="E46C0A"/>
              </a:buClr>
              <a:buFont typeface="Wingdings" pitchFamily="2" charset="2"/>
              <a:buChar char="q"/>
            </a:pPr>
            <a:endParaRPr lang="fr-FR" sz="3600" dirty="0" smtClean="0"/>
          </a:p>
        </p:txBody>
      </p:sp>
      <p:sp>
        <p:nvSpPr>
          <p:cNvPr id="28" name="Ellipse 7"/>
          <p:cNvSpPr>
            <a:spLocks noChangeArrowheads="1"/>
          </p:cNvSpPr>
          <p:nvPr/>
        </p:nvSpPr>
        <p:spPr bwMode="auto">
          <a:xfrm>
            <a:off x="4678336" y="1986327"/>
            <a:ext cx="1955425" cy="101273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Public service priority</a:t>
            </a:r>
          </a:p>
        </p:txBody>
      </p:sp>
      <p:sp>
        <p:nvSpPr>
          <p:cNvPr id="30" name="Ellipse 8"/>
          <p:cNvSpPr>
            <a:spLocks noChangeArrowheads="1"/>
          </p:cNvSpPr>
          <p:nvPr/>
        </p:nvSpPr>
        <p:spPr bwMode="auto">
          <a:xfrm>
            <a:off x="2908926" y="1972882"/>
            <a:ext cx="2057400" cy="985836"/>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Investment Climate</a:t>
            </a:r>
          </a:p>
        </p:txBody>
      </p:sp>
      <p:sp>
        <p:nvSpPr>
          <p:cNvPr id="31" name="Ellipse 9"/>
          <p:cNvSpPr>
            <a:spLocks noChangeArrowheads="1"/>
          </p:cNvSpPr>
          <p:nvPr/>
        </p:nvSpPr>
        <p:spPr bwMode="auto">
          <a:xfrm>
            <a:off x="6410766" y="2026671"/>
            <a:ext cx="2038349" cy="985836"/>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rgbClr val="000000"/>
                </a:solidFill>
                <a:ea typeface="Arial Unicode MS" pitchFamily="34" charset="-128"/>
                <a:cs typeface="Arial Unicode MS" pitchFamily="34" charset="-128"/>
              </a:rPr>
              <a:t>Particular rights of the Public Authority</a:t>
            </a:r>
            <a:endParaRPr lang="en-US" sz="1600" dirty="0">
              <a:solidFill>
                <a:srgbClr val="000000"/>
              </a:solidFill>
              <a:ea typeface="Arial Unicode MS" pitchFamily="34" charset="-128"/>
              <a:cs typeface="Arial Unicode MS" pitchFamily="34" charset="-128"/>
            </a:endParaRPr>
          </a:p>
        </p:txBody>
      </p:sp>
      <p:sp>
        <p:nvSpPr>
          <p:cNvPr id="32" name="Ellipse 10"/>
          <p:cNvSpPr>
            <a:spLocks noChangeArrowheads="1"/>
          </p:cNvSpPr>
          <p:nvPr/>
        </p:nvSpPr>
        <p:spPr bwMode="auto">
          <a:xfrm>
            <a:off x="8328091" y="2030870"/>
            <a:ext cx="1855695" cy="995081"/>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Particular rights of project company</a:t>
            </a:r>
          </a:p>
        </p:txBody>
      </p:sp>
      <p:sp>
        <p:nvSpPr>
          <p:cNvPr id="33" name="Ellipse 19"/>
          <p:cNvSpPr>
            <a:spLocks noChangeArrowheads="1"/>
          </p:cNvSpPr>
          <p:nvPr/>
        </p:nvSpPr>
        <p:spPr bwMode="auto">
          <a:xfrm>
            <a:off x="9955186" y="1950189"/>
            <a:ext cx="1828800" cy="1048869"/>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fr-FR" sz="1400" dirty="0" err="1"/>
              <a:t>Economic</a:t>
            </a:r>
            <a:r>
              <a:rPr lang="fr-FR" sz="1400" dirty="0"/>
              <a:t> </a:t>
            </a:r>
            <a:r>
              <a:rPr lang="fr-FR" sz="1300" dirty="0" err="1"/>
              <a:t>equilibrium</a:t>
            </a:r>
            <a:r>
              <a:rPr lang="fr-FR" sz="1400" dirty="0"/>
              <a:t> and </a:t>
            </a:r>
            <a:r>
              <a:rPr lang="fr-FR" sz="1400" dirty="0" err="1"/>
              <a:t>Regulation</a:t>
            </a:r>
            <a:endParaRPr lang="fr-FR" sz="1400" dirty="0"/>
          </a:p>
        </p:txBody>
      </p:sp>
      <p:sp>
        <p:nvSpPr>
          <p:cNvPr id="34" name="Ellipse 8"/>
          <p:cNvSpPr>
            <a:spLocks noChangeArrowheads="1"/>
          </p:cNvSpPr>
          <p:nvPr/>
        </p:nvSpPr>
        <p:spPr bwMode="auto">
          <a:xfrm>
            <a:off x="2841691" y="3580642"/>
            <a:ext cx="1788459" cy="93793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Governance Integrity</a:t>
            </a:r>
          </a:p>
          <a:p>
            <a:pPr algn="ctr">
              <a:defRPr/>
            </a:pPr>
            <a:r>
              <a:rPr lang="en-US" sz="1400" dirty="0"/>
              <a:t>Efficiency</a:t>
            </a:r>
          </a:p>
        </p:txBody>
      </p:sp>
      <p:sp>
        <p:nvSpPr>
          <p:cNvPr id="35" name="Ellipse 8"/>
          <p:cNvSpPr>
            <a:spLocks noChangeArrowheads="1"/>
          </p:cNvSpPr>
          <p:nvPr/>
        </p:nvSpPr>
        <p:spPr bwMode="auto">
          <a:xfrm>
            <a:off x="4263718" y="3513410"/>
            <a:ext cx="2087655" cy="99172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200" dirty="0"/>
              <a:t>Planning and prioritization agency or department</a:t>
            </a:r>
          </a:p>
        </p:txBody>
      </p:sp>
      <p:sp>
        <p:nvSpPr>
          <p:cNvPr id="36" name="Ellipse 8"/>
          <p:cNvSpPr>
            <a:spLocks noChangeArrowheads="1"/>
          </p:cNvSpPr>
          <p:nvPr/>
        </p:nvSpPr>
        <p:spPr bwMode="auto">
          <a:xfrm>
            <a:off x="5984943" y="3446175"/>
            <a:ext cx="2208678" cy="107156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PPP </a:t>
            </a:r>
          </a:p>
          <a:p>
            <a:pPr algn="ctr">
              <a:defRPr/>
            </a:pPr>
            <a:r>
              <a:rPr lang="en-US" sz="1400" dirty="0"/>
              <a:t>Promotion agency</a:t>
            </a:r>
            <a:r>
              <a:rPr lang="en-US" sz="1200" dirty="0"/>
              <a:t> or department</a:t>
            </a:r>
            <a:endParaRPr lang="en-US" sz="1300" dirty="0"/>
          </a:p>
        </p:txBody>
      </p:sp>
      <p:sp>
        <p:nvSpPr>
          <p:cNvPr id="37" name="Ellipse 8"/>
          <p:cNvSpPr>
            <a:spLocks noChangeArrowheads="1"/>
          </p:cNvSpPr>
          <p:nvPr/>
        </p:nvSpPr>
        <p:spPr bwMode="auto">
          <a:xfrm>
            <a:off x="7997518" y="3459622"/>
            <a:ext cx="2374525" cy="1099296"/>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300" dirty="0">
                <a:solidFill>
                  <a:srgbClr val="000000"/>
                </a:solidFill>
                <a:ea typeface="Arial Unicode MS" pitchFamily="34" charset="-128"/>
                <a:cs typeface="Arial Unicode MS" pitchFamily="34" charset="-128"/>
              </a:rPr>
              <a:t>Project evaluation and  monitoring agency </a:t>
            </a:r>
            <a:r>
              <a:rPr lang="fr-FR" sz="1200" dirty="0"/>
              <a:t>or </a:t>
            </a:r>
            <a:r>
              <a:rPr lang="fr-FR" sz="1200" dirty="0" err="1"/>
              <a:t>department</a:t>
            </a:r>
            <a:endParaRPr lang="en-US" sz="1300" dirty="0">
              <a:solidFill>
                <a:srgbClr val="000000"/>
              </a:solidFill>
              <a:ea typeface="Arial Unicode MS" pitchFamily="34" charset="-128"/>
              <a:cs typeface="Arial Unicode MS" pitchFamily="34" charset="-128"/>
            </a:endParaRPr>
          </a:p>
        </p:txBody>
      </p:sp>
      <p:sp>
        <p:nvSpPr>
          <p:cNvPr id="38" name="Ellipse 8"/>
          <p:cNvSpPr>
            <a:spLocks noChangeArrowheads="1"/>
          </p:cNvSpPr>
          <p:nvPr/>
        </p:nvSpPr>
        <p:spPr bwMode="auto">
          <a:xfrm>
            <a:off x="10011216" y="3414236"/>
            <a:ext cx="1799664" cy="99676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Choice of outside advisers </a:t>
            </a:r>
          </a:p>
        </p:txBody>
      </p:sp>
      <p:sp>
        <p:nvSpPr>
          <p:cNvPr id="39" name="Ellipse 8"/>
          <p:cNvSpPr>
            <a:spLocks noChangeArrowheads="1"/>
          </p:cNvSpPr>
          <p:nvPr/>
        </p:nvSpPr>
        <p:spPr bwMode="auto">
          <a:xfrm>
            <a:off x="2855138" y="5112087"/>
            <a:ext cx="1855693" cy="930367"/>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Governance Integrity</a:t>
            </a:r>
          </a:p>
          <a:p>
            <a:pPr algn="ctr">
              <a:defRPr/>
            </a:pPr>
            <a:r>
              <a:rPr lang="en-US" sz="1400" dirty="0"/>
              <a:t>Efficiency</a:t>
            </a:r>
          </a:p>
        </p:txBody>
      </p:sp>
      <p:sp>
        <p:nvSpPr>
          <p:cNvPr id="40" name="Ellipse 8"/>
          <p:cNvSpPr>
            <a:spLocks noChangeArrowheads="1"/>
          </p:cNvSpPr>
          <p:nvPr/>
        </p:nvSpPr>
        <p:spPr bwMode="auto">
          <a:xfrm>
            <a:off x="4492318" y="5040491"/>
            <a:ext cx="2316255"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lstStyle/>
          <a:p>
            <a:pPr algn="ctr">
              <a:defRPr/>
            </a:pPr>
            <a:r>
              <a:rPr lang="en-US" sz="1200" dirty="0"/>
              <a:t>Planning and prioritization agency or department </a:t>
            </a:r>
          </a:p>
        </p:txBody>
      </p:sp>
      <p:sp>
        <p:nvSpPr>
          <p:cNvPr id="41" name="Ellipse 8"/>
          <p:cNvSpPr>
            <a:spLocks noChangeArrowheads="1"/>
          </p:cNvSpPr>
          <p:nvPr/>
        </p:nvSpPr>
        <p:spPr bwMode="auto">
          <a:xfrm>
            <a:off x="6519463" y="5063183"/>
            <a:ext cx="2185146" cy="1000125"/>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rgbClr val="000000"/>
                </a:solidFill>
                <a:ea typeface="Arial Unicode MS" pitchFamily="34" charset="-128"/>
                <a:cs typeface="Arial Unicode MS" pitchFamily="34" charset="-128"/>
              </a:rPr>
              <a:t>Procurement</a:t>
            </a:r>
          </a:p>
          <a:p>
            <a:pPr algn="ctr">
              <a:defRPr/>
            </a:pPr>
            <a:r>
              <a:rPr lang="en-US" sz="1400" dirty="0">
                <a:solidFill>
                  <a:srgbClr val="000000"/>
                </a:solidFill>
                <a:ea typeface="Arial Unicode MS" pitchFamily="34" charset="-128"/>
                <a:cs typeface="Arial Unicode MS" pitchFamily="34" charset="-128"/>
              </a:rPr>
              <a:t>committee</a:t>
            </a:r>
            <a:endParaRPr lang="fr-FR" sz="1400" dirty="0">
              <a:solidFill>
                <a:srgbClr val="000000"/>
              </a:solidFill>
              <a:ea typeface="Arial Unicode MS" pitchFamily="34" charset="-128"/>
              <a:cs typeface="Arial Unicode MS" pitchFamily="34" charset="-128"/>
            </a:endParaRPr>
          </a:p>
        </p:txBody>
      </p:sp>
      <p:sp>
        <p:nvSpPr>
          <p:cNvPr id="42" name="Ellipse 8"/>
          <p:cNvSpPr>
            <a:spLocks noChangeArrowheads="1"/>
          </p:cNvSpPr>
          <p:nvPr/>
        </p:nvSpPr>
        <p:spPr bwMode="auto">
          <a:xfrm>
            <a:off x="10117671" y="5085034"/>
            <a:ext cx="1760443" cy="857250"/>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t>Choice of outside advisers </a:t>
            </a:r>
            <a:endParaRPr lang="en-US" sz="1600" dirty="0"/>
          </a:p>
        </p:txBody>
      </p:sp>
      <p:sp>
        <p:nvSpPr>
          <p:cNvPr id="48" name="Ellipse 8"/>
          <p:cNvSpPr>
            <a:spLocks noChangeArrowheads="1"/>
          </p:cNvSpPr>
          <p:nvPr/>
        </p:nvSpPr>
        <p:spPr bwMode="auto">
          <a:xfrm>
            <a:off x="8481611" y="5071587"/>
            <a:ext cx="1984561" cy="938213"/>
          </a:xfrm>
          <a:prstGeom prst="ellipse">
            <a:avLst/>
          </a:prstGeom>
          <a:ln>
            <a:headEnd/>
            <a:tailEnd/>
          </a:ln>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dirty="0">
                <a:solidFill>
                  <a:srgbClr val="000000"/>
                </a:solidFill>
                <a:ea typeface="Arial Unicode MS" pitchFamily="34" charset="-128"/>
                <a:cs typeface="Arial Unicode MS" pitchFamily="34" charset="-128"/>
              </a:rPr>
              <a:t>Monitoring</a:t>
            </a:r>
          </a:p>
          <a:p>
            <a:pPr algn="ctr">
              <a:defRPr/>
            </a:pPr>
            <a:r>
              <a:rPr lang="en-US" sz="1400" dirty="0">
                <a:solidFill>
                  <a:srgbClr val="000000"/>
                </a:solidFill>
                <a:ea typeface="Arial Unicode MS" pitchFamily="34" charset="-128"/>
                <a:cs typeface="Arial Unicode MS" pitchFamily="34" charset="-128"/>
              </a:rPr>
              <a:t>committee</a:t>
            </a:r>
            <a:endParaRPr lang="fr-FR" sz="1400" dirty="0">
              <a:solidFill>
                <a:srgbClr val="000000"/>
              </a:solidFill>
              <a:ea typeface="Arial Unicode MS" pitchFamily="34" charset="-128"/>
              <a:cs typeface="Arial Unicode MS" pitchFamily="34" charset="-128"/>
            </a:endParaRPr>
          </a:p>
        </p:txBody>
      </p:sp>
      <p:sp>
        <p:nvSpPr>
          <p:cNvPr id="14358" name="Espace réservé du numéro de diapositive 21"/>
          <p:cNvSpPr>
            <a:spLocks noGrp="1"/>
          </p:cNvSpPr>
          <p:nvPr>
            <p:ph type="sldNum" sz="quarter" idx="10"/>
          </p:nvPr>
        </p:nvSpPr>
        <p:spPr bwMode="auto">
          <a:xfrm>
            <a:off x="11359629" y="6122997"/>
            <a:ext cx="551167" cy="365125"/>
          </a:xfrm>
          <a:noFill/>
          <a:ln>
            <a:round/>
            <a:headEnd/>
            <a:tailEnd/>
          </a:ln>
        </p:spPr>
        <p:txBody>
          <a:bodyPr/>
          <a:lstStyle/>
          <a:p>
            <a:fld id="{3D5A878B-5282-4F29-B3D5-7BD201C5DDAD}" type="slidenum">
              <a:rPr lang="fr-BE" smtClean="0">
                <a:ea typeface="MS PGothic" pitchFamily="34" charset="-128"/>
              </a:rPr>
              <a:pPr/>
              <a:t>8</a:t>
            </a:fld>
            <a:endParaRPr lang="fr-BE" smtClean="0">
              <a:ea typeface="MS PGothic" pitchFamily="34" charset="-128"/>
            </a:endParaRPr>
          </a:p>
        </p:txBody>
      </p:sp>
      <p:sp>
        <p:nvSpPr>
          <p:cNvPr id="21" name="Title 7"/>
          <p:cNvSpPr>
            <a:spLocks noGrp="1"/>
          </p:cNvSpPr>
          <p:nvPr>
            <p:ph type="title"/>
          </p:nvPr>
        </p:nvSpPr>
        <p:spPr>
          <a:xfrm>
            <a:off x="1385249" y="3447535"/>
            <a:ext cx="1320882" cy="1000897"/>
          </a:xfrm>
          <a:solidFill>
            <a:srgbClr val="00206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fontScale="90000"/>
          </a:bodyPr>
          <a:lstStyle/>
          <a:p>
            <a:r>
              <a:rPr lang="en-US" sz="1800" b="1" dirty="0" smtClean="0">
                <a:solidFill>
                  <a:schemeClr val="bg1"/>
                </a:solidFill>
              </a:rPr>
              <a:t>P3 lessons learnt in Africa and Asia</a:t>
            </a:r>
            <a:endParaRPr lang="en-US" sz="1800" b="1" dirty="0">
              <a:solidFill>
                <a:schemeClr val="bg1"/>
              </a:solidFill>
            </a:endParaRPr>
          </a:p>
        </p:txBody>
      </p:sp>
      <p:sp>
        <p:nvSpPr>
          <p:cNvPr id="23" name="Titre 1"/>
          <p:cNvSpPr txBox="1">
            <a:spLocks/>
          </p:cNvSpPr>
          <p:nvPr/>
        </p:nvSpPr>
        <p:spPr>
          <a:xfrm>
            <a:off x="3069377" y="162046"/>
            <a:ext cx="8694255" cy="777067"/>
          </a:xfrm>
          <a:prstGeom prst="rect">
            <a:avLst/>
          </a:prstGeom>
          <a:solidFill>
            <a:srgbClr val="002060"/>
          </a:solidFill>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1" i="0" u="none" strike="noStrike" kern="1200" cap="none" spc="0" normalizeH="0" baseline="0" dirty="0" smtClean="0">
                <a:ln w="3175" cmpd="sng">
                  <a:noFill/>
                </a:ln>
                <a:solidFill>
                  <a:schemeClr val="bg1"/>
                </a:solidFill>
                <a:effectLst/>
                <a:uLnTx/>
                <a:uFillTx/>
                <a:latin typeface="Cambria" pitchFamily="18" charset="0"/>
                <a:ea typeface="+mj-ea"/>
                <a:cs typeface="+mj-cs"/>
              </a:rPr>
              <a:t>List of the main practical issues to address together for developing pipelines of Projects </a:t>
            </a:r>
            <a:r>
              <a:rPr lang="en-US" sz="2000" b="1" dirty="0" smtClean="0">
                <a:ln w="3175" cmpd="sng">
                  <a:noFill/>
                </a:ln>
                <a:solidFill>
                  <a:schemeClr val="bg1"/>
                </a:solidFill>
                <a:latin typeface="Cambria" pitchFamily="18" charset="0"/>
                <a:ea typeface="+mj-ea"/>
                <a:cs typeface="+mj-cs"/>
              </a:rPr>
              <a:t>for essential Public infrastructure services</a:t>
            </a:r>
            <a:endParaRPr kumimoji="0" lang="en-US" sz="2000" b="1" i="0" u="none" strike="noStrike" kern="1200" cap="none" spc="0" normalizeH="0" baseline="0" dirty="0">
              <a:ln w="3175" cmpd="sng">
                <a:noFill/>
              </a:ln>
              <a:solidFill>
                <a:schemeClr val="bg1"/>
              </a:solidFill>
              <a:effectLst/>
              <a:uLnTx/>
              <a:uFillTx/>
              <a:latin typeface="Cambria" pitchFamily="18" charset="0"/>
              <a:ea typeface="+mj-ea"/>
              <a:cs typeface="+mj-cs"/>
            </a:endParaRPr>
          </a:p>
        </p:txBody>
      </p:sp>
      <p:sp>
        <p:nvSpPr>
          <p:cNvPr id="24" name="ZoneTexte 23"/>
          <p:cNvSpPr txBox="1"/>
          <p:nvPr/>
        </p:nvSpPr>
        <p:spPr>
          <a:xfrm>
            <a:off x="939114" y="4893275"/>
            <a:ext cx="1754659" cy="830997"/>
          </a:xfrm>
          <a:prstGeom prst="rect">
            <a:avLst/>
          </a:prstGeom>
          <a:solidFill>
            <a:srgbClr val="00B0F0"/>
          </a:solidFill>
          <a:ln w="19050">
            <a:solidFill>
              <a:srgbClr val="002060"/>
            </a:solidFill>
          </a:ln>
        </p:spPr>
        <p:txBody>
          <a:bodyPr wrap="square" rtlCol="0">
            <a:spAutoFit/>
          </a:bodyPr>
          <a:lstStyle/>
          <a:p>
            <a:pPr algn="ctr"/>
            <a:r>
              <a:rPr lang="en-US" sz="1200" b="1" dirty="0" smtClean="0"/>
              <a:t>Source: CICA IFEJI PPP WG (tested in several workshop with over 40 countries represented)</a:t>
            </a:r>
            <a:endParaRPr lang="en-US" sz="1200" b="1" dirty="0"/>
          </a:p>
        </p:txBody>
      </p:sp>
      <p:sp>
        <p:nvSpPr>
          <p:cNvPr id="22"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additive="base">
                                        <p:cTn id="7" dur="1000" fill="hold"/>
                                        <p:tgtEl>
                                          <p:spTgt spid="23"/>
                                        </p:tgtEl>
                                        <p:attrNameLst>
                                          <p:attrName>ppt_x</p:attrName>
                                        </p:attrNameLst>
                                      </p:cBhvr>
                                      <p:tavLst>
                                        <p:tav tm="0">
                                          <p:val>
                                            <p:strVal val="#ppt_x"/>
                                          </p:val>
                                        </p:tav>
                                        <p:tav tm="100000">
                                          <p:val>
                                            <p:strVal val="#ppt_x"/>
                                          </p:val>
                                        </p:tav>
                                      </p:tavLst>
                                    </p:anim>
                                    <p:anim calcmode="lin" valueType="num">
                                      <p:cBhvr additive="base">
                                        <p:cTn id="8" dur="1000" fill="hold"/>
                                        <p:tgtEl>
                                          <p:spTgt spid="2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Espace réservé du numéro de diapositive 3"/>
          <p:cNvSpPr>
            <a:spLocks noGrp="1"/>
          </p:cNvSpPr>
          <p:nvPr>
            <p:ph type="sldNum" sz="quarter" idx="10"/>
          </p:nvPr>
        </p:nvSpPr>
        <p:spPr bwMode="auto">
          <a:noFill/>
          <a:ln>
            <a:round/>
            <a:headEnd/>
            <a:tailEnd/>
          </a:ln>
        </p:spPr>
        <p:txBody>
          <a:bodyPr/>
          <a:lstStyle/>
          <a:p>
            <a:fld id="{B4785454-13D2-4553-9A9F-508D526020C8}" type="slidenum">
              <a:rPr lang="fr-BE" smtClean="0">
                <a:ea typeface="MS PGothic" pitchFamily="34" charset="-128"/>
              </a:rPr>
              <a:pPr/>
              <a:t>9</a:t>
            </a:fld>
            <a:endParaRPr lang="fr-BE" smtClean="0">
              <a:ea typeface="MS PGothic" pitchFamily="34" charset="-128"/>
            </a:endParaRPr>
          </a:p>
        </p:txBody>
      </p:sp>
      <p:sp>
        <p:nvSpPr>
          <p:cNvPr id="7" name="Footer Placeholder 4"/>
          <p:cNvSpPr>
            <a:spLocks noGrp="1"/>
          </p:cNvSpPr>
          <p:nvPr>
            <p:ph type="ftr" sz="quarter" idx="11"/>
          </p:nvPr>
        </p:nvSpPr>
        <p:spPr>
          <a:xfrm>
            <a:off x="2572279" y="6432423"/>
            <a:ext cx="7084177" cy="365125"/>
          </a:xfrm>
        </p:spPr>
        <p:txBody>
          <a:bodyPr/>
          <a:lstStyle/>
          <a:p>
            <a:r>
              <a:rPr lang="en-US" dirty="0" smtClean="0"/>
              <a:t>© 2014 - Frilet </a:t>
            </a:r>
            <a:r>
              <a:rPr lang="en-US" dirty="0" err="1" smtClean="0"/>
              <a:t>Société</a:t>
            </a:r>
            <a:r>
              <a:rPr lang="en-US" dirty="0" smtClean="0"/>
              <a:t> </a:t>
            </a:r>
            <a:r>
              <a:rPr lang="en-US" dirty="0" err="1" smtClean="0"/>
              <a:t>d'Avocats</a:t>
            </a:r>
            <a:r>
              <a:rPr lang="en-US" dirty="0" smtClean="0"/>
              <a:t> </a:t>
            </a:r>
            <a:endParaRPr lang="en-US" dirty="0"/>
          </a:p>
        </p:txBody>
      </p:sp>
      <p:sp>
        <p:nvSpPr>
          <p:cNvPr id="8" name="Content Placeholder 9"/>
          <p:cNvSpPr>
            <a:spLocks noGrp="1"/>
          </p:cNvSpPr>
          <p:nvPr>
            <p:ph idx="1"/>
          </p:nvPr>
        </p:nvSpPr>
        <p:spPr>
          <a:xfrm>
            <a:off x="2496065" y="1828802"/>
            <a:ext cx="9473513" cy="4868560"/>
          </a:xfrm>
        </p:spPr>
        <p:txBody>
          <a:bodyPr>
            <a:noAutofit/>
          </a:bodyPr>
          <a:lstStyle/>
          <a:p>
            <a:pPr marL="0" indent="0" algn="just">
              <a:buSzPct val="100000"/>
              <a:buNone/>
            </a:pPr>
            <a:r>
              <a:rPr lang="en-US" sz="2000" b="1" dirty="0" smtClean="0"/>
              <a:t>An innovative and inclusive approach </a:t>
            </a:r>
            <a:r>
              <a:rPr lang="en-US" sz="2000" b="1" u="sng" dirty="0" smtClean="0"/>
              <a:t>not developed </a:t>
            </a:r>
            <a:r>
              <a:rPr lang="en-US" sz="2000" b="1" u="sng" smtClean="0"/>
              <a:t>so far</a:t>
            </a:r>
            <a:r>
              <a:rPr lang="en-US" sz="2000" b="1" u="sng" dirty="0" smtClean="0"/>
              <a:t> </a:t>
            </a:r>
            <a:r>
              <a:rPr lang="en-US" sz="2000" b="1" u="sng" smtClean="0"/>
              <a:t>is </a:t>
            </a:r>
            <a:r>
              <a:rPr lang="en-US" sz="2000" b="1" u="sng" dirty="0" smtClean="0"/>
              <a:t>imperative </a:t>
            </a:r>
            <a:r>
              <a:rPr lang="en-US" sz="2000" b="1" dirty="0" smtClean="0"/>
              <a:t>to formulate best practices and promote templates and standards.</a:t>
            </a:r>
          </a:p>
          <a:p>
            <a:pPr marL="0" indent="0" algn="just">
              <a:buSzPct val="100000"/>
              <a:buNone/>
            </a:pPr>
            <a:r>
              <a:rPr lang="en-US" sz="2000" dirty="0" smtClean="0"/>
              <a:t>It is now recognized that this approach could lead to comprehensive and simple framework laws and standard documents and procedures simplifying the process which are the main condition for effective implementation of pipelines of P3 in most countries,</a:t>
            </a:r>
          </a:p>
          <a:p>
            <a:pPr marL="715963" indent="-357188" algn="just">
              <a:buSzPct val="100000"/>
              <a:buFont typeface="Wingdings" pitchFamily="2" charset="2"/>
              <a:buChar char="Ø"/>
            </a:pPr>
            <a:r>
              <a:rPr lang="en-US" sz="2000" b="1" dirty="0" smtClean="0"/>
              <a:t>This new “leapfrog” approach has been progressively designed </a:t>
            </a:r>
            <a:r>
              <a:rPr lang="en-US" sz="2000" dirty="0" smtClean="0"/>
              <a:t>after several years of exchanges between international public and private experts</a:t>
            </a:r>
          </a:p>
          <a:p>
            <a:pPr marL="715963" indent="-357188" algn="just">
              <a:buSzPct val="100000"/>
              <a:buFont typeface="Wingdings" pitchFamily="2" charset="2"/>
              <a:buChar char="Ø"/>
            </a:pPr>
            <a:r>
              <a:rPr lang="en-US" sz="2000" dirty="0" smtClean="0"/>
              <a:t>The CICA / IFEJI working group</a:t>
            </a:r>
          </a:p>
          <a:p>
            <a:pPr marL="715963" indent="-357188" algn="just">
              <a:buSzPct val="100000"/>
              <a:buFont typeface="Wingdings" pitchFamily="2" charset="2"/>
              <a:buChar char="Ø"/>
            </a:pPr>
            <a:r>
              <a:rPr lang="en-US" sz="2000" dirty="0" smtClean="0"/>
              <a:t>The UNECE International Center of Excellence “policies, laws and institutions“</a:t>
            </a:r>
          </a:p>
          <a:p>
            <a:pPr marL="715963" indent="-357188" algn="just">
              <a:buSzPct val="100000"/>
              <a:buFont typeface="Wingdings" pitchFamily="2" charset="2"/>
              <a:buChar char="Ø"/>
            </a:pPr>
            <a:r>
              <a:rPr lang="en-US" sz="2000" dirty="0" smtClean="0"/>
              <a:t>The UNCITRAL Model law project</a:t>
            </a:r>
          </a:p>
          <a:p>
            <a:pPr marL="358775" indent="-358775" algn="just">
              <a:buSzPct val="100000"/>
              <a:buNone/>
            </a:pPr>
            <a:endParaRPr lang="en-US" sz="1600" dirty="0" smtClean="0"/>
          </a:p>
          <a:p>
            <a:pPr marL="358775" indent="-358775" algn="just">
              <a:buSzPct val="100000"/>
              <a:buNone/>
            </a:pPr>
            <a:endParaRPr lang="en-US" sz="1600" dirty="0" smtClean="0"/>
          </a:p>
          <a:p>
            <a:pPr marL="0" indent="0" algn="just">
              <a:buSzPct val="100000"/>
              <a:buNone/>
            </a:pPr>
            <a:endParaRPr lang="en-US" dirty="0" smtClean="0"/>
          </a:p>
          <a:p>
            <a:pPr marL="358775" indent="-358775" algn="just">
              <a:buSzPct val="100000"/>
              <a:buFont typeface="Wingdings" pitchFamily="2" charset="2"/>
              <a:buChar char="Ø"/>
            </a:pPr>
            <a:endParaRPr lang="en-US" sz="1200" dirty="0" smtClean="0"/>
          </a:p>
        </p:txBody>
      </p:sp>
      <p:sp>
        <p:nvSpPr>
          <p:cNvPr id="9" name="Titre 8"/>
          <p:cNvSpPr>
            <a:spLocks noGrp="1"/>
          </p:cNvSpPr>
          <p:nvPr>
            <p:ph type="title"/>
          </p:nvPr>
        </p:nvSpPr>
        <p:spPr>
          <a:xfrm>
            <a:off x="3076832" y="247135"/>
            <a:ext cx="8599187" cy="914400"/>
          </a:xfrm>
          <a:solidFill>
            <a:srgbClr val="00206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a:bodyPr>
          <a:lstStyle/>
          <a:p>
            <a:r>
              <a:rPr lang="en-US" sz="2000" b="1" dirty="0" smtClean="0">
                <a:solidFill>
                  <a:schemeClr val="bg1"/>
                </a:solidFill>
              </a:rPr>
              <a:t>How to aggregate lessons learnt internationally and locally for delivering pipelines of successful P3</a:t>
            </a:r>
            <a:endParaRPr lang="en-US" sz="2000" b="1" dirty="0">
              <a:solidFill>
                <a:schemeClr val="bg1"/>
              </a:solidFill>
            </a:endParaRPr>
          </a:p>
        </p:txBody>
      </p:sp>
      <p:sp>
        <p:nvSpPr>
          <p:cNvPr id="10" name="Date Placeholder 3"/>
          <p:cNvSpPr>
            <a:spLocks noGrp="1"/>
          </p:cNvSpPr>
          <p:nvPr>
            <p:ph type="dt" sz="half" idx="10"/>
          </p:nvPr>
        </p:nvSpPr>
        <p:spPr>
          <a:xfrm>
            <a:off x="9378778" y="6432423"/>
            <a:ext cx="1496878" cy="365125"/>
          </a:xfrm>
        </p:spPr>
        <p:txBody>
          <a:bodyPr/>
          <a:lstStyle/>
          <a:p>
            <a:r>
              <a:rPr lang="de-DE" dirty="0" err="1" smtClean="0"/>
              <a:t>Rev</a:t>
            </a:r>
            <a:r>
              <a:rPr lang="de-DE" dirty="0" smtClean="0"/>
              <a:t> 21/05/2014</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ain">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TC103457496[[fn=Parallax]]</Template>
  <TotalTime>498</TotalTime>
  <Words>1391</Words>
  <Application>Microsoft Office PowerPoint</Application>
  <PresentationFormat>Personnalisé</PresentationFormat>
  <Paragraphs>229</Paragraphs>
  <Slides>15</Slides>
  <Notes>3</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17" baseType="lpstr">
      <vt:lpstr>Main</vt:lpstr>
      <vt:lpstr>Graphique</vt:lpstr>
      <vt:lpstr>GcilA  Conference on May 20th –FNTP headquarters  Global Construction Contracts and PPP in their Infancy The North American Situation, a Promising Market for European Companies  Setting the global P3 scene  </vt:lpstr>
      <vt:lpstr>Efficient private participation in delivery of public infrastructure services: a new condition of sustainable economic development virtually anywhere in the world </vt:lpstr>
      <vt:lpstr>The global P3 market is in danger</vt:lpstr>
      <vt:lpstr>A promising future for P3 if lessons learnt in the world are well aggregated and disseminated</vt:lpstr>
      <vt:lpstr>A promising future for P3 if lessons learnt in the world are well aggregated and disseminated (2)</vt:lpstr>
      <vt:lpstr>A promising future for P3 if lessons learnt in the world are well aggregated and disseminated (3)</vt:lpstr>
      <vt:lpstr>P3 lessons learnt in Africa and Asia</vt:lpstr>
      <vt:lpstr>P3 lessons learnt in Africa and Asia</vt:lpstr>
      <vt:lpstr>How to aggregate lessons learnt internationally and locally for delivering pipelines of successful P3</vt:lpstr>
      <vt:lpstr> Underlying clarification on PPP delivery form and their importance </vt:lpstr>
      <vt:lpstr>Diapositive 11</vt:lpstr>
      <vt:lpstr>The two main families of PPP</vt:lpstr>
      <vt:lpstr>The size of the two families of PPP</vt:lpstr>
      <vt:lpstr> The competitive edge of French companies in the global PPP market </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Kilian</dc:creator>
  <cp:lastModifiedBy>charlene</cp:lastModifiedBy>
  <cp:revision>471</cp:revision>
  <dcterms:created xsi:type="dcterms:W3CDTF">2014-03-05T14:59:50Z</dcterms:created>
  <dcterms:modified xsi:type="dcterms:W3CDTF">2014-06-02T08:42:20Z</dcterms:modified>
</cp:coreProperties>
</file>