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256" r:id="rId3"/>
    <p:sldId id="257" r:id="rId4"/>
    <p:sldId id="261" r:id="rId5"/>
    <p:sldId id="266" r:id="rId6"/>
    <p:sldId id="262" r:id="rId7"/>
    <p:sldId id="263" r:id="rId8"/>
    <p:sldId id="264" r:id="rId9"/>
    <p:sldId id="265" r:id="rId1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4770" autoAdjust="0"/>
  </p:normalViewPr>
  <p:slideViewPr>
    <p:cSldViewPr snapToGrid="0">
      <p:cViewPr varScale="1">
        <p:scale>
          <a:sx n="63" d="100"/>
          <a:sy n="63" d="100"/>
        </p:scale>
        <p:origin x="-58" y="-26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" y="41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1D350-C353-49D8-90C3-2B82C79764D9}" type="datetimeFigureOut">
              <a:rPr lang="fr-FR" smtClean="0"/>
              <a:pPr/>
              <a:t>17/11/2015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B95A-C99D-4FB3-8F36-204EBF3B4E5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77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1F8AB-6CF5-428B-8824-2F3CE8350B10}" type="datetimeFigureOut">
              <a:rPr lang="de-DE" smtClean="0"/>
              <a:pPr/>
              <a:t>17.11.2015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AD61D-B25D-4EE3-A664-157E166A7B3A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740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560576" y="1380069"/>
            <a:ext cx="10631424" cy="1789852"/>
          </a:xfrm>
          <a:custGeom>
            <a:avLst/>
            <a:gdLst>
              <a:gd name="connsiteX0" fmla="*/ 0 w 11167872"/>
              <a:gd name="connsiteY0" fmla="*/ 0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0 w 11167872"/>
              <a:gd name="connsiteY4" fmla="*/ 0 h 1789852"/>
              <a:gd name="connsiteX0" fmla="*/ 6096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09600 w 11167872"/>
              <a:gd name="connsiteY4" fmla="*/ 12192 h 1789852"/>
              <a:gd name="connsiteX0" fmla="*/ 6477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47700 w 11167872"/>
              <a:gd name="connsiteY4" fmla="*/ 12192 h 1789852"/>
              <a:gd name="connsiteX0" fmla="*/ 66040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0400 w 11180572"/>
              <a:gd name="connsiteY4" fmla="*/ 12192 h 1789852"/>
              <a:gd name="connsiteX0" fmla="*/ 6667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6750 w 11180572"/>
              <a:gd name="connsiteY4" fmla="*/ 12192 h 1789852"/>
              <a:gd name="connsiteX0" fmla="*/ 6921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92150 w 11180572"/>
              <a:gd name="connsiteY4" fmla="*/ 12192 h 1789852"/>
              <a:gd name="connsiteX0" fmla="*/ 75611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756112 w 11180572"/>
              <a:gd name="connsiteY4" fmla="*/ 12192 h 1789852"/>
              <a:gd name="connsiteX0" fmla="*/ 80728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807282 w 11180572"/>
              <a:gd name="connsiteY4" fmla="*/ 12192 h 1789852"/>
              <a:gd name="connsiteX0" fmla="*/ 781697 w 11154987"/>
              <a:gd name="connsiteY0" fmla="*/ 12192 h 1789852"/>
              <a:gd name="connsiteX1" fmla="*/ 11154987 w 11154987"/>
              <a:gd name="connsiteY1" fmla="*/ 0 h 1789852"/>
              <a:gd name="connsiteX2" fmla="*/ 11154987 w 11154987"/>
              <a:gd name="connsiteY2" fmla="*/ 1789852 h 1789852"/>
              <a:gd name="connsiteX3" fmla="*/ 0 w 11154987"/>
              <a:gd name="connsiteY3" fmla="*/ 1789852 h 1789852"/>
              <a:gd name="connsiteX4" fmla="*/ 781697 w 11154987"/>
              <a:gd name="connsiteY4" fmla="*/ 12192 h 1789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54987" h="1789852">
                <a:moveTo>
                  <a:pt x="781697" y="12192"/>
                </a:moveTo>
                <a:lnTo>
                  <a:pt x="11154987" y="0"/>
                </a:lnTo>
                <a:lnTo>
                  <a:pt x="11154987" y="1789852"/>
                </a:lnTo>
                <a:lnTo>
                  <a:pt x="0" y="1789852"/>
                </a:lnTo>
                <a:lnTo>
                  <a:pt x="781697" y="12192"/>
                </a:lnTo>
                <a:close/>
              </a:path>
            </a:pathLst>
          </a:custGeom>
          <a:gradFill>
            <a:gsLst>
              <a:gs pos="0">
                <a:srgbClr val="01236B"/>
              </a:gs>
              <a:gs pos="74000">
                <a:srgbClr val="01236B">
                  <a:alpha val="84000"/>
                  <a:lumMod val="73000"/>
                </a:srgbClr>
              </a:gs>
              <a:gs pos="83000">
                <a:srgbClr val="01236B">
                  <a:alpha val="81000"/>
                </a:srgbClr>
              </a:gs>
              <a:gs pos="100000">
                <a:srgbClr val="01236B">
                  <a:alpha val="67000"/>
                </a:srgbClr>
              </a:gs>
            </a:gsLst>
            <a:lin ang="6600000" scaled="0"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72279" y="1380069"/>
            <a:ext cx="8930744" cy="1789852"/>
          </a:xfrm>
        </p:spPr>
        <p:txBody>
          <a:bodyPr anchor="t">
            <a:normAutofit/>
          </a:bodyPr>
          <a:lstStyle>
            <a:lvl1pPr algn="ctr">
              <a:defRPr sz="60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15377" y="4045035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or Edit Subtitle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fld id="{CDF4A4AE-2A1A-4875-89CD-46989B14CF07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9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ti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8" y="1752599"/>
            <a:ext cx="4336603" cy="1371600"/>
          </a:xfrm>
        </p:spPr>
        <p:txBody>
          <a:bodyPr anchor="t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72278" y="3185159"/>
            <a:ext cx="433660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6A2E4791-E2F2-43D2-8CDE-5438072AAE6E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2FBB5D17-E79E-4C24-A38C-75A0A99641D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Picture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72278" y="932112"/>
            <a:ext cx="8039677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94D5B823-4689-494D-9265-68C35D76FCCF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28C96377-0B50-4658-8BC5-9F32264E2526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80" y="679069"/>
            <a:ext cx="8930744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72279" y="4343400"/>
            <a:ext cx="8930746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75574CB2-08DB-49E5-B375-06FA10F60599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3C4A768E-E75C-4B16-8F49-716A1816EEB8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Author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436811" y="78987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724090" y="315807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8" y="685800"/>
            <a:ext cx="862594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or Edit Quote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72277" y="3489959"/>
            <a:ext cx="862594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 baseline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Add or Edit Author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or Edit Title /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134C1777-DEF3-4827-BD9E-B2132CDEBF7D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D8181040-3112-4803-A995-36B8C59273C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9" y="685800"/>
            <a:ext cx="8930746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72279" y="3505200"/>
            <a:ext cx="8930746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 smtClean="0"/>
              <a:t>Add or Edit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72279" y="4404360"/>
            <a:ext cx="893074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or Edit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88C0C46A-1961-49FF-BDC4-515340B22402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D83B0A4F-E477-4A99-82CF-92360437407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Slide with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73267" y="213360"/>
            <a:ext cx="9715837" cy="562019"/>
          </a:xfrm>
          <a:custGeom>
            <a:avLst/>
            <a:gdLst>
              <a:gd name="connsiteX0" fmla="*/ 0 w 11167872"/>
              <a:gd name="connsiteY0" fmla="*/ 0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0 w 11167872"/>
              <a:gd name="connsiteY4" fmla="*/ 0 h 1789852"/>
              <a:gd name="connsiteX0" fmla="*/ 6096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09600 w 11167872"/>
              <a:gd name="connsiteY4" fmla="*/ 12192 h 1789852"/>
              <a:gd name="connsiteX0" fmla="*/ 6477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47700 w 11167872"/>
              <a:gd name="connsiteY4" fmla="*/ 12192 h 1789852"/>
              <a:gd name="connsiteX0" fmla="*/ 66040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0400 w 11180572"/>
              <a:gd name="connsiteY4" fmla="*/ 12192 h 1789852"/>
              <a:gd name="connsiteX0" fmla="*/ 6667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6750 w 11180572"/>
              <a:gd name="connsiteY4" fmla="*/ 12192 h 1789852"/>
              <a:gd name="connsiteX0" fmla="*/ 6921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92150 w 11180572"/>
              <a:gd name="connsiteY4" fmla="*/ 12192 h 1789852"/>
              <a:gd name="connsiteX0" fmla="*/ 75611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756112 w 11180572"/>
              <a:gd name="connsiteY4" fmla="*/ 12192 h 1789852"/>
              <a:gd name="connsiteX0" fmla="*/ 80728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807282 w 11180572"/>
              <a:gd name="connsiteY4" fmla="*/ 12192 h 1789852"/>
              <a:gd name="connsiteX0" fmla="*/ 781697 w 11154987"/>
              <a:gd name="connsiteY0" fmla="*/ 12192 h 1789852"/>
              <a:gd name="connsiteX1" fmla="*/ 11154987 w 11154987"/>
              <a:gd name="connsiteY1" fmla="*/ 0 h 1789852"/>
              <a:gd name="connsiteX2" fmla="*/ 11154987 w 11154987"/>
              <a:gd name="connsiteY2" fmla="*/ 1789852 h 1789852"/>
              <a:gd name="connsiteX3" fmla="*/ 0 w 11154987"/>
              <a:gd name="connsiteY3" fmla="*/ 1789852 h 1789852"/>
              <a:gd name="connsiteX4" fmla="*/ 781697 w 11154987"/>
              <a:gd name="connsiteY4" fmla="*/ 12192 h 1789852"/>
              <a:gd name="connsiteX0" fmla="*/ 191191 w 10564481"/>
              <a:gd name="connsiteY0" fmla="*/ 12192 h 1789852"/>
              <a:gd name="connsiteX1" fmla="*/ 10564481 w 10564481"/>
              <a:gd name="connsiteY1" fmla="*/ 0 h 1789852"/>
              <a:gd name="connsiteX2" fmla="*/ 10564481 w 10564481"/>
              <a:gd name="connsiteY2" fmla="*/ 1789852 h 1789852"/>
              <a:gd name="connsiteX3" fmla="*/ 0 w 10564481"/>
              <a:gd name="connsiteY3" fmla="*/ 1764082 h 1789852"/>
              <a:gd name="connsiteX4" fmla="*/ 191191 w 10564481"/>
              <a:gd name="connsiteY4" fmla="*/ 12192 h 1789852"/>
              <a:gd name="connsiteX0" fmla="*/ 217632 w 10564481"/>
              <a:gd name="connsiteY0" fmla="*/ 37961 h 1789852"/>
              <a:gd name="connsiteX1" fmla="*/ 10564481 w 10564481"/>
              <a:gd name="connsiteY1" fmla="*/ 0 h 1789852"/>
              <a:gd name="connsiteX2" fmla="*/ 10564481 w 10564481"/>
              <a:gd name="connsiteY2" fmla="*/ 1789852 h 1789852"/>
              <a:gd name="connsiteX3" fmla="*/ 0 w 10564481"/>
              <a:gd name="connsiteY3" fmla="*/ 1764082 h 1789852"/>
              <a:gd name="connsiteX4" fmla="*/ 217632 w 10564481"/>
              <a:gd name="connsiteY4" fmla="*/ 37961 h 1789852"/>
              <a:gd name="connsiteX0" fmla="*/ 226445 w 10573294"/>
              <a:gd name="connsiteY0" fmla="*/ 37961 h 1789852"/>
              <a:gd name="connsiteX1" fmla="*/ 10573294 w 10573294"/>
              <a:gd name="connsiteY1" fmla="*/ 0 h 1789852"/>
              <a:gd name="connsiteX2" fmla="*/ 10573294 w 10573294"/>
              <a:gd name="connsiteY2" fmla="*/ 1789852 h 1789852"/>
              <a:gd name="connsiteX3" fmla="*/ 0 w 10573294"/>
              <a:gd name="connsiteY3" fmla="*/ 1712541 h 1789852"/>
              <a:gd name="connsiteX4" fmla="*/ 226445 w 10573294"/>
              <a:gd name="connsiteY4" fmla="*/ 37961 h 1789852"/>
              <a:gd name="connsiteX0" fmla="*/ 235258 w 10582107"/>
              <a:gd name="connsiteY0" fmla="*/ 37961 h 1789852"/>
              <a:gd name="connsiteX1" fmla="*/ 10582107 w 10582107"/>
              <a:gd name="connsiteY1" fmla="*/ 0 h 1789852"/>
              <a:gd name="connsiteX2" fmla="*/ 10582107 w 10582107"/>
              <a:gd name="connsiteY2" fmla="*/ 1789852 h 1789852"/>
              <a:gd name="connsiteX3" fmla="*/ 0 w 10582107"/>
              <a:gd name="connsiteY3" fmla="*/ 1738311 h 1789852"/>
              <a:gd name="connsiteX4" fmla="*/ 235258 w 10582107"/>
              <a:gd name="connsiteY4" fmla="*/ 37961 h 1789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82107" h="1789852">
                <a:moveTo>
                  <a:pt x="235258" y="37961"/>
                </a:moveTo>
                <a:lnTo>
                  <a:pt x="10582107" y="0"/>
                </a:lnTo>
                <a:lnTo>
                  <a:pt x="10582107" y="1789852"/>
                </a:lnTo>
                <a:lnTo>
                  <a:pt x="0" y="1738311"/>
                </a:lnTo>
                <a:lnTo>
                  <a:pt x="235258" y="37961"/>
                </a:lnTo>
                <a:close/>
              </a:path>
            </a:pathLst>
          </a:custGeom>
          <a:gradFill>
            <a:gsLst>
              <a:gs pos="0">
                <a:srgbClr val="01236B"/>
              </a:gs>
              <a:gs pos="74000">
                <a:srgbClr val="01236B">
                  <a:alpha val="84000"/>
                  <a:lumMod val="73000"/>
                </a:srgbClr>
              </a:gs>
              <a:gs pos="83000">
                <a:srgbClr val="01236B">
                  <a:alpha val="81000"/>
                </a:srgbClr>
              </a:gs>
              <a:gs pos="100000">
                <a:srgbClr val="01236B">
                  <a:alpha val="67000"/>
                </a:srgbClr>
              </a:gs>
            </a:gsLst>
            <a:lin ang="6600000" scaled="0"/>
          </a:gradFill>
          <a:ln>
            <a:noFill/>
          </a:ln>
          <a:effectLst>
            <a:outerShdw blurRad="508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2672" y="185037"/>
            <a:ext cx="8930744" cy="618664"/>
          </a:xfrm>
        </p:spPr>
        <p:txBody>
          <a:bodyPr anchor="t">
            <a:normAutofit/>
          </a:bodyPr>
          <a:lstStyle>
            <a:lvl1pPr algn="ctr">
              <a:defRPr sz="30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fld id="{C9208AEA-7EF8-43A3-9EF4-C65499C7E756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782671" y="1060057"/>
            <a:ext cx="8930744" cy="473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83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72279" y="1380068"/>
            <a:ext cx="8930744" cy="2616199"/>
          </a:xfrm>
        </p:spPr>
        <p:txBody>
          <a:bodyPr anchor="t">
            <a:normAutofit/>
          </a:bodyPr>
          <a:lstStyle>
            <a:lvl1pPr algn="ctr">
              <a:defRPr sz="6000"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15377" y="4045035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or Edit Subtitle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fld id="{F44B594E-09C0-4129-851E-0F54F03C4B4C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2672" y="185037"/>
            <a:ext cx="8930744" cy="618664"/>
          </a:xfrm>
        </p:spPr>
        <p:txBody>
          <a:bodyPr anchor="t">
            <a:normAutofit/>
          </a:bodyPr>
          <a:lstStyle>
            <a:lvl1pPr algn="ctr">
              <a:defRPr sz="30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fld id="{F20B344D-8CB4-47B2-9947-109068B0C94A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782671" y="1060057"/>
            <a:ext cx="8930744" cy="473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21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9" y="685800"/>
            <a:ext cx="8930745" cy="17525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72278" y="2666999"/>
            <a:ext cx="4291817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fld id="{6C8495BB-23BC-4759-AB25-BCB2FC48EB3F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EAD846B7-88F5-4EAE-9B91-D01D6820F3B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7211206" y="2666998"/>
            <a:ext cx="4291817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72278" y="2658533"/>
            <a:ext cx="423085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1236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72278" y="3331104"/>
            <a:ext cx="4230857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AD0CA15F-528B-443B-8223-A3ECCE4995EB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63114918-7240-41E0-AEFE-14B4DA4DBFBE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272166" y="2658533"/>
            <a:ext cx="423085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1236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7272166" y="3331104"/>
            <a:ext cx="4230857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732656" y="6432423"/>
            <a:ext cx="1143000" cy="365125"/>
          </a:xfrm>
        </p:spPr>
        <p:txBody>
          <a:bodyPr/>
          <a:lstStyle/>
          <a:p>
            <a:fld id="{7B8EB7E2-AA94-4301-BB53-CE7062E3701D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51856" y="6432423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303377FC-621A-4A52-99E5-4B9F6BB36163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2572279" y="685801"/>
            <a:ext cx="8930744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C0EF8106-926E-40E2-91AD-4A900A853129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A49B3407-18D0-4474-BB24-959D8D2047F3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72279" y="685800"/>
            <a:ext cx="893074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572279" y="2666999"/>
            <a:ext cx="893074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9" y="1600200"/>
            <a:ext cx="2461154" cy="1371600"/>
          </a:xfrm>
        </p:spPr>
        <p:txBody>
          <a:bodyPr anchor="t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 baseline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72279" y="3020568"/>
            <a:ext cx="2461154" cy="1828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2423"/>
            <a:ext cx="1143000" cy="365125"/>
          </a:xfrm>
        </p:spPr>
        <p:txBody>
          <a:bodyPr/>
          <a:lstStyle/>
          <a:p>
            <a:fld id="{181BC9CC-D905-4924-A917-A3A241C802A7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2423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49579F59-627D-4EF1-AD7E-6EFAF7D551B7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-5403" y="6370891"/>
            <a:ext cx="12197403" cy="487109"/>
          </a:xfrm>
          <a:custGeom>
            <a:avLst/>
            <a:gdLst>
              <a:gd name="connsiteX0" fmla="*/ 0 w 11984736"/>
              <a:gd name="connsiteY0" fmla="*/ 0 h 481584"/>
              <a:gd name="connsiteX1" fmla="*/ 11984736 w 11984736"/>
              <a:gd name="connsiteY1" fmla="*/ 0 h 481584"/>
              <a:gd name="connsiteX2" fmla="*/ 11984736 w 11984736"/>
              <a:gd name="connsiteY2" fmla="*/ 481584 h 481584"/>
              <a:gd name="connsiteX3" fmla="*/ 0 w 11984736"/>
              <a:gd name="connsiteY3" fmla="*/ 481584 h 481584"/>
              <a:gd name="connsiteX4" fmla="*/ 0 w 11984736"/>
              <a:gd name="connsiteY4" fmla="*/ 0 h 481584"/>
              <a:gd name="connsiteX0" fmla="*/ 15240 w 11984736"/>
              <a:gd name="connsiteY0" fmla="*/ 0 h 595884"/>
              <a:gd name="connsiteX1" fmla="*/ 11984736 w 11984736"/>
              <a:gd name="connsiteY1" fmla="*/ 114300 h 595884"/>
              <a:gd name="connsiteX2" fmla="*/ 11984736 w 11984736"/>
              <a:gd name="connsiteY2" fmla="*/ 595884 h 595884"/>
              <a:gd name="connsiteX3" fmla="*/ 0 w 11984736"/>
              <a:gd name="connsiteY3" fmla="*/ 595884 h 595884"/>
              <a:gd name="connsiteX4" fmla="*/ 15240 w 11984736"/>
              <a:gd name="connsiteY4" fmla="*/ 0 h 595884"/>
              <a:gd name="connsiteX0" fmla="*/ 220980 w 12190476"/>
              <a:gd name="connsiteY0" fmla="*/ 0 h 603504"/>
              <a:gd name="connsiteX1" fmla="*/ 12190476 w 12190476"/>
              <a:gd name="connsiteY1" fmla="*/ 114300 h 603504"/>
              <a:gd name="connsiteX2" fmla="*/ 12190476 w 12190476"/>
              <a:gd name="connsiteY2" fmla="*/ 595884 h 603504"/>
              <a:gd name="connsiteX3" fmla="*/ 0 w 12190476"/>
              <a:gd name="connsiteY3" fmla="*/ 603504 h 603504"/>
              <a:gd name="connsiteX4" fmla="*/ 220980 w 12190476"/>
              <a:gd name="connsiteY4" fmla="*/ 0 h 603504"/>
              <a:gd name="connsiteX0" fmla="*/ 167640 w 12190476"/>
              <a:gd name="connsiteY0" fmla="*/ 5334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67640 w 12190476"/>
              <a:gd name="connsiteY4" fmla="*/ 53340 h 489204"/>
              <a:gd name="connsiteX0" fmla="*/ 167640 w 12190476"/>
              <a:gd name="connsiteY0" fmla="*/ 3810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67640 w 12190476"/>
              <a:gd name="connsiteY4" fmla="*/ 38100 h 489204"/>
              <a:gd name="connsiteX0" fmla="*/ 175260 w 12190476"/>
              <a:gd name="connsiteY0" fmla="*/ 1524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75260 w 12190476"/>
              <a:gd name="connsiteY4" fmla="*/ 15240 h 489204"/>
              <a:gd name="connsiteX0" fmla="*/ 182880 w 12190476"/>
              <a:gd name="connsiteY0" fmla="*/ 0 h 496824"/>
              <a:gd name="connsiteX1" fmla="*/ 12190476 w 12190476"/>
              <a:gd name="connsiteY1" fmla="*/ 7620 h 496824"/>
              <a:gd name="connsiteX2" fmla="*/ 12190476 w 12190476"/>
              <a:gd name="connsiteY2" fmla="*/ 489204 h 496824"/>
              <a:gd name="connsiteX3" fmla="*/ 0 w 12190476"/>
              <a:gd name="connsiteY3" fmla="*/ 496824 h 496824"/>
              <a:gd name="connsiteX4" fmla="*/ 182880 w 12190476"/>
              <a:gd name="connsiteY4" fmla="*/ 0 h 496824"/>
              <a:gd name="connsiteX0" fmla="*/ 175260 w 12190476"/>
              <a:gd name="connsiteY0" fmla="*/ 1524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75260 w 12190476"/>
              <a:gd name="connsiteY4" fmla="*/ 15240 h 489204"/>
              <a:gd name="connsiteX0" fmla="*/ 182880 w 12190476"/>
              <a:gd name="connsiteY0" fmla="*/ 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82880 w 12190476"/>
              <a:gd name="connsiteY4" fmla="*/ 0 h 489204"/>
              <a:gd name="connsiteX0" fmla="*/ 182880 w 12190476"/>
              <a:gd name="connsiteY0" fmla="*/ 0 h 489204"/>
              <a:gd name="connsiteX1" fmla="*/ 12190476 w 12190476"/>
              <a:gd name="connsiteY1" fmla="*/ 0 h 489204"/>
              <a:gd name="connsiteX2" fmla="*/ 12190476 w 12190476"/>
              <a:gd name="connsiteY2" fmla="*/ 487962 h 489204"/>
              <a:gd name="connsiteX3" fmla="*/ 0 w 12190476"/>
              <a:gd name="connsiteY3" fmla="*/ 489204 h 489204"/>
              <a:gd name="connsiteX4" fmla="*/ 182880 w 12190476"/>
              <a:gd name="connsiteY4" fmla="*/ 0 h 489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0476" h="489204">
                <a:moveTo>
                  <a:pt x="182880" y="0"/>
                </a:moveTo>
                <a:lnTo>
                  <a:pt x="12190476" y="0"/>
                </a:lnTo>
                <a:lnTo>
                  <a:pt x="12190476" y="487962"/>
                </a:lnTo>
                <a:lnTo>
                  <a:pt x="0" y="489204"/>
                </a:lnTo>
                <a:lnTo>
                  <a:pt x="182880" y="0"/>
                </a:lnTo>
                <a:close/>
              </a:path>
            </a:pathLst>
          </a:custGeom>
          <a:solidFill>
            <a:srgbClr val="01236B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2279" y="685800"/>
            <a:ext cx="893074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9" y="2666999"/>
            <a:ext cx="893074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643191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fld id="{59C141AE-B695-49B4-B8E7-AE2901D5E422}" type="datetime1">
              <a:rPr lang="fr-FR" smtClean="0"/>
              <a:pPr/>
              <a:t>17/11/2015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643191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643191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fld id="{A3E3A1AD-9DAD-4F5C-A6A1-F5DCD2B4E9B5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611" y="-97536"/>
            <a:ext cx="2277019" cy="1198432"/>
          </a:xfrm>
          <a:prstGeom prst="rect">
            <a:avLst/>
          </a:prstGeom>
        </p:spPr>
      </p:pic>
      <p:sp>
        <p:nvSpPr>
          <p:cNvPr id="9" name="Freeform 7"/>
          <p:cNvSpPr/>
          <p:nvPr/>
        </p:nvSpPr>
        <p:spPr bwMode="auto">
          <a:xfrm>
            <a:off x="-5404" y="0"/>
            <a:ext cx="2870524" cy="6880839"/>
          </a:xfrm>
          <a:custGeom>
            <a:avLst/>
            <a:gdLst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36 w 10036"/>
              <a:gd name="connsiteY2" fmla="*/ 9928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36 w 10036"/>
              <a:gd name="connsiteY2" fmla="*/ 9917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36 w 10036"/>
              <a:gd name="connsiteY2" fmla="*/ 9917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12 w 10036"/>
              <a:gd name="connsiteY2" fmla="*/ 9917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50"/>
              <a:gd name="connsiteX1" fmla="*/ 7777 w 10036"/>
              <a:gd name="connsiteY1" fmla="*/ 0 h 11750"/>
              <a:gd name="connsiteX2" fmla="*/ 12 w 10036"/>
              <a:gd name="connsiteY2" fmla="*/ 9917 h 11750"/>
              <a:gd name="connsiteX3" fmla="*/ 0 w 10036"/>
              <a:gd name="connsiteY3" fmla="*/ 11750 h 11750"/>
              <a:gd name="connsiteX4" fmla="*/ 10036 w 10036"/>
              <a:gd name="connsiteY4" fmla="*/ 0 h 1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6" h="11750">
                <a:moveTo>
                  <a:pt x="10036" y="0"/>
                </a:moveTo>
                <a:lnTo>
                  <a:pt x="7777" y="0"/>
                </a:lnTo>
                <a:lnTo>
                  <a:pt x="12" y="9917"/>
                </a:lnTo>
                <a:cubicBezTo>
                  <a:pt x="0" y="10511"/>
                  <a:pt x="12" y="11156"/>
                  <a:pt x="0" y="11750"/>
                </a:cubicBezTo>
                <a:lnTo>
                  <a:pt x="10036" y="0"/>
                </a:lnTo>
                <a:close/>
              </a:path>
            </a:pathLst>
          </a:custGeom>
          <a:solidFill>
            <a:srgbClr val="01236B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49" r:id="rId3"/>
    <p:sldLayoutId id="214748367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60" r:id="rId10"/>
    <p:sldLayoutId id="2147483657" r:id="rId11"/>
    <p:sldLayoutId id="2147483663" r:id="rId12"/>
    <p:sldLayoutId id="2147483664" r:id="rId13"/>
    <p:sldLayoutId id="2147483667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 baseline="0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812" y="729129"/>
            <a:ext cx="9673388" cy="2529751"/>
          </a:xfrm>
        </p:spPr>
        <p:txBody>
          <a:bodyPr anchor="ctr">
            <a:normAutofit/>
          </a:bodyPr>
          <a:lstStyle/>
          <a:p>
            <a:r>
              <a:rPr lang="fr-FR" sz="3200" b="1" i="1" dirty="0" smtClean="0"/>
              <a:t/>
            </a:r>
            <a:br>
              <a:rPr lang="fr-FR" sz="3200" b="1" i="1" dirty="0" smtClean="0"/>
            </a:br>
            <a:r>
              <a:rPr lang="en-US" sz="3200" b="1" i="1" dirty="0" smtClean="0"/>
              <a:t>Aggregating our Forces to Formulate International Best Practices and Standards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1284" y="3420532"/>
            <a:ext cx="10940716" cy="3234267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 smtClean="0"/>
              <a:t>Views from the International Centre of Excellence Concessions PPP “Policies, Laws and Institutions“</a:t>
            </a:r>
          </a:p>
          <a:p>
            <a:pPr algn="ctr"/>
            <a:r>
              <a:rPr lang="de-DE" sz="2800" b="1" dirty="0" smtClean="0"/>
              <a:t>Marc Frilet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Managing Partner « Frilet – </a:t>
            </a:r>
            <a:r>
              <a:rPr lang="en-US" sz="1800" dirty="0" err="1"/>
              <a:t>Société</a:t>
            </a:r>
            <a:r>
              <a:rPr lang="en-US" sz="1800" dirty="0"/>
              <a:t> </a:t>
            </a:r>
            <a:r>
              <a:rPr lang="en-US" sz="1800" dirty="0" err="1"/>
              <a:t>d’Avocats</a:t>
            </a:r>
            <a:r>
              <a:rPr lang="en-US" sz="1800" dirty="0"/>
              <a:t> » </a:t>
            </a:r>
            <a:endParaRPr lang="fr-FR" sz="1800" dirty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Chair of the Management Committee of GcilA</a:t>
            </a:r>
            <a:endParaRPr lang="fr-FR" sz="1800" dirty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Vice-President of the French Institute of International Legal Experts (IFEJI)</a:t>
            </a:r>
            <a:endParaRPr lang="fr-FR" sz="1800" dirty="0"/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/>
              <a:t>Co-promoter of UNECE International Centre of Excellence PPP “Policies Law Institutions”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fr-FR" sz="1800" dirty="0" smtClean="0">
              <a:solidFill>
                <a:prstClr val="black"/>
              </a:solidFill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1800" dirty="0" smtClean="0">
              <a:solidFill>
                <a:prstClr val="black"/>
              </a:solidFill>
            </a:endParaRPr>
          </a:p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2015 - Frilet Société d'Avocats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12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2015 -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548020" y="939313"/>
            <a:ext cx="926699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200" dirty="0"/>
              <a:t>Developing standards at </a:t>
            </a:r>
            <a:r>
              <a:rPr lang="en-US" sz="2200" dirty="0" smtClean="0"/>
              <a:t>a UN universality </a:t>
            </a:r>
            <a:r>
              <a:rPr lang="en-US" sz="2200" dirty="0"/>
              <a:t>and quality level for PPP is an immense </a:t>
            </a:r>
            <a:r>
              <a:rPr lang="en-US" sz="2200" dirty="0" smtClean="0"/>
              <a:t>challenge.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22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200" dirty="0" smtClean="0"/>
              <a:t>It is often heard that it is not possible since each PPP Project is specific.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22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200" dirty="0" smtClean="0"/>
              <a:t>However empirical evidence shows that in fact many issues and practical solutions are to a large extent similar across countries and sectors.</a:t>
            </a:r>
          </a:p>
          <a:p>
            <a:pPr lvl="1" algn="just"/>
            <a:endParaRPr lang="en-US" sz="2200" dirty="0"/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2200" dirty="0" smtClean="0"/>
              <a:t>But many of these solutions do not travel well.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2200" dirty="0" smtClean="0"/>
              <a:t>And many of them remain to be formulated in a clear and simple manner.</a:t>
            </a:r>
          </a:p>
          <a:p>
            <a:pPr algn="just"/>
            <a:endParaRPr lang="en-US" sz="2200" dirty="0"/>
          </a:p>
          <a:p>
            <a:pPr algn="just"/>
            <a:r>
              <a:rPr lang="en-US" sz="2200" u="sng" dirty="0" smtClean="0"/>
              <a:t>Conclusion:</a:t>
            </a:r>
            <a:r>
              <a:rPr lang="en-US" sz="2200" dirty="0" smtClean="0"/>
              <a:t> Formulation and dissemination of best practices and standards could play a major role to develop pipelines of PPP Projects in LDCs and emerging economies critical to meet the SDGs.</a:t>
            </a:r>
            <a:endParaRPr lang="en-US" sz="2200" u="sng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oneTexte 13"/>
          <p:cNvSpPr txBox="1"/>
          <p:nvPr/>
        </p:nvSpPr>
        <p:spPr>
          <a:xfrm>
            <a:off x="2556933" y="237066"/>
            <a:ext cx="9635067" cy="523220"/>
          </a:xfrm>
          <a:prstGeom prst="rect">
            <a:avLst/>
          </a:prstGeom>
          <a:solidFill>
            <a:srgbClr val="01236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The </a:t>
            </a:r>
            <a:r>
              <a:rPr lang="en-US" sz="2800" b="1" dirty="0" smtClean="0">
                <a:solidFill>
                  <a:schemeClr val="bg1"/>
                </a:solidFill>
              </a:rPr>
              <a:t>C</a:t>
            </a:r>
            <a:r>
              <a:rPr lang="en-US" sz="2800" b="1" dirty="0" smtClean="0">
                <a:solidFill>
                  <a:schemeClr val="bg1"/>
                </a:solidFill>
              </a:rPr>
              <a:t>hallenge for Developing PPP Standards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10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46B7-88F5-4EAE-9B91-D01D6820F3B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2015 - Frilet Société d'Avocats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2556933" y="993824"/>
            <a:ext cx="93173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just">
              <a:buFont typeface="+mj-lt"/>
              <a:buAutoNum type="romanUcPeriod"/>
            </a:pPr>
            <a:r>
              <a:rPr lang="en-US" b="1" dirty="0" smtClean="0"/>
              <a:t>During the recent development of the UNECE Centres of Excellence Project and Project Teams:</a:t>
            </a:r>
          </a:p>
          <a:p>
            <a:pPr algn="just"/>
            <a:endParaRPr lang="fr-FR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Some best practices and standards can be of universal nature irrespective of countries and sectors.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Other can be sector specific, examples: renewable energy, water, road, health care, etc.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Other can be more specific to a legal system.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the best results for formulating best practices and standards </a:t>
            </a:r>
            <a:r>
              <a:rPr lang="en-US" dirty="0" smtClean="0"/>
              <a:t>should be to aggregate the </a:t>
            </a:r>
            <a:r>
              <a:rPr lang="en-US" dirty="0"/>
              <a:t>forces of the Centres of Excellence and of the Project Teams under the leadership of the UNECE Secretariat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marL="400050" indent="-400050" algn="just">
              <a:buFont typeface="+mj-lt"/>
              <a:buAutoNum type="romanUcPeriod" startAt="2"/>
            </a:pPr>
            <a:r>
              <a:rPr lang="en-US" b="1" dirty="0" smtClean="0"/>
              <a:t>During a decade of investigation by the </a:t>
            </a:r>
            <a:r>
              <a:rPr lang="en-US" b="1" dirty="0" smtClean="0"/>
              <a:t>teams of CICA and IFEJI, promoters </a:t>
            </a:r>
            <a:r>
              <a:rPr lang="en-US" b="1" dirty="0" smtClean="0"/>
              <a:t>of the International Centre of Excellence ”Policies, Laws and Institutions” created in France:</a:t>
            </a:r>
          </a:p>
          <a:p>
            <a:pPr algn="just"/>
            <a:endParaRPr lang="en-U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the list of real issues impairing the possibility to develop pipelines of essential infrastructures projects in LDCs is much more comprehensive than generally considered.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s a result best practices and standards should cover a very wide scope </a:t>
            </a:r>
          </a:p>
          <a:p>
            <a:endParaRPr lang="fr-FR" sz="14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2556933" y="237066"/>
            <a:ext cx="9635067" cy="523220"/>
          </a:xfrm>
          <a:prstGeom prst="rect">
            <a:avLst/>
          </a:prstGeom>
          <a:solidFill>
            <a:srgbClr val="01236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Lessons Learnt on Real Issues and Best Practices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626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46B7-88F5-4EAE-9B91-D01D6820F3B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2015 - Frilet Société d'Avocats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2556933" y="237066"/>
            <a:ext cx="9635067" cy="830997"/>
          </a:xfrm>
          <a:prstGeom prst="rect">
            <a:avLst/>
          </a:prstGeom>
          <a:solidFill>
            <a:srgbClr val="01236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Example of </a:t>
            </a:r>
            <a:r>
              <a:rPr lang="en-US" sz="2400" b="1" dirty="0">
                <a:solidFill>
                  <a:schemeClr val="bg1"/>
                </a:solidFill>
              </a:rPr>
              <a:t>t</a:t>
            </a:r>
            <a:r>
              <a:rPr lang="en-US" sz="2400" b="1" dirty="0" smtClean="0">
                <a:solidFill>
                  <a:schemeClr val="bg1"/>
                </a:solidFill>
              </a:rPr>
              <a:t>he Key Issues of Universal Nature to </a:t>
            </a:r>
            <a:r>
              <a:rPr lang="en-US" sz="2400" b="1" dirty="0">
                <a:solidFill>
                  <a:schemeClr val="bg1"/>
                </a:solidFill>
              </a:rPr>
              <a:t>b</a:t>
            </a:r>
            <a:r>
              <a:rPr lang="en-US" sz="2400" b="1" dirty="0" smtClean="0">
                <a:solidFill>
                  <a:schemeClr val="bg1"/>
                </a:solidFill>
              </a:rPr>
              <a:t>e Resolved for </a:t>
            </a:r>
            <a:r>
              <a:rPr lang="en-US" sz="2400" b="1" dirty="0">
                <a:solidFill>
                  <a:schemeClr val="bg1"/>
                </a:solidFill>
              </a:rPr>
              <a:t>t</a:t>
            </a:r>
            <a:r>
              <a:rPr lang="en-US" sz="2400" b="1" dirty="0" smtClean="0">
                <a:solidFill>
                  <a:schemeClr val="bg1"/>
                </a:solidFill>
              </a:rPr>
              <a:t>he Development of Pipelines of Concessions PPP (</a:t>
            </a:r>
            <a:r>
              <a:rPr lang="en-US" sz="2400" b="1" dirty="0" smtClean="0">
                <a:solidFill>
                  <a:schemeClr val="bg1"/>
                </a:solidFill>
              </a:rPr>
              <a:t>users fees) in LDCs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234231" y="1369199"/>
            <a:ext cx="40451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1400" b="1" dirty="0">
                <a:ea typeface="ＭＳ Ｐゴシック" pitchFamily="-108" charset="-128"/>
                <a:cs typeface="ＭＳ Ｐゴシック" pitchFamily="-108" charset="-128"/>
              </a:rPr>
              <a:t>PPP </a:t>
            </a:r>
            <a:r>
              <a:rPr lang="fr-FR" sz="1400" b="1" dirty="0" err="1">
                <a:ea typeface="ＭＳ Ｐゴシック" pitchFamily="-108" charset="-128"/>
                <a:cs typeface="ＭＳ Ｐゴシック" pitchFamily="-108" charset="-128"/>
              </a:rPr>
              <a:t>preparation</a:t>
            </a:r>
            <a:r>
              <a:rPr lang="fr-FR" sz="1400" b="1" dirty="0">
                <a:ea typeface="ＭＳ Ｐゴシック" pitchFamily="-108" charset="-128"/>
                <a:cs typeface="ＭＳ Ｐゴシック" pitchFamily="-108" charset="-128"/>
              </a:rPr>
              <a:t>: </a:t>
            </a:r>
            <a:r>
              <a:rPr lang="en-US" sz="1400" b="1" dirty="0">
                <a:ea typeface="ＭＳ Ｐゴシック" pitchFamily="-108" charset="-128"/>
                <a:cs typeface="ＭＳ Ｐゴシック" pitchFamily="-108" charset="-128"/>
              </a:rPr>
              <a:t>procedural steps preparation</a:t>
            </a:r>
            <a:endParaRPr lang="fr-FR" sz="1400" dirty="0"/>
          </a:p>
        </p:txBody>
      </p:sp>
      <p:sp>
        <p:nvSpPr>
          <p:cNvPr id="12" name="Ellipse 7"/>
          <p:cNvSpPr>
            <a:spLocks noChangeArrowheads="1"/>
          </p:cNvSpPr>
          <p:nvPr/>
        </p:nvSpPr>
        <p:spPr bwMode="auto">
          <a:xfrm>
            <a:off x="4618421" y="1733100"/>
            <a:ext cx="1959012" cy="123580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Socio-economic order of magnitude</a:t>
            </a:r>
            <a:endParaRPr lang="en-US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Ellipse 8"/>
          <p:cNvSpPr>
            <a:spLocks noChangeArrowheads="1"/>
          </p:cNvSpPr>
          <p:nvPr/>
        </p:nvSpPr>
        <p:spPr bwMode="auto">
          <a:xfrm>
            <a:off x="3071509" y="1719652"/>
            <a:ext cx="1820208" cy="125555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Planning and </a:t>
            </a:r>
            <a:r>
              <a:rPr lang="en-US" sz="1300" dirty="0"/>
              <a:t>prioritization</a:t>
            </a:r>
          </a:p>
        </p:txBody>
      </p:sp>
      <p:sp>
        <p:nvSpPr>
          <p:cNvPr id="14" name="Ellipse 9"/>
          <p:cNvSpPr>
            <a:spLocks noChangeArrowheads="1"/>
          </p:cNvSpPr>
          <p:nvPr/>
        </p:nvSpPr>
        <p:spPr bwMode="auto">
          <a:xfrm>
            <a:off x="6060596" y="1679312"/>
            <a:ext cx="2113403" cy="131483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Prefeasibility</a:t>
            </a:r>
          </a:p>
        </p:txBody>
      </p:sp>
      <p:sp>
        <p:nvSpPr>
          <p:cNvPr id="15" name="Ellipse 10"/>
          <p:cNvSpPr>
            <a:spLocks noChangeArrowheads="1"/>
          </p:cNvSpPr>
          <p:nvPr/>
        </p:nvSpPr>
        <p:spPr bwMode="auto">
          <a:xfrm>
            <a:off x="7644773" y="1706206"/>
            <a:ext cx="1892032" cy="131483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err="1"/>
              <a:t>Comprehensive</a:t>
            </a:r>
            <a:r>
              <a:rPr lang="fr-FR" sz="1400" dirty="0"/>
              <a:t> </a:t>
            </a:r>
            <a:r>
              <a:rPr lang="fr-FR" sz="1400" dirty="0" err="1"/>
              <a:t>eco</a:t>
            </a:r>
            <a:r>
              <a:rPr lang="fr-FR" sz="1400" dirty="0"/>
              <a:t>-fin.</a:t>
            </a:r>
          </a:p>
          <a:p>
            <a:pPr algn="ctr">
              <a:defRPr/>
            </a:pPr>
            <a:r>
              <a:rPr lang="fr-FR" sz="1400" dirty="0"/>
              <a:t>scenario</a:t>
            </a:r>
            <a:endParaRPr lang="fr-FR" sz="1600" dirty="0"/>
          </a:p>
        </p:txBody>
      </p:sp>
      <p:sp>
        <p:nvSpPr>
          <p:cNvPr id="16" name="Ellipse 19"/>
          <p:cNvSpPr>
            <a:spLocks noChangeArrowheads="1"/>
          </p:cNvSpPr>
          <p:nvPr/>
        </p:nvSpPr>
        <p:spPr bwMode="auto">
          <a:xfrm>
            <a:off x="9123211" y="1733100"/>
            <a:ext cx="1834459" cy="126105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Decision to tender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34231" y="2994150"/>
            <a:ext cx="33149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 eaLnBrk="0" hangingPunct="0">
              <a:spcBef>
                <a:spcPct val="20000"/>
              </a:spcBef>
              <a:buClr>
                <a:srgbClr val="E46C0A"/>
              </a:buClr>
              <a:buSzPct val="94000"/>
              <a:defRPr/>
            </a:pPr>
            <a:r>
              <a:rPr lang="en-US" sz="1400" b="1" dirty="0" smtClean="0">
                <a:ea typeface="ＭＳ Ｐゴシック" pitchFamily="-108" charset="-128"/>
                <a:cs typeface="ＭＳ Ｐゴシック" pitchFamily="-108" charset="-128"/>
              </a:rPr>
              <a:t>2.	</a:t>
            </a:r>
            <a:r>
              <a:rPr lang="en-US" sz="1400" b="1" dirty="0">
                <a:ea typeface="ＭＳ Ｐゴシック" pitchFamily="-108" charset="-128"/>
                <a:cs typeface="ＭＳ Ｐゴシック" pitchFamily="-108" charset="-128"/>
              </a:rPr>
              <a:t>PPP procurement: procedural steps</a:t>
            </a:r>
          </a:p>
        </p:txBody>
      </p:sp>
      <p:sp>
        <p:nvSpPr>
          <p:cNvPr id="18" name="Ellipse 8"/>
          <p:cNvSpPr>
            <a:spLocks noChangeArrowheads="1"/>
          </p:cNvSpPr>
          <p:nvPr/>
        </p:nvSpPr>
        <p:spPr bwMode="auto">
          <a:xfrm>
            <a:off x="3109926" y="3367171"/>
            <a:ext cx="1781791" cy="131681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Pre-selection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Pre-qualification </a:t>
            </a:r>
          </a:p>
        </p:txBody>
      </p:sp>
      <p:sp>
        <p:nvSpPr>
          <p:cNvPr id="19" name="Ellipse 8"/>
          <p:cNvSpPr>
            <a:spLocks noChangeArrowheads="1"/>
          </p:cNvSpPr>
          <p:nvPr/>
        </p:nvSpPr>
        <p:spPr bwMode="auto">
          <a:xfrm>
            <a:off x="4618421" y="3367225"/>
            <a:ext cx="2012129" cy="131681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/>
              <a:t>RFP</a:t>
            </a:r>
          </a:p>
          <a:p>
            <a:pPr algn="ctr">
              <a:defRPr/>
            </a:pPr>
            <a:r>
              <a:rPr lang="en-US" sz="1400" dirty="0"/>
              <a:t>Outcome oriented</a:t>
            </a:r>
            <a:endParaRPr lang="fr-FR" sz="1400" dirty="0"/>
          </a:p>
        </p:txBody>
      </p:sp>
      <p:sp>
        <p:nvSpPr>
          <p:cNvPr id="20" name="Ellipse 8"/>
          <p:cNvSpPr>
            <a:spLocks noChangeArrowheads="1"/>
          </p:cNvSpPr>
          <p:nvPr/>
        </p:nvSpPr>
        <p:spPr bwMode="auto">
          <a:xfrm>
            <a:off x="6111915" y="3324172"/>
            <a:ext cx="1784764" cy="138072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Primary evaluation</a:t>
            </a:r>
            <a:endParaRPr lang="en-US" sz="1400" dirty="0"/>
          </a:p>
        </p:txBody>
      </p:sp>
      <p:sp>
        <p:nvSpPr>
          <p:cNvPr id="21" name="Ellipse 8"/>
          <p:cNvSpPr>
            <a:spLocks noChangeArrowheads="1"/>
          </p:cNvSpPr>
          <p:nvPr/>
        </p:nvSpPr>
        <p:spPr bwMode="auto">
          <a:xfrm>
            <a:off x="7498003" y="3324172"/>
            <a:ext cx="1845682" cy="133361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/>
              <a:t>Global </a:t>
            </a:r>
            <a:r>
              <a:rPr lang="fr-FR" sz="1400" dirty="0" err="1" smtClean="0"/>
              <a:t>evaluation</a:t>
            </a:r>
            <a:r>
              <a:rPr lang="fr-FR" sz="1400" dirty="0" smtClean="0"/>
              <a:t> and possible dialogue </a:t>
            </a:r>
            <a:endParaRPr lang="fr-FR" sz="1400" dirty="0"/>
          </a:p>
        </p:txBody>
      </p:sp>
      <p:sp>
        <p:nvSpPr>
          <p:cNvPr id="22" name="Ellipse 8"/>
          <p:cNvSpPr>
            <a:spLocks noChangeArrowheads="1"/>
          </p:cNvSpPr>
          <p:nvPr/>
        </p:nvSpPr>
        <p:spPr bwMode="auto">
          <a:xfrm>
            <a:off x="8842296" y="3324172"/>
            <a:ext cx="1872558" cy="133361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Contract award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3234231" y="4657783"/>
            <a:ext cx="24416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 eaLnBrk="0" hangingPunct="0">
              <a:spcBef>
                <a:spcPct val="20000"/>
              </a:spcBef>
              <a:buClr>
                <a:srgbClr val="E46C0A"/>
              </a:buClr>
              <a:buSzPct val="94000"/>
              <a:defRPr/>
            </a:pPr>
            <a:r>
              <a:rPr lang="en-US" sz="1400" b="1" dirty="0">
                <a:ea typeface="ＭＳ Ｐゴシック" pitchFamily="-108" charset="-128"/>
                <a:cs typeface="ＭＳ Ｐゴシック" pitchFamily="-108" charset="-128"/>
              </a:rPr>
              <a:t>3.	</a:t>
            </a:r>
            <a:r>
              <a:rPr lang="en-US" sz="1400" b="1" dirty="0" smtClean="0">
                <a:ea typeface="ＭＳ Ｐゴシック" pitchFamily="-108" charset="-128"/>
                <a:cs typeface="ＭＳ Ｐゴシック" pitchFamily="-108" charset="-128"/>
              </a:rPr>
              <a:t>PPP </a:t>
            </a:r>
            <a:r>
              <a:rPr lang="en-US" sz="1400" b="1" dirty="0">
                <a:ea typeface="ＭＳ Ｐゴシック" pitchFamily="-108" charset="-128"/>
                <a:cs typeface="ＭＳ Ｐゴシック" pitchFamily="-108" charset="-128"/>
              </a:rPr>
              <a:t>contract conditions</a:t>
            </a:r>
          </a:p>
        </p:txBody>
      </p:sp>
      <p:sp>
        <p:nvSpPr>
          <p:cNvPr id="24" name="Ellipse 8"/>
          <p:cNvSpPr>
            <a:spLocks noChangeArrowheads="1"/>
          </p:cNvSpPr>
          <p:nvPr/>
        </p:nvSpPr>
        <p:spPr bwMode="auto">
          <a:xfrm>
            <a:off x="4483640" y="4929867"/>
            <a:ext cx="1695914" cy="118445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Reference</a:t>
            </a:r>
            <a:endParaRPr lang="en-US" sz="1400" dirty="0"/>
          </a:p>
          <a:p>
            <a:pPr algn="ctr">
              <a:defRPr/>
            </a:pPr>
            <a:r>
              <a:rPr lang="en-US" sz="1400" dirty="0"/>
              <a:t>b</a:t>
            </a:r>
            <a:r>
              <a:rPr lang="en-US" sz="1400" dirty="0" smtClean="0"/>
              <a:t>usiness case</a:t>
            </a:r>
            <a:endParaRPr lang="en-US" sz="1400" dirty="0"/>
          </a:p>
        </p:txBody>
      </p:sp>
      <p:sp>
        <p:nvSpPr>
          <p:cNvPr id="25" name="Ellipse 8"/>
          <p:cNvSpPr>
            <a:spLocks noChangeArrowheads="1"/>
          </p:cNvSpPr>
          <p:nvPr/>
        </p:nvSpPr>
        <p:spPr bwMode="auto">
          <a:xfrm>
            <a:off x="6014353" y="4890870"/>
            <a:ext cx="1990454" cy="121039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fr-FR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ublic service scope and </a:t>
            </a:r>
            <a:r>
              <a:rPr lang="fr-FR" sz="1400" dirty="0" err="1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operation</a:t>
            </a:r>
            <a:endParaRPr lang="fr-FR" sz="14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Ellipse 8"/>
          <p:cNvSpPr>
            <a:spLocks noChangeArrowheads="1"/>
          </p:cNvSpPr>
          <p:nvPr/>
        </p:nvSpPr>
        <p:spPr bwMode="auto">
          <a:xfrm>
            <a:off x="9090215" y="4817182"/>
            <a:ext cx="1829176" cy="131892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Partnering </a:t>
            </a:r>
          </a:p>
          <a:p>
            <a:pPr algn="ctr">
              <a:defRPr/>
            </a:pPr>
            <a:r>
              <a:rPr lang="en-US" sz="1400" dirty="0"/>
              <a:t>ADR</a:t>
            </a:r>
          </a:p>
        </p:txBody>
      </p:sp>
      <p:sp>
        <p:nvSpPr>
          <p:cNvPr id="27" name="Ellipse 8"/>
          <p:cNvSpPr>
            <a:spLocks noChangeArrowheads="1"/>
          </p:cNvSpPr>
          <p:nvPr/>
        </p:nvSpPr>
        <p:spPr bwMode="auto">
          <a:xfrm>
            <a:off x="7548254" y="4877760"/>
            <a:ext cx="1988551" cy="124103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Adaptation of service to the needs</a:t>
            </a:r>
            <a:endParaRPr lang="en-US" sz="1400" dirty="0"/>
          </a:p>
        </p:txBody>
      </p:sp>
      <p:sp>
        <p:nvSpPr>
          <p:cNvPr id="28" name="Ellipse 8"/>
          <p:cNvSpPr>
            <a:spLocks noChangeArrowheads="1"/>
          </p:cNvSpPr>
          <p:nvPr/>
        </p:nvSpPr>
        <p:spPr bwMode="auto">
          <a:xfrm>
            <a:off x="2924044" y="4929868"/>
            <a:ext cx="1828577" cy="121012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/>
              <a:t>Construction conditions</a:t>
            </a:r>
          </a:p>
        </p:txBody>
      </p:sp>
    </p:spTree>
    <p:extLst>
      <p:ext uri="{BB962C8B-B14F-4D97-AF65-F5344CB8AC3E}">
        <p14:creationId xmlns:p14="http://schemas.microsoft.com/office/powerpoint/2010/main" val="130025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51856" y="6504906"/>
            <a:ext cx="551167" cy="365125"/>
          </a:xfrm>
        </p:spPr>
        <p:txBody>
          <a:bodyPr/>
          <a:lstStyle/>
          <a:p>
            <a:fld id="{EAD846B7-88F5-4EAE-9B91-D01D6820F3B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72279" y="6504906"/>
            <a:ext cx="7084177" cy="365125"/>
          </a:xfrm>
        </p:spPr>
        <p:txBody>
          <a:bodyPr/>
          <a:lstStyle/>
          <a:p>
            <a:r>
              <a:rPr lang="fr-FR" dirty="0" smtClean="0"/>
              <a:t>© 2015 - Frilet Société d'Avocats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2556933" y="310565"/>
            <a:ext cx="9635067" cy="830997"/>
          </a:xfrm>
          <a:prstGeom prst="rect">
            <a:avLst/>
          </a:prstGeom>
          <a:solidFill>
            <a:srgbClr val="01236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Example of the Key Issues of Universal Nature to be Resolved for the Development of Pipelines of Concessions PPP (users fees) in </a:t>
            </a:r>
            <a:r>
              <a:rPr lang="en-US" sz="2400" b="1" dirty="0" smtClean="0">
                <a:solidFill>
                  <a:schemeClr val="bg1"/>
                </a:solidFill>
              </a:rPr>
              <a:t>LDCs</a:t>
            </a:r>
            <a:r>
              <a:rPr lang="en-US" sz="2400" b="1" dirty="0" smtClean="0">
                <a:solidFill>
                  <a:schemeClr val="bg1"/>
                </a:solidFill>
              </a:rPr>
              <a:t>(2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78036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98" y="-13121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28"/>
          <p:cNvSpPr/>
          <p:nvPr/>
        </p:nvSpPr>
        <p:spPr>
          <a:xfrm>
            <a:off x="3038783" y="2914672"/>
            <a:ext cx="40438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 eaLnBrk="0" hangingPunct="0">
              <a:spcBef>
                <a:spcPct val="20000"/>
              </a:spcBef>
              <a:buSzPct val="94000"/>
              <a:buFont typeface="+mj-lt"/>
              <a:buAutoNum type="arabicPeriod" startAt="5"/>
              <a:defRPr/>
            </a:pPr>
            <a:r>
              <a:rPr lang="en-US" sz="1400" b="1" dirty="0">
                <a:ea typeface="ＭＳ Ｐゴシック" pitchFamily="-108" charset="-128"/>
                <a:cs typeface="ＭＳ Ｐゴシック" pitchFamily="-108" charset="-128"/>
              </a:rPr>
              <a:t>Legal framework: investment </a:t>
            </a:r>
            <a:r>
              <a:rPr lang="en-US" sz="1400" b="1" dirty="0" smtClean="0">
                <a:ea typeface="ＭＳ Ｐゴシック" pitchFamily="-108" charset="-128"/>
                <a:cs typeface="ＭＳ Ｐゴシック" pitchFamily="-108" charset="-128"/>
              </a:rPr>
              <a:t>climate</a:t>
            </a:r>
            <a:endParaRPr lang="en-US" sz="1400" b="1" dirty="0"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038783" y="4677066"/>
            <a:ext cx="5562726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 eaLnBrk="0" hangingPunct="0">
              <a:spcBef>
                <a:spcPct val="20000"/>
              </a:spcBef>
              <a:buSzPct val="94000"/>
              <a:buFont typeface="+mj-lt"/>
              <a:buAutoNum type="arabicPeriod" startAt="6"/>
              <a:defRPr/>
            </a:pPr>
            <a:r>
              <a:rPr lang="en-US" sz="1400" b="1" dirty="0"/>
              <a:t>Institutional framework (sovereign and sub sovereign)</a:t>
            </a:r>
          </a:p>
          <a:p>
            <a:pPr marL="450850" indent="-450850" eaLnBrk="0" hangingPunct="0">
              <a:spcBef>
                <a:spcPct val="20000"/>
              </a:spcBef>
              <a:buSzPct val="94000"/>
              <a:buFont typeface="+mj-lt"/>
              <a:buAutoNum type="arabicPeriod" startAt="6"/>
              <a:defRPr/>
            </a:pPr>
            <a:endParaRPr lang="en-US" sz="1400" b="1" dirty="0"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31" name="Ellipse 7"/>
          <p:cNvSpPr>
            <a:spLocks noChangeArrowheads="1"/>
          </p:cNvSpPr>
          <p:nvPr/>
        </p:nvSpPr>
        <p:spPr bwMode="auto">
          <a:xfrm>
            <a:off x="4581992" y="1729789"/>
            <a:ext cx="1938033" cy="119662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Public service priority</a:t>
            </a:r>
          </a:p>
        </p:txBody>
      </p:sp>
      <p:sp>
        <p:nvSpPr>
          <p:cNvPr id="32" name="Ellipse 8"/>
          <p:cNvSpPr>
            <a:spLocks noChangeArrowheads="1"/>
          </p:cNvSpPr>
          <p:nvPr/>
        </p:nvSpPr>
        <p:spPr bwMode="auto">
          <a:xfrm>
            <a:off x="2951238" y="3369777"/>
            <a:ext cx="2109451" cy="121463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Economic equilibrium</a:t>
            </a:r>
            <a:endParaRPr lang="en-US" sz="1400" dirty="0"/>
          </a:p>
        </p:txBody>
      </p:sp>
      <p:sp>
        <p:nvSpPr>
          <p:cNvPr id="33" name="Ellipse 9"/>
          <p:cNvSpPr>
            <a:spLocks noChangeArrowheads="1"/>
          </p:cNvSpPr>
          <p:nvPr/>
        </p:nvSpPr>
        <p:spPr bwMode="auto">
          <a:xfrm>
            <a:off x="6165012" y="1726053"/>
            <a:ext cx="1835166" cy="114259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Sovereign </a:t>
            </a: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rights of the Public Authority</a:t>
            </a:r>
            <a:endParaRPr lang="en-US" sz="16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" name="Ellipse 10"/>
          <p:cNvSpPr>
            <a:spLocks noChangeArrowheads="1"/>
          </p:cNvSpPr>
          <p:nvPr/>
        </p:nvSpPr>
        <p:spPr bwMode="auto">
          <a:xfrm>
            <a:off x="7542631" y="1688273"/>
            <a:ext cx="1851199" cy="133276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Uncommon </a:t>
            </a:r>
            <a:r>
              <a:rPr lang="en-US" sz="1400" dirty="0"/>
              <a:t>rights of project company</a:t>
            </a:r>
          </a:p>
        </p:txBody>
      </p:sp>
      <p:sp>
        <p:nvSpPr>
          <p:cNvPr id="35" name="Ellipse 19"/>
          <p:cNvSpPr>
            <a:spLocks noChangeArrowheads="1"/>
          </p:cNvSpPr>
          <p:nvPr/>
        </p:nvSpPr>
        <p:spPr bwMode="auto">
          <a:xfrm>
            <a:off x="8860978" y="1620226"/>
            <a:ext cx="1932674" cy="139222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err="1" smtClean="0"/>
              <a:t>Outside</a:t>
            </a:r>
            <a:r>
              <a:rPr lang="fr-FR" sz="1400" dirty="0" smtClean="0"/>
              <a:t> </a:t>
            </a:r>
            <a:r>
              <a:rPr lang="fr-FR" sz="1400" dirty="0" err="1" smtClean="0"/>
              <a:t>regulation</a:t>
            </a:r>
            <a:endParaRPr lang="fr-FR" sz="1400" dirty="0"/>
          </a:p>
        </p:txBody>
      </p:sp>
      <p:sp>
        <p:nvSpPr>
          <p:cNvPr id="36" name="Ellipse 8"/>
          <p:cNvSpPr>
            <a:spLocks noChangeArrowheads="1"/>
          </p:cNvSpPr>
          <p:nvPr/>
        </p:nvSpPr>
        <p:spPr bwMode="auto">
          <a:xfrm>
            <a:off x="2875731" y="1688273"/>
            <a:ext cx="2132161" cy="125612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Due process, fair trial and arbitration</a:t>
            </a:r>
            <a:endParaRPr lang="en-US" sz="1400" dirty="0"/>
          </a:p>
        </p:txBody>
      </p:sp>
      <p:sp>
        <p:nvSpPr>
          <p:cNvPr id="37" name="Ellipse 8"/>
          <p:cNvSpPr>
            <a:spLocks noChangeArrowheads="1"/>
          </p:cNvSpPr>
          <p:nvPr/>
        </p:nvSpPr>
        <p:spPr bwMode="auto">
          <a:xfrm>
            <a:off x="4522221" y="3338255"/>
            <a:ext cx="2057576" cy="1299061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Expropriation and security of tenure</a:t>
            </a:r>
            <a:endParaRPr lang="en-US" sz="1400" dirty="0"/>
          </a:p>
        </p:txBody>
      </p:sp>
      <p:sp>
        <p:nvSpPr>
          <p:cNvPr id="38" name="Ellipse 8"/>
          <p:cNvSpPr>
            <a:spLocks noChangeArrowheads="1"/>
          </p:cNvSpPr>
          <p:nvPr/>
        </p:nvSpPr>
        <p:spPr bwMode="auto">
          <a:xfrm>
            <a:off x="6047863" y="3287960"/>
            <a:ext cx="2091461" cy="138910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Granting of permits and authorizations</a:t>
            </a:r>
            <a:endParaRPr lang="en-US" sz="1300" dirty="0"/>
          </a:p>
        </p:txBody>
      </p:sp>
      <p:sp>
        <p:nvSpPr>
          <p:cNvPr id="39" name="Ellipse 8"/>
          <p:cNvSpPr>
            <a:spLocks noChangeArrowheads="1"/>
          </p:cNvSpPr>
          <p:nvPr/>
        </p:nvSpPr>
        <p:spPr bwMode="auto">
          <a:xfrm>
            <a:off x="7622082" y="3314263"/>
            <a:ext cx="2117756" cy="129185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err="1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Tax</a:t>
            </a:r>
            <a:r>
              <a:rPr lang="fr-FR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and custom </a:t>
            </a:r>
            <a:r>
              <a:rPr lang="fr-FR" sz="1400" dirty="0" err="1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certainity</a:t>
            </a:r>
            <a:endParaRPr lang="en-US" sz="14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" name="Ellipse 8"/>
          <p:cNvSpPr>
            <a:spLocks noChangeArrowheads="1"/>
          </p:cNvSpPr>
          <p:nvPr/>
        </p:nvSpPr>
        <p:spPr bwMode="auto">
          <a:xfrm>
            <a:off x="9231260" y="3269864"/>
            <a:ext cx="1849568" cy="131454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Stability of regulations</a:t>
            </a:r>
            <a:endParaRPr lang="en-US" sz="1400" dirty="0"/>
          </a:p>
        </p:txBody>
      </p:sp>
      <p:sp>
        <p:nvSpPr>
          <p:cNvPr id="41" name="Ellipse 8"/>
          <p:cNvSpPr>
            <a:spLocks noChangeArrowheads="1"/>
          </p:cNvSpPr>
          <p:nvPr/>
        </p:nvSpPr>
        <p:spPr bwMode="auto">
          <a:xfrm>
            <a:off x="2875732" y="5081769"/>
            <a:ext cx="2212316" cy="124599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Governance Integrity</a:t>
            </a:r>
          </a:p>
          <a:p>
            <a:pPr algn="ctr">
              <a:defRPr/>
            </a:pPr>
            <a:r>
              <a:rPr lang="en-US" sz="1400" dirty="0"/>
              <a:t>Efficiency</a:t>
            </a:r>
          </a:p>
        </p:txBody>
      </p:sp>
      <p:sp>
        <p:nvSpPr>
          <p:cNvPr id="42" name="Ellipse 8"/>
          <p:cNvSpPr>
            <a:spLocks noChangeArrowheads="1"/>
          </p:cNvSpPr>
          <p:nvPr/>
        </p:nvSpPr>
        <p:spPr bwMode="auto">
          <a:xfrm>
            <a:off x="4429096" y="5046751"/>
            <a:ext cx="2314894" cy="129289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400" dirty="0"/>
              <a:t>Planning and </a:t>
            </a:r>
            <a:r>
              <a:rPr lang="en-US" sz="1400" dirty="0" smtClean="0"/>
              <a:t>prioritization authority</a:t>
            </a:r>
            <a:endParaRPr lang="en-US" sz="1400" dirty="0"/>
          </a:p>
        </p:txBody>
      </p:sp>
      <p:sp>
        <p:nvSpPr>
          <p:cNvPr id="43" name="Ellipse 8"/>
          <p:cNvSpPr>
            <a:spLocks noChangeArrowheads="1"/>
          </p:cNvSpPr>
          <p:nvPr/>
        </p:nvSpPr>
        <p:spPr bwMode="auto">
          <a:xfrm>
            <a:off x="6070073" y="5019856"/>
            <a:ext cx="2234829" cy="133942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Evaluation and selection authority</a:t>
            </a:r>
            <a:endParaRPr lang="fr-FR" sz="14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" name="Ellipse 8"/>
          <p:cNvSpPr>
            <a:spLocks noChangeArrowheads="1"/>
          </p:cNvSpPr>
          <p:nvPr/>
        </p:nvSpPr>
        <p:spPr bwMode="auto">
          <a:xfrm>
            <a:off x="7876841" y="5050961"/>
            <a:ext cx="1950474" cy="125124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Monitoring</a:t>
            </a:r>
          </a:p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authority</a:t>
            </a:r>
            <a:endParaRPr lang="fr-FR" sz="14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" name="Ellipse 8"/>
          <p:cNvSpPr>
            <a:spLocks noChangeArrowheads="1"/>
          </p:cNvSpPr>
          <p:nvPr/>
        </p:nvSpPr>
        <p:spPr bwMode="auto">
          <a:xfrm>
            <a:off x="9341492" y="5109429"/>
            <a:ext cx="1837238" cy="114807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Choice of outside advisers 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3261962" y="1442575"/>
            <a:ext cx="46491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SzPct val="94000"/>
              <a:buFont typeface="+mj-lt"/>
              <a:buAutoNum type="arabicPeriod" startAt="4"/>
            </a:pPr>
            <a:r>
              <a:rPr lang="en-US" sz="1400" b="1" dirty="0" smtClean="0">
                <a:ea typeface="ＭＳ Ｐゴシック" pitchFamily="-108" charset="-128"/>
                <a:cs typeface="ＭＳ Ｐゴシック" pitchFamily="-108" charset="-128"/>
              </a:rPr>
              <a:t>PPP legal principles governing public contract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397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46B7-88F5-4EAE-9B91-D01D6820F3B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2015 - Frilet Société d'Avocats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2353734" y="1215189"/>
            <a:ext cx="983826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just">
              <a:buFont typeface="+mj-lt"/>
              <a:buAutoNum type="romanUcPeriod"/>
            </a:pPr>
            <a:r>
              <a:rPr lang="en-US" sz="2200" b="1" dirty="0"/>
              <a:t>Some </a:t>
            </a:r>
            <a:r>
              <a:rPr lang="en-US" sz="2200" b="1" dirty="0" smtClean="0"/>
              <a:t>views on immediate priorities </a:t>
            </a:r>
            <a:r>
              <a:rPr lang="en-US" sz="2200" dirty="0" smtClean="0"/>
              <a:t>(among 20 to 30 key issues)</a:t>
            </a:r>
          </a:p>
          <a:p>
            <a:pPr algn="just"/>
            <a:endParaRPr lang="en-US" sz="1600" dirty="0"/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en-US" sz="2200" dirty="0" smtClean="0"/>
              <a:t>Standards for deciding whether a PPP route is preferable over traditional public procurement </a:t>
            </a:r>
            <a:endParaRPr lang="en-US" sz="2200" dirty="0"/>
          </a:p>
          <a:p>
            <a:pPr marL="1536700" lvl="2" indent="-285750" algn="just">
              <a:buFont typeface="Wingdings" panose="05000000000000000000" pitchFamily="2" charset="2"/>
              <a:buChar char="§"/>
            </a:pPr>
            <a:r>
              <a:rPr lang="en-US" sz="2200" dirty="0" smtClean="0"/>
              <a:t>Comparison with remeasurement contracts </a:t>
            </a:r>
          </a:p>
          <a:p>
            <a:pPr marL="1536700" lvl="2" indent="-285750" algn="just">
              <a:buFont typeface="Wingdings" panose="05000000000000000000" pitchFamily="2" charset="2"/>
              <a:buChar char="§"/>
            </a:pPr>
            <a:r>
              <a:rPr lang="en-US" sz="2200" dirty="0" smtClean="0"/>
              <a:t>Comparison with Design &amp; Build contracts</a:t>
            </a:r>
          </a:p>
          <a:p>
            <a:pPr marL="1536700" lvl="2" indent="-285750" algn="just">
              <a:buFont typeface="Wingdings" panose="05000000000000000000" pitchFamily="2" charset="2"/>
              <a:buChar char="§"/>
            </a:pPr>
            <a:r>
              <a:rPr lang="en-US" sz="2200" dirty="0" smtClean="0"/>
              <a:t>Comparison with Design, Build &amp; Operate contracts</a:t>
            </a:r>
          </a:p>
          <a:p>
            <a:pPr marL="1536700" lvl="2" indent="-285750" algn="just">
              <a:buFont typeface="Wingdings" panose="05000000000000000000" pitchFamily="2" charset="2"/>
              <a:buChar char="§"/>
            </a:pPr>
            <a:r>
              <a:rPr lang="en-US" sz="2200" dirty="0" smtClean="0"/>
              <a:t>Evaluation of the contributing capacity of users and CAPEX &amp; </a:t>
            </a:r>
            <a:r>
              <a:rPr lang="en-US" sz="2200" dirty="0" smtClean="0"/>
              <a:t>OPEX</a:t>
            </a:r>
          </a:p>
          <a:p>
            <a:pPr marL="1536700" lvl="2" indent="-285750" algn="just">
              <a:buFont typeface="Wingdings" panose="05000000000000000000" pitchFamily="2" charset="2"/>
              <a:buChar char="§"/>
            </a:pPr>
            <a:r>
              <a:rPr lang="en-US" sz="2200" dirty="0" smtClean="0"/>
              <a:t>Revision of the conceptual parameters of the Project</a:t>
            </a:r>
          </a:p>
          <a:p>
            <a:pPr marL="1250950" lvl="2" algn="just"/>
            <a:endParaRPr lang="en-US" sz="2200" dirty="0" smtClean="0"/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en-US" sz="2200" dirty="0"/>
              <a:t>Standards for deciding which PPP to develop for a particular </a:t>
            </a:r>
            <a:r>
              <a:rPr lang="en-US" sz="2200" dirty="0" smtClean="0"/>
              <a:t>Project</a:t>
            </a:r>
            <a:endParaRPr lang="en-US" sz="2200" dirty="0"/>
          </a:p>
          <a:p>
            <a:pPr marL="1536700" lvl="2" indent="-285750" algn="just">
              <a:buFont typeface="Wingdings" panose="05000000000000000000" pitchFamily="2" charset="2"/>
              <a:buChar char="§"/>
            </a:pPr>
            <a:r>
              <a:rPr lang="en-US" sz="2200" dirty="0"/>
              <a:t>Availability </a:t>
            </a:r>
            <a:r>
              <a:rPr lang="en-US" sz="2200" dirty="0" smtClean="0"/>
              <a:t>funding with limited risks during the operation of the the service (ex: PFI)</a:t>
            </a:r>
            <a:endParaRPr lang="en-US" sz="2200" dirty="0"/>
          </a:p>
          <a:p>
            <a:pPr marL="1536700" lvl="2" indent="-285750" algn="just">
              <a:buFont typeface="Wingdings" panose="05000000000000000000" pitchFamily="2" charset="2"/>
              <a:buChar char="§"/>
            </a:pPr>
            <a:r>
              <a:rPr lang="en-US" sz="2200" dirty="0"/>
              <a:t>Users </a:t>
            </a:r>
            <a:r>
              <a:rPr lang="en-US" sz="2200" dirty="0" smtClean="0"/>
              <a:t>fees funding with full operation of the service (ex: Concessions)</a:t>
            </a:r>
            <a:endParaRPr lang="en-US" sz="2200" dirty="0"/>
          </a:p>
          <a:p>
            <a:pPr marL="1536700" lvl="2" indent="-285750" algn="just">
              <a:buFont typeface="Wingdings" panose="05000000000000000000" pitchFamily="2" charset="2"/>
              <a:buChar char="§"/>
            </a:pPr>
            <a:r>
              <a:rPr lang="en-US" sz="2200" dirty="0"/>
              <a:t>A blend of the two: </a:t>
            </a:r>
            <a:r>
              <a:rPr lang="en-US" sz="2200" dirty="0" smtClean="0"/>
              <a:t>possible under which conditions? </a:t>
            </a:r>
            <a:endParaRPr lang="en-US" sz="2200" dirty="0"/>
          </a:p>
          <a:p>
            <a:pPr algn="just"/>
            <a:endParaRPr lang="en-US" sz="1600" dirty="0"/>
          </a:p>
          <a:p>
            <a:endParaRPr lang="fr-FR" sz="16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2556933" y="237066"/>
            <a:ext cx="9635067" cy="830997"/>
          </a:xfrm>
          <a:prstGeom prst="rect">
            <a:avLst/>
          </a:prstGeom>
          <a:solidFill>
            <a:srgbClr val="01236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How to Design Best Practices and Standards with the Level of Quality and Neutrality Required by the </a:t>
            </a:r>
            <a:r>
              <a:rPr lang="en-US" sz="2400" b="1" dirty="0" smtClean="0">
                <a:solidFill>
                  <a:schemeClr val="bg1"/>
                </a:solidFill>
              </a:rPr>
              <a:t>UN </a:t>
            </a:r>
            <a:r>
              <a:rPr lang="en-US" sz="2400" b="1" dirty="0" smtClean="0">
                <a:solidFill>
                  <a:schemeClr val="bg1"/>
                </a:solidFill>
              </a:rPr>
              <a:t>(Excellency Level)?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134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46B7-88F5-4EAE-9B91-D01D6820F3B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2015 - Frilet Société d'Avocats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2353734" y="1215189"/>
            <a:ext cx="983826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romanUcPeriod" startAt="2"/>
            </a:pPr>
            <a:r>
              <a:rPr lang="en-US" sz="2400" b="1" dirty="0"/>
              <a:t>Some </a:t>
            </a:r>
            <a:r>
              <a:rPr lang="en-US" sz="2400" b="1" dirty="0" smtClean="0"/>
              <a:t>views </a:t>
            </a:r>
            <a:r>
              <a:rPr lang="en-US" sz="2400" b="1" dirty="0"/>
              <a:t>on methodology</a:t>
            </a:r>
          </a:p>
          <a:p>
            <a:pPr marL="342900" indent="-342900" algn="just">
              <a:buFont typeface="+mj-lt"/>
              <a:buAutoNum type="romanUcPeriod" startAt="2"/>
            </a:pPr>
            <a:endParaRPr lang="en-US" sz="2000" dirty="0"/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en-US" sz="2200" dirty="0" smtClean="0"/>
              <a:t>Designing best practices and standards requires prima facie:</a:t>
            </a:r>
          </a:p>
          <a:p>
            <a:pPr lvl="1" algn="just"/>
            <a:endParaRPr lang="en-US" sz="2200" dirty="0" smtClean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en-US" sz="2200" dirty="0" smtClean="0"/>
              <a:t>an in depth knowledge of relevant experience (good and bad) on projects, regulations and countries practice.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en-US" sz="2200" dirty="0"/>
              <a:t>a</a:t>
            </a:r>
            <a:r>
              <a:rPr lang="en-US" sz="2200" dirty="0" smtClean="0"/>
              <a:t> team </a:t>
            </a:r>
            <a:r>
              <a:rPr lang="en-US" sz="2200" dirty="0" smtClean="0"/>
              <a:t>having a professional knowledge and capable </a:t>
            </a:r>
            <a:r>
              <a:rPr lang="en-US" sz="2200" dirty="0" smtClean="0"/>
              <a:t>to </a:t>
            </a:r>
            <a:r>
              <a:rPr lang="en-US" sz="2200" dirty="0" smtClean="0"/>
              <a:t>acquire much more</a:t>
            </a:r>
            <a:endParaRPr lang="en-US" sz="2200" dirty="0" smtClean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en-US" sz="2200" dirty="0"/>
              <a:t>a</a:t>
            </a:r>
            <a:r>
              <a:rPr lang="en-US" sz="2200" dirty="0" smtClean="0"/>
              <a:t> team capable to extract from these </a:t>
            </a:r>
            <a:r>
              <a:rPr lang="en-US" sz="2200" dirty="0" smtClean="0"/>
              <a:t>information </a:t>
            </a:r>
            <a:r>
              <a:rPr lang="en-US" sz="2200" dirty="0" smtClean="0"/>
              <a:t>useful lessons </a:t>
            </a:r>
            <a:endParaRPr lang="en-US" sz="2200" dirty="0" smtClean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en-US" sz="2200" dirty="0" smtClean="0"/>
              <a:t>a team capable </a:t>
            </a:r>
            <a:r>
              <a:rPr lang="en-US" sz="2200" dirty="0" smtClean="0"/>
              <a:t>to </a:t>
            </a:r>
            <a:r>
              <a:rPr lang="en-US" sz="2200" dirty="0" smtClean="0"/>
              <a:t>formulate best practices and possibly standards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en-US" sz="2200" dirty="0" smtClean="0"/>
              <a:t>In a nutshell a team having sufficient knowledge of the science of “</a:t>
            </a:r>
            <a:r>
              <a:rPr lang="en-US" sz="2200" b="1" dirty="0" smtClean="0"/>
              <a:t>légistique</a:t>
            </a:r>
            <a:r>
              <a:rPr lang="en-US" sz="2200" dirty="0" smtClean="0"/>
              <a:t>” as </a:t>
            </a:r>
            <a:r>
              <a:rPr lang="en-US" sz="2200" dirty="0" smtClean="0"/>
              <a:t>adapted to LDCs and emerging economies</a:t>
            </a:r>
            <a:endParaRPr lang="en-US" sz="2200" dirty="0" smtClean="0"/>
          </a:p>
          <a:p>
            <a:pPr algn="just"/>
            <a:endParaRPr lang="en-US" sz="2200" dirty="0"/>
          </a:p>
          <a:p>
            <a:pPr algn="just"/>
            <a:r>
              <a:rPr lang="en-US" sz="2200" b="1" dirty="0" smtClean="0"/>
              <a:t>If this is achieved, the standards required by the UN will be easy to endorse and implement in LDCs and emerging economies</a:t>
            </a:r>
            <a:r>
              <a:rPr lang="en-US" sz="2000" dirty="0" smtClean="0"/>
              <a:t>.</a:t>
            </a:r>
          </a:p>
          <a:p>
            <a:pPr algn="just"/>
            <a:endParaRPr lang="en-US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2556933" y="237066"/>
            <a:ext cx="9635067" cy="830997"/>
          </a:xfrm>
          <a:prstGeom prst="rect">
            <a:avLst/>
          </a:prstGeom>
          <a:solidFill>
            <a:srgbClr val="01236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How to Design Best Practices and Standards with the Level of Quality and Neutrality Required by the UN </a:t>
            </a:r>
            <a:r>
              <a:rPr lang="en-US" sz="2400" b="1" dirty="0" smtClean="0">
                <a:solidFill>
                  <a:schemeClr val="bg1"/>
                </a:solidFill>
              </a:rPr>
              <a:t>(Excellency Level)? </a:t>
            </a:r>
            <a:r>
              <a:rPr lang="en-US" sz="2400" dirty="0" smtClean="0">
                <a:solidFill>
                  <a:schemeClr val="bg1"/>
                </a:solidFill>
              </a:rPr>
              <a:t>(2)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828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46B7-88F5-4EAE-9B91-D01D6820F3B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2015 - Frilet Société d'Avocats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2556933" y="237066"/>
            <a:ext cx="9635067" cy="830997"/>
          </a:xfrm>
          <a:prstGeom prst="rect">
            <a:avLst/>
          </a:prstGeom>
          <a:solidFill>
            <a:srgbClr val="01236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How to </a:t>
            </a:r>
            <a:r>
              <a:rPr lang="en-US" sz="2400" b="1" dirty="0" smtClean="0">
                <a:solidFill>
                  <a:schemeClr val="bg1"/>
                </a:solidFill>
              </a:rPr>
              <a:t>Optimize </a:t>
            </a:r>
            <a:r>
              <a:rPr lang="en-US" sz="2400" b="1" dirty="0">
                <a:solidFill>
                  <a:schemeClr val="bg1"/>
                </a:solidFill>
              </a:rPr>
              <a:t>the </a:t>
            </a:r>
            <a:r>
              <a:rPr lang="en-US" sz="2400" b="1" dirty="0" smtClean="0">
                <a:solidFill>
                  <a:schemeClr val="bg1"/>
                </a:solidFill>
              </a:rPr>
              <a:t>Relationships </a:t>
            </a:r>
            <a:r>
              <a:rPr lang="en-US" sz="2400" b="1" dirty="0">
                <a:solidFill>
                  <a:schemeClr val="bg1"/>
                </a:solidFill>
              </a:rPr>
              <a:t>between the </a:t>
            </a:r>
            <a:r>
              <a:rPr lang="en-US" sz="2400" b="1" dirty="0" smtClean="0">
                <a:solidFill>
                  <a:schemeClr val="bg1"/>
                </a:solidFill>
              </a:rPr>
              <a:t>Centres </a:t>
            </a:r>
            <a:r>
              <a:rPr lang="en-US" sz="2400" b="1" dirty="0">
                <a:solidFill>
                  <a:schemeClr val="bg1"/>
                </a:solidFill>
              </a:rPr>
              <a:t>of </a:t>
            </a:r>
            <a:r>
              <a:rPr lang="en-US" sz="2400" b="1" dirty="0" smtClean="0">
                <a:solidFill>
                  <a:schemeClr val="bg1"/>
                </a:solidFill>
              </a:rPr>
              <a:t>Excellence </a:t>
            </a:r>
            <a:r>
              <a:rPr lang="en-US" sz="2400" b="1" dirty="0">
                <a:solidFill>
                  <a:schemeClr val="bg1"/>
                </a:solidFill>
              </a:rPr>
              <a:t>and the </a:t>
            </a:r>
            <a:r>
              <a:rPr lang="en-US" sz="2400" b="1" dirty="0" smtClean="0">
                <a:solidFill>
                  <a:schemeClr val="bg1"/>
                </a:solidFill>
              </a:rPr>
              <a:t>Project Teams </a:t>
            </a:r>
            <a:r>
              <a:rPr lang="en-US" sz="2400" b="1" dirty="0">
                <a:solidFill>
                  <a:schemeClr val="bg1"/>
                </a:solidFill>
              </a:rPr>
              <a:t>to </a:t>
            </a:r>
            <a:r>
              <a:rPr lang="en-US" sz="2400" b="1" dirty="0" smtClean="0">
                <a:solidFill>
                  <a:schemeClr val="bg1"/>
                </a:solidFill>
              </a:rPr>
              <a:t>Deliver the Expected Outcomes?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2353732" y="1215189"/>
            <a:ext cx="972597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smtClean="0"/>
              <a:t>Developing together a strategy and an action plan with </a:t>
            </a:r>
            <a:r>
              <a:rPr lang="en-US" sz="2400" b="1" i="1" u="sng" dirty="0" smtClean="0"/>
              <a:t>priorities even if only optional for the countries </a:t>
            </a:r>
            <a:endParaRPr lang="en-US" sz="2400" b="1" i="1" u="sng" dirty="0" smtClean="0"/>
          </a:p>
          <a:p>
            <a:pPr marL="342900" indent="-342900" algn="just">
              <a:buFont typeface="+mj-lt"/>
              <a:buAutoNum type="romanUcPeriod"/>
            </a:pPr>
            <a:endParaRPr lang="en-US" sz="2000" dirty="0"/>
          </a:p>
          <a:p>
            <a:pPr marL="357188" indent="-357188" algn="just">
              <a:buFont typeface="Wingdings" panose="05000000000000000000" pitchFamily="2" charset="2"/>
              <a:buChar char="v"/>
            </a:pPr>
            <a:r>
              <a:rPr lang="en-US" sz="2000" b="1" dirty="0" smtClean="0"/>
              <a:t>Clarify the objectives on the content and future role of the standards</a:t>
            </a:r>
          </a:p>
          <a:p>
            <a:pPr algn="just"/>
            <a:endParaRPr lang="en-US" sz="2000" b="1" dirty="0" smtClean="0"/>
          </a:p>
          <a:p>
            <a:pPr marL="1271588" lvl="2" indent="-357188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Difference between guidelines, policies and standards</a:t>
            </a:r>
          </a:p>
          <a:p>
            <a:pPr marL="1271588" lvl="2" indent="-357188" algn="just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1271588" lvl="2" indent="-357188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Level of prescriptive form and wording conditions for the standards (even if not mandatory)</a:t>
            </a:r>
          </a:p>
          <a:p>
            <a:pPr lvl="2" algn="just"/>
            <a:endParaRPr lang="en-US" sz="2000" dirty="0" smtClean="0"/>
          </a:p>
          <a:p>
            <a:pPr marL="1271588" lvl="2" indent="-357188" algn="just">
              <a:buFont typeface="Wingdings" panose="05000000000000000000" pitchFamily="2" charset="2"/>
              <a:buChar char="§"/>
            </a:pPr>
            <a:r>
              <a:rPr lang="en-US" sz="2000" dirty="0" smtClean="0"/>
              <a:t>Consistency and hierarchy between the standards (universal, sector specific, legal system </a:t>
            </a:r>
            <a:r>
              <a:rPr lang="en-US" sz="2000" dirty="0" smtClean="0"/>
              <a:t>specific, etc.)</a:t>
            </a:r>
            <a:endParaRPr lang="en-US" sz="2000" dirty="0" smtClean="0"/>
          </a:p>
          <a:p>
            <a:pPr algn="just"/>
            <a:endParaRPr lang="en-US" dirty="0" smtClean="0"/>
          </a:p>
          <a:p>
            <a:pPr marL="361950" lvl="1"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504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46B7-88F5-4EAE-9B91-D01D6820F3B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2015 - Frilet Société d'Avocats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2556933" y="130540"/>
            <a:ext cx="9635067" cy="830997"/>
          </a:xfrm>
          <a:prstGeom prst="rect">
            <a:avLst/>
          </a:prstGeom>
          <a:solidFill>
            <a:srgbClr val="01236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How to Optimize the Relationships between the Centres of Excellence and the Project Teams to Deliver the Expected </a:t>
            </a:r>
            <a:r>
              <a:rPr lang="en-US" sz="2400" b="1" dirty="0" smtClean="0">
                <a:solidFill>
                  <a:schemeClr val="bg1"/>
                </a:solidFill>
              </a:rPr>
              <a:t>Outcomes? </a:t>
            </a:r>
            <a:r>
              <a:rPr lang="en-US" sz="2400" dirty="0" smtClean="0">
                <a:solidFill>
                  <a:schemeClr val="bg1"/>
                </a:solidFill>
              </a:rPr>
              <a:t>(2)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2556933" y="1077055"/>
            <a:ext cx="946083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000" b="1" dirty="0" smtClean="0"/>
              <a:t>Formulating </a:t>
            </a:r>
            <a:r>
              <a:rPr lang="en-US" sz="2000" b="1" dirty="0"/>
              <a:t>universal </a:t>
            </a:r>
            <a:r>
              <a:rPr lang="en-US" sz="2000" b="1" dirty="0" smtClean="0"/>
              <a:t>standards</a:t>
            </a:r>
          </a:p>
          <a:p>
            <a:pPr algn="just"/>
            <a:endParaRPr lang="en-US" b="1" dirty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en-US" dirty="0" smtClean="0"/>
              <a:t>In many situations the formulation of universal standards deserving the UN label will necessitate a fresh formulation </a:t>
            </a:r>
            <a:r>
              <a:rPr lang="en-US" dirty="0"/>
              <a:t>of best practices by the specialized </a:t>
            </a:r>
            <a:r>
              <a:rPr lang="en-US" dirty="0" smtClean="0"/>
              <a:t>Centres </a:t>
            </a:r>
            <a:r>
              <a:rPr lang="en-US" dirty="0"/>
              <a:t>of </a:t>
            </a:r>
            <a:r>
              <a:rPr lang="en-US" dirty="0" smtClean="0"/>
              <a:t>Excellence.</a:t>
            </a:r>
            <a:endParaRPr lang="en-US" dirty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en-US" dirty="0"/>
          </a:p>
          <a:p>
            <a:pPr lvl="1" algn="just"/>
            <a:r>
              <a:rPr lang="en-US" dirty="0" smtClean="0"/>
              <a:t>It </a:t>
            </a:r>
            <a:r>
              <a:rPr lang="en-US" dirty="0" smtClean="0"/>
              <a:t>is proposed that the Centres of Excellence prioritize </a:t>
            </a:r>
            <a:r>
              <a:rPr lang="en-US" dirty="0"/>
              <a:t>their work program for </a:t>
            </a:r>
            <a:r>
              <a:rPr lang="en-US" dirty="0" smtClean="0"/>
              <a:t>contributing to the </a:t>
            </a:r>
            <a:r>
              <a:rPr lang="en-US" dirty="0"/>
              <a:t>development of related standards </a:t>
            </a:r>
            <a:r>
              <a:rPr lang="en-US" dirty="0" smtClean="0"/>
              <a:t>in joint venture with the Projects </a:t>
            </a:r>
            <a:r>
              <a:rPr lang="en-US" dirty="0" smtClean="0"/>
              <a:t>Teams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en-US" dirty="0" smtClean="0"/>
              <a:t>When best practices are already formulated in a clear and simple manner, </a:t>
            </a:r>
            <a:r>
              <a:rPr lang="en-US" dirty="0"/>
              <a:t>the </a:t>
            </a:r>
            <a:r>
              <a:rPr lang="en-US" dirty="0" smtClean="0"/>
              <a:t>specialized Centres </a:t>
            </a:r>
            <a:r>
              <a:rPr lang="en-US" dirty="0"/>
              <a:t>of </a:t>
            </a:r>
            <a:r>
              <a:rPr lang="en-US" dirty="0" smtClean="0"/>
              <a:t>Excellence should offer support to the Project Teams when required</a:t>
            </a:r>
            <a:r>
              <a:rPr lang="en-US" dirty="0"/>
              <a:t>.</a:t>
            </a:r>
          </a:p>
          <a:p>
            <a:pPr algn="just"/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000" b="1" dirty="0"/>
              <a:t>Proposals to speed up the </a:t>
            </a:r>
            <a:r>
              <a:rPr lang="en-US" sz="2000" b="1" dirty="0" smtClean="0"/>
              <a:t>process of designing standards </a:t>
            </a:r>
          </a:p>
          <a:p>
            <a:pPr algn="just"/>
            <a:endParaRPr lang="en-US" b="1" dirty="0"/>
          </a:p>
          <a:p>
            <a:pPr algn="just"/>
            <a:r>
              <a:rPr lang="en-US" b="1" dirty="0" smtClean="0"/>
              <a:t>Consider a draft of a UNECE Guidance Note </a:t>
            </a:r>
            <a:r>
              <a:rPr lang="en-US" dirty="0" smtClean="0"/>
              <a:t>to Centres of Excellence and Projects </a:t>
            </a:r>
            <a:r>
              <a:rPr lang="en-US" dirty="0"/>
              <a:t>T</a:t>
            </a:r>
            <a:r>
              <a:rPr lang="en-US" dirty="0" smtClean="0"/>
              <a:t>eams including objectives, methodology and template by-laws </a:t>
            </a:r>
            <a:r>
              <a:rPr lang="en-US" dirty="0" smtClean="0"/>
              <a:t>facilitating the formulation of </a:t>
            </a:r>
            <a:r>
              <a:rPr lang="en-US" dirty="0" smtClean="0"/>
              <a:t>best practices and </a:t>
            </a:r>
            <a:r>
              <a:rPr lang="en-US" dirty="0" smtClean="0"/>
              <a:t>standards and </a:t>
            </a:r>
            <a:r>
              <a:rPr lang="en-US" dirty="0" smtClean="0"/>
              <a:t>including ethical rules, </a:t>
            </a:r>
            <a:r>
              <a:rPr lang="en-US" dirty="0" smtClean="0"/>
              <a:t>reporting </a:t>
            </a:r>
            <a:r>
              <a:rPr lang="en-US" dirty="0" smtClean="0"/>
              <a:t>requirements and the resources to be found or allocated.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9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1050</TotalTime>
  <Words>1039</Words>
  <Application>Microsoft Office PowerPoint</Application>
  <PresentationFormat>Personnalisé</PresentationFormat>
  <Paragraphs>153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Main</vt:lpstr>
      <vt:lpstr> Aggregating our Forces to Formulate International Best Practices and Standards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Kilian</dc:creator>
  <cp:lastModifiedBy>Marc Frilet</cp:lastModifiedBy>
  <cp:revision>176</cp:revision>
  <cp:lastPrinted>2015-10-07T16:36:18Z</cp:lastPrinted>
  <dcterms:created xsi:type="dcterms:W3CDTF">2014-03-05T14:59:50Z</dcterms:created>
  <dcterms:modified xsi:type="dcterms:W3CDTF">2015-11-17T18:50:42Z</dcterms:modified>
</cp:coreProperties>
</file>