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0" r:id="rId2"/>
    <p:sldId id="342" r:id="rId3"/>
    <p:sldId id="343" r:id="rId4"/>
    <p:sldId id="313" r:id="rId5"/>
    <p:sldId id="314" r:id="rId6"/>
    <p:sldId id="344" r:id="rId7"/>
    <p:sldId id="345" r:id="rId8"/>
    <p:sldId id="346" r:id="rId9"/>
    <p:sldId id="310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3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92" autoAdjust="0"/>
  </p:normalViewPr>
  <p:slideViewPr>
    <p:cSldViewPr snapToGrid="0">
      <p:cViewPr varScale="1">
        <p:scale>
          <a:sx n="66" d="100"/>
          <a:sy n="66" d="100"/>
        </p:scale>
        <p:origin x="-84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DB530-96B3-4781-AD74-CB60A47BDF16}" type="datetimeFigureOut">
              <a:rPr lang="fr-FR" smtClean="0"/>
              <a:pPr/>
              <a:t>14/09/2016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58377-3E79-4092-B751-245F45961A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8648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1F8AB-6CF5-428B-8824-2F3CE8350B10}" type="datetimeFigureOut">
              <a:rPr lang="de-DE" smtClean="0"/>
              <a:pPr/>
              <a:t>14.09.2016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AD61D-B25D-4EE3-A664-157E166A7B3A}" type="slidenum">
              <a:rPr lang="de-DE" smtClean="0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6074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D61D-B25D-4EE3-A664-157E166A7B3A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3869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D61D-B25D-4EE3-A664-157E166A7B3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3869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D61D-B25D-4EE3-A664-157E166A7B3A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38696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D61D-B25D-4EE3-A664-157E166A7B3A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3869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D61D-B25D-4EE3-A664-157E166A7B3A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38696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D61D-B25D-4EE3-A664-157E166A7B3A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38696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D61D-B25D-4EE3-A664-157E166A7B3A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3869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60576" y="1380069"/>
            <a:ext cx="10631424" cy="1789852"/>
          </a:xfrm>
          <a:custGeom>
            <a:avLst/>
            <a:gdLst>
              <a:gd name="connsiteX0" fmla="*/ 0 w 11167872"/>
              <a:gd name="connsiteY0" fmla="*/ 0 h 1789852"/>
              <a:gd name="connsiteX1" fmla="*/ 11167872 w 11167872"/>
              <a:gd name="connsiteY1" fmla="*/ 0 h 1789852"/>
              <a:gd name="connsiteX2" fmla="*/ 11167872 w 11167872"/>
              <a:gd name="connsiteY2" fmla="*/ 1789852 h 1789852"/>
              <a:gd name="connsiteX3" fmla="*/ 0 w 11167872"/>
              <a:gd name="connsiteY3" fmla="*/ 1789852 h 1789852"/>
              <a:gd name="connsiteX4" fmla="*/ 0 w 11167872"/>
              <a:gd name="connsiteY4" fmla="*/ 0 h 1789852"/>
              <a:gd name="connsiteX0" fmla="*/ 609600 w 11167872"/>
              <a:gd name="connsiteY0" fmla="*/ 12192 h 1789852"/>
              <a:gd name="connsiteX1" fmla="*/ 11167872 w 11167872"/>
              <a:gd name="connsiteY1" fmla="*/ 0 h 1789852"/>
              <a:gd name="connsiteX2" fmla="*/ 11167872 w 11167872"/>
              <a:gd name="connsiteY2" fmla="*/ 1789852 h 1789852"/>
              <a:gd name="connsiteX3" fmla="*/ 0 w 11167872"/>
              <a:gd name="connsiteY3" fmla="*/ 1789852 h 1789852"/>
              <a:gd name="connsiteX4" fmla="*/ 609600 w 11167872"/>
              <a:gd name="connsiteY4" fmla="*/ 12192 h 1789852"/>
              <a:gd name="connsiteX0" fmla="*/ 647700 w 11167872"/>
              <a:gd name="connsiteY0" fmla="*/ 12192 h 1789852"/>
              <a:gd name="connsiteX1" fmla="*/ 11167872 w 11167872"/>
              <a:gd name="connsiteY1" fmla="*/ 0 h 1789852"/>
              <a:gd name="connsiteX2" fmla="*/ 11167872 w 11167872"/>
              <a:gd name="connsiteY2" fmla="*/ 1789852 h 1789852"/>
              <a:gd name="connsiteX3" fmla="*/ 0 w 11167872"/>
              <a:gd name="connsiteY3" fmla="*/ 1789852 h 1789852"/>
              <a:gd name="connsiteX4" fmla="*/ 647700 w 11167872"/>
              <a:gd name="connsiteY4" fmla="*/ 12192 h 1789852"/>
              <a:gd name="connsiteX0" fmla="*/ 660400 w 11180572"/>
              <a:gd name="connsiteY0" fmla="*/ 12192 h 1789852"/>
              <a:gd name="connsiteX1" fmla="*/ 11180572 w 11180572"/>
              <a:gd name="connsiteY1" fmla="*/ 0 h 1789852"/>
              <a:gd name="connsiteX2" fmla="*/ 11180572 w 11180572"/>
              <a:gd name="connsiteY2" fmla="*/ 1789852 h 1789852"/>
              <a:gd name="connsiteX3" fmla="*/ 0 w 11180572"/>
              <a:gd name="connsiteY3" fmla="*/ 1789852 h 1789852"/>
              <a:gd name="connsiteX4" fmla="*/ 660400 w 11180572"/>
              <a:gd name="connsiteY4" fmla="*/ 12192 h 1789852"/>
              <a:gd name="connsiteX0" fmla="*/ 666750 w 11180572"/>
              <a:gd name="connsiteY0" fmla="*/ 12192 h 1789852"/>
              <a:gd name="connsiteX1" fmla="*/ 11180572 w 11180572"/>
              <a:gd name="connsiteY1" fmla="*/ 0 h 1789852"/>
              <a:gd name="connsiteX2" fmla="*/ 11180572 w 11180572"/>
              <a:gd name="connsiteY2" fmla="*/ 1789852 h 1789852"/>
              <a:gd name="connsiteX3" fmla="*/ 0 w 11180572"/>
              <a:gd name="connsiteY3" fmla="*/ 1789852 h 1789852"/>
              <a:gd name="connsiteX4" fmla="*/ 666750 w 11180572"/>
              <a:gd name="connsiteY4" fmla="*/ 12192 h 1789852"/>
              <a:gd name="connsiteX0" fmla="*/ 692150 w 11180572"/>
              <a:gd name="connsiteY0" fmla="*/ 12192 h 1789852"/>
              <a:gd name="connsiteX1" fmla="*/ 11180572 w 11180572"/>
              <a:gd name="connsiteY1" fmla="*/ 0 h 1789852"/>
              <a:gd name="connsiteX2" fmla="*/ 11180572 w 11180572"/>
              <a:gd name="connsiteY2" fmla="*/ 1789852 h 1789852"/>
              <a:gd name="connsiteX3" fmla="*/ 0 w 11180572"/>
              <a:gd name="connsiteY3" fmla="*/ 1789852 h 1789852"/>
              <a:gd name="connsiteX4" fmla="*/ 692150 w 11180572"/>
              <a:gd name="connsiteY4" fmla="*/ 12192 h 1789852"/>
              <a:gd name="connsiteX0" fmla="*/ 756112 w 11180572"/>
              <a:gd name="connsiteY0" fmla="*/ 12192 h 1789852"/>
              <a:gd name="connsiteX1" fmla="*/ 11180572 w 11180572"/>
              <a:gd name="connsiteY1" fmla="*/ 0 h 1789852"/>
              <a:gd name="connsiteX2" fmla="*/ 11180572 w 11180572"/>
              <a:gd name="connsiteY2" fmla="*/ 1789852 h 1789852"/>
              <a:gd name="connsiteX3" fmla="*/ 0 w 11180572"/>
              <a:gd name="connsiteY3" fmla="*/ 1789852 h 1789852"/>
              <a:gd name="connsiteX4" fmla="*/ 756112 w 11180572"/>
              <a:gd name="connsiteY4" fmla="*/ 12192 h 1789852"/>
              <a:gd name="connsiteX0" fmla="*/ 807282 w 11180572"/>
              <a:gd name="connsiteY0" fmla="*/ 12192 h 1789852"/>
              <a:gd name="connsiteX1" fmla="*/ 11180572 w 11180572"/>
              <a:gd name="connsiteY1" fmla="*/ 0 h 1789852"/>
              <a:gd name="connsiteX2" fmla="*/ 11180572 w 11180572"/>
              <a:gd name="connsiteY2" fmla="*/ 1789852 h 1789852"/>
              <a:gd name="connsiteX3" fmla="*/ 0 w 11180572"/>
              <a:gd name="connsiteY3" fmla="*/ 1789852 h 1789852"/>
              <a:gd name="connsiteX4" fmla="*/ 807282 w 11180572"/>
              <a:gd name="connsiteY4" fmla="*/ 12192 h 1789852"/>
              <a:gd name="connsiteX0" fmla="*/ 781697 w 11154987"/>
              <a:gd name="connsiteY0" fmla="*/ 12192 h 1789852"/>
              <a:gd name="connsiteX1" fmla="*/ 11154987 w 11154987"/>
              <a:gd name="connsiteY1" fmla="*/ 0 h 1789852"/>
              <a:gd name="connsiteX2" fmla="*/ 11154987 w 11154987"/>
              <a:gd name="connsiteY2" fmla="*/ 1789852 h 1789852"/>
              <a:gd name="connsiteX3" fmla="*/ 0 w 11154987"/>
              <a:gd name="connsiteY3" fmla="*/ 1789852 h 1789852"/>
              <a:gd name="connsiteX4" fmla="*/ 781697 w 11154987"/>
              <a:gd name="connsiteY4" fmla="*/ 12192 h 178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4987" h="1789852">
                <a:moveTo>
                  <a:pt x="781697" y="12192"/>
                </a:moveTo>
                <a:lnTo>
                  <a:pt x="11154987" y="0"/>
                </a:lnTo>
                <a:lnTo>
                  <a:pt x="11154987" y="1789852"/>
                </a:lnTo>
                <a:lnTo>
                  <a:pt x="0" y="1789852"/>
                </a:lnTo>
                <a:lnTo>
                  <a:pt x="781697" y="12192"/>
                </a:lnTo>
                <a:close/>
              </a:path>
            </a:pathLst>
          </a:custGeom>
          <a:gradFill>
            <a:gsLst>
              <a:gs pos="0">
                <a:srgbClr val="01236B"/>
              </a:gs>
              <a:gs pos="74000">
                <a:srgbClr val="01236B">
                  <a:alpha val="84000"/>
                  <a:lumMod val="73000"/>
                </a:srgbClr>
              </a:gs>
              <a:gs pos="83000">
                <a:srgbClr val="01236B">
                  <a:alpha val="81000"/>
                </a:srgbClr>
              </a:gs>
              <a:gs pos="100000">
                <a:srgbClr val="01236B">
                  <a:alpha val="67000"/>
                </a:srgbClr>
              </a:gs>
            </a:gsLst>
            <a:lin ang="6600000" scaled="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2279" y="1380069"/>
            <a:ext cx="8930744" cy="1789852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Add or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5377" y="4045035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or Edit Subtitle</a:t>
            </a:r>
            <a:endParaRPr lang="en-US" dirty="0"/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431407"/>
            <a:ext cx="1143000" cy="365125"/>
          </a:xfrm>
        </p:spPr>
        <p:txBody>
          <a:bodyPr/>
          <a:lstStyle/>
          <a:p>
            <a:r>
              <a:rPr lang="de-DE" smtClean="0"/>
              <a:t>07/03/2014</a:t>
            </a:r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431407"/>
            <a:ext cx="7084177" cy="365125"/>
          </a:xfrm>
        </p:spPr>
        <p:txBody>
          <a:bodyPr/>
          <a:lstStyle/>
          <a:p>
            <a:r>
              <a:rPr lang="en-US" smtClean="0"/>
              <a:t>© 2014 - Frilet Société d'Avocats </a:t>
            </a:r>
            <a:endParaRPr lang="en-US" dirty="0"/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431407"/>
            <a:ext cx="551167" cy="365125"/>
          </a:xfrm>
        </p:spPr>
        <p:txBody>
          <a:bodyPr/>
          <a:lstStyle>
            <a:lvl1pPr>
              <a:defRPr/>
            </a:lvl1pPr>
          </a:lstStyle>
          <a:p>
            <a:fld id="{955FFA39-CE60-4B55-AE18-7240B9FE9D0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196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2278" y="1752599"/>
            <a:ext cx="4336603" cy="1371600"/>
          </a:xfrm>
        </p:spPr>
        <p:txBody>
          <a:bodyPr anchor="t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 smtClean="0"/>
              <a:t>Add or Edit Title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72278" y="3185159"/>
            <a:ext cx="433660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Add or Edit Subtitle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432931"/>
            <a:ext cx="1143000" cy="365125"/>
          </a:xfrm>
        </p:spPr>
        <p:txBody>
          <a:bodyPr/>
          <a:lstStyle/>
          <a:p>
            <a:r>
              <a:rPr lang="de-DE" smtClean="0"/>
              <a:t>07/03/2014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432931"/>
            <a:ext cx="7084177" cy="365125"/>
          </a:xfrm>
        </p:spPr>
        <p:txBody>
          <a:bodyPr/>
          <a:lstStyle/>
          <a:p>
            <a:r>
              <a:rPr lang="en-US" smtClean="0"/>
              <a:t>© 2014 - Frilet Société d'Avocats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432931"/>
            <a:ext cx="551167" cy="365125"/>
          </a:xfrm>
        </p:spPr>
        <p:txBody>
          <a:bodyPr/>
          <a:lstStyle>
            <a:lvl1pPr>
              <a:defRPr/>
            </a:lvl1pPr>
          </a:lstStyle>
          <a:p>
            <a:fld id="{2FBB5D17-E79E-4C24-A38C-75A0A99641D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 smtClean="0"/>
              <a:t>Add or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72278" y="932112"/>
            <a:ext cx="8039677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Add or Edit Subtitle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432931"/>
            <a:ext cx="1143000" cy="365125"/>
          </a:xfrm>
        </p:spPr>
        <p:txBody>
          <a:bodyPr/>
          <a:lstStyle/>
          <a:p>
            <a:r>
              <a:rPr lang="de-DE" smtClean="0"/>
              <a:t>07/03/2014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432931"/>
            <a:ext cx="7084177" cy="365125"/>
          </a:xfrm>
        </p:spPr>
        <p:txBody>
          <a:bodyPr/>
          <a:lstStyle/>
          <a:p>
            <a:r>
              <a:rPr lang="en-US" smtClean="0"/>
              <a:t>© 2014 - Frilet Société d'Avocats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432931"/>
            <a:ext cx="551167" cy="365125"/>
          </a:xfrm>
        </p:spPr>
        <p:txBody>
          <a:bodyPr/>
          <a:lstStyle>
            <a:lvl1pPr>
              <a:defRPr/>
            </a:lvl1pPr>
          </a:lstStyle>
          <a:p>
            <a:fld id="{28C96377-0B50-4658-8BC5-9F32264E252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2280" y="679069"/>
            <a:ext cx="8930744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 smtClean="0"/>
              <a:t>Add or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72279" y="4343400"/>
            <a:ext cx="8930746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or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432931"/>
            <a:ext cx="1143000" cy="365125"/>
          </a:xfrm>
        </p:spPr>
        <p:txBody>
          <a:bodyPr/>
          <a:lstStyle/>
          <a:p>
            <a:r>
              <a:rPr lang="de-DE" smtClean="0"/>
              <a:t>07/03/2014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432931"/>
            <a:ext cx="7084177" cy="365125"/>
          </a:xfrm>
        </p:spPr>
        <p:txBody>
          <a:bodyPr/>
          <a:lstStyle/>
          <a:p>
            <a:r>
              <a:rPr lang="en-US" smtClean="0"/>
              <a:t>© 2014 - Frilet Société d'Avocats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432931"/>
            <a:ext cx="551167" cy="365125"/>
          </a:xfrm>
        </p:spPr>
        <p:txBody>
          <a:bodyPr/>
          <a:lstStyle>
            <a:lvl1pPr>
              <a:defRPr/>
            </a:lvl1pPr>
          </a:lstStyle>
          <a:p>
            <a:fld id="{3C4A768E-E75C-4B16-8F49-716A1816EEB8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Author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36811" y="78987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24090" y="315807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2278" y="685800"/>
            <a:ext cx="862594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 or Edit Quote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72277" y="3489959"/>
            <a:ext cx="862594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Add or Edit Author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or Edit Title /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432931"/>
            <a:ext cx="1143000" cy="365125"/>
          </a:xfrm>
        </p:spPr>
        <p:txBody>
          <a:bodyPr/>
          <a:lstStyle/>
          <a:p>
            <a:r>
              <a:rPr lang="de-DE" smtClean="0"/>
              <a:t>07/03/2014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432931"/>
            <a:ext cx="7084177" cy="365125"/>
          </a:xfrm>
        </p:spPr>
        <p:txBody>
          <a:bodyPr/>
          <a:lstStyle/>
          <a:p>
            <a:r>
              <a:rPr lang="en-US" smtClean="0"/>
              <a:t>© 2014 - Frilet Société d'Avocats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432931"/>
            <a:ext cx="551167" cy="365125"/>
          </a:xfrm>
        </p:spPr>
        <p:txBody>
          <a:bodyPr/>
          <a:lstStyle>
            <a:lvl1pPr>
              <a:defRPr/>
            </a:lvl1pPr>
          </a:lstStyle>
          <a:p>
            <a:fld id="{D8181040-3112-4803-A995-36B8C59273C9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2279" y="685800"/>
            <a:ext cx="8930746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 smtClean="0"/>
              <a:t>Add or Edit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72279" y="3505200"/>
            <a:ext cx="8930746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 smtClean="0"/>
              <a:t>Add or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72279" y="4404360"/>
            <a:ext cx="893074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or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432931"/>
            <a:ext cx="1143000" cy="365125"/>
          </a:xfrm>
        </p:spPr>
        <p:txBody>
          <a:bodyPr/>
          <a:lstStyle/>
          <a:p>
            <a:r>
              <a:rPr lang="de-DE" smtClean="0"/>
              <a:t>07/03/2014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432931"/>
            <a:ext cx="7084177" cy="365125"/>
          </a:xfrm>
        </p:spPr>
        <p:txBody>
          <a:bodyPr/>
          <a:lstStyle/>
          <a:p>
            <a:r>
              <a:rPr lang="en-US" smtClean="0"/>
              <a:t>© 2014 - Frilet Société d'Avocats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432931"/>
            <a:ext cx="551167" cy="365125"/>
          </a:xfrm>
        </p:spPr>
        <p:txBody>
          <a:bodyPr/>
          <a:lstStyle>
            <a:lvl1pPr>
              <a:defRPr/>
            </a:lvl1pPr>
          </a:lstStyle>
          <a:p>
            <a:fld id="{D83B0A4F-E477-4A99-82CF-923604374072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71500" indent="-457200">
              <a:buFont typeface="Wingdings" pitchFamily="2" charset="2"/>
              <a:buChar char="§"/>
              <a:defRPr/>
            </a:lvl1pPr>
            <a:lvl2pPr marL="640080" indent="-228600">
              <a:buFont typeface="Arial" pitchFamily="34" charset="0"/>
              <a:buChar char="•"/>
              <a:defRPr/>
            </a:lvl2pPr>
            <a:lvl3pPr marL="1005840" indent="-228600">
              <a:buFont typeface="Wingdings" pitchFamily="2" charset="2"/>
              <a:buChar char="ü"/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6BA71-4B08-46B0-97B3-56501883B4D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Frilet  -  Société d'Avocats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7177-12F1-47AA-8CF6-503A87C9B015}" type="datetime1">
              <a:rPr lang="fr-FR"/>
              <a:pPr>
                <a:defRPr/>
              </a:pPr>
              <a:t>14/09/2016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73267" y="213360"/>
            <a:ext cx="9715837" cy="562019"/>
          </a:xfrm>
          <a:custGeom>
            <a:avLst/>
            <a:gdLst>
              <a:gd name="connsiteX0" fmla="*/ 0 w 11167872"/>
              <a:gd name="connsiteY0" fmla="*/ 0 h 1789852"/>
              <a:gd name="connsiteX1" fmla="*/ 11167872 w 11167872"/>
              <a:gd name="connsiteY1" fmla="*/ 0 h 1789852"/>
              <a:gd name="connsiteX2" fmla="*/ 11167872 w 11167872"/>
              <a:gd name="connsiteY2" fmla="*/ 1789852 h 1789852"/>
              <a:gd name="connsiteX3" fmla="*/ 0 w 11167872"/>
              <a:gd name="connsiteY3" fmla="*/ 1789852 h 1789852"/>
              <a:gd name="connsiteX4" fmla="*/ 0 w 11167872"/>
              <a:gd name="connsiteY4" fmla="*/ 0 h 1789852"/>
              <a:gd name="connsiteX0" fmla="*/ 609600 w 11167872"/>
              <a:gd name="connsiteY0" fmla="*/ 12192 h 1789852"/>
              <a:gd name="connsiteX1" fmla="*/ 11167872 w 11167872"/>
              <a:gd name="connsiteY1" fmla="*/ 0 h 1789852"/>
              <a:gd name="connsiteX2" fmla="*/ 11167872 w 11167872"/>
              <a:gd name="connsiteY2" fmla="*/ 1789852 h 1789852"/>
              <a:gd name="connsiteX3" fmla="*/ 0 w 11167872"/>
              <a:gd name="connsiteY3" fmla="*/ 1789852 h 1789852"/>
              <a:gd name="connsiteX4" fmla="*/ 609600 w 11167872"/>
              <a:gd name="connsiteY4" fmla="*/ 12192 h 1789852"/>
              <a:gd name="connsiteX0" fmla="*/ 647700 w 11167872"/>
              <a:gd name="connsiteY0" fmla="*/ 12192 h 1789852"/>
              <a:gd name="connsiteX1" fmla="*/ 11167872 w 11167872"/>
              <a:gd name="connsiteY1" fmla="*/ 0 h 1789852"/>
              <a:gd name="connsiteX2" fmla="*/ 11167872 w 11167872"/>
              <a:gd name="connsiteY2" fmla="*/ 1789852 h 1789852"/>
              <a:gd name="connsiteX3" fmla="*/ 0 w 11167872"/>
              <a:gd name="connsiteY3" fmla="*/ 1789852 h 1789852"/>
              <a:gd name="connsiteX4" fmla="*/ 647700 w 11167872"/>
              <a:gd name="connsiteY4" fmla="*/ 12192 h 1789852"/>
              <a:gd name="connsiteX0" fmla="*/ 660400 w 11180572"/>
              <a:gd name="connsiteY0" fmla="*/ 12192 h 1789852"/>
              <a:gd name="connsiteX1" fmla="*/ 11180572 w 11180572"/>
              <a:gd name="connsiteY1" fmla="*/ 0 h 1789852"/>
              <a:gd name="connsiteX2" fmla="*/ 11180572 w 11180572"/>
              <a:gd name="connsiteY2" fmla="*/ 1789852 h 1789852"/>
              <a:gd name="connsiteX3" fmla="*/ 0 w 11180572"/>
              <a:gd name="connsiteY3" fmla="*/ 1789852 h 1789852"/>
              <a:gd name="connsiteX4" fmla="*/ 660400 w 11180572"/>
              <a:gd name="connsiteY4" fmla="*/ 12192 h 1789852"/>
              <a:gd name="connsiteX0" fmla="*/ 666750 w 11180572"/>
              <a:gd name="connsiteY0" fmla="*/ 12192 h 1789852"/>
              <a:gd name="connsiteX1" fmla="*/ 11180572 w 11180572"/>
              <a:gd name="connsiteY1" fmla="*/ 0 h 1789852"/>
              <a:gd name="connsiteX2" fmla="*/ 11180572 w 11180572"/>
              <a:gd name="connsiteY2" fmla="*/ 1789852 h 1789852"/>
              <a:gd name="connsiteX3" fmla="*/ 0 w 11180572"/>
              <a:gd name="connsiteY3" fmla="*/ 1789852 h 1789852"/>
              <a:gd name="connsiteX4" fmla="*/ 666750 w 11180572"/>
              <a:gd name="connsiteY4" fmla="*/ 12192 h 1789852"/>
              <a:gd name="connsiteX0" fmla="*/ 692150 w 11180572"/>
              <a:gd name="connsiteY0" fmla="*/ 12192 h 1789852"/>
              <a:gd name="connsiteX1" fmla="*/ 11180572 w 11180572"/>
              <a:gd name="connsiteY1" fmla="*/ 0 h 1789852"/>
              <a:gd name="connsiteX2" fmla="*/ 11180572 w 11180572"/>
              <a:gd name="connsiteY2" fmla="*/ 1789852 h 1789852"/>
              <a:gd name="connsiteX3" fmla="*/ 0 w 11180572"/>
              <a:gd name="connsiteY3" fmla="*/ 1789852 h 1789852"/>
              <a:gd name="connsiteX4" fmla="*/ 692150 w 11180572"/>
              <a:gd name="connsiteY4" fmla="*/ 12192 h 1789852"/>
              <a:gd name="connsiteX0" fmla="*/ 756112 w 11180572"/>
              <a:gd name="connsiteY0" fmla="*/ 12192 h 1789852"/>
              <a:gd name="connsiteX1" fmla="*/ 11180572 w 11180572"/>
              <a:gd name="connsiteY1" fmla="*/ 0 h 1789852"/>
              <a:gd name="connsiteX2" fmla="*/ 11180572 w 11180572"/>
              <a:gd name="connsiteY2" fmla="*/ 1789852 h 1789852"/>
              <a:gd name="connsiteX3" fmla="*/ 0 w 11180572"/>
              <a:gd name="connsiteY3" fmla="*/ 1789852 h 1789852"/>
              <a:gd name="connsiteX4" fmla="*/ 756112 w 11180572"/>
              <a:gd name="connsiteY4" fmla="*/ 12192 h 1789852"/>
              <a:gd name="connsiteX0" fmla="*/ 807282 w 11180572"/>
              <a:gd name="connsiteY0" fmla="*/ 12192 h 1789852"/>
              <a:gd name="connsiteX1" fmla="*/ 11180572 w 11180572"/>
              <a:gd name="connsiteY1" fmla="*/ 0 h 1789852"/>
              <a:gd name="connsiteX2" fmla="*/ 11180572 w 11180572"/>
              <a:gd name="connsiteY2" fmla="*/ 1789852 h 1789852"/>
              <a:gd name="connsiteX3" fmla="*/ 0 w 11180572"/>
              <a:gd name="connsiteY3" fmla="*/ 1789852 h 1789852"/>
              <a:gd name="connsiteX4" fmla="*/ 807282 w 11180572"/>
              <a:gd name="connsiteY4" fmla="*/ 12192 h 1789852"/>
              <a:gd name="connsiteX0" fmla="*/ 781697 w 11154987"/>
              <a:gd name="connsiteY0" fmla="*/ 12192 h 1789852"/>
              <a:gd name="connsiteX1" fmla="*/ 11154987 w 11154987"/>
              <a:gd name="connsiteY1" fmla="*/ 0 h 1789852"/>
              <a:gd name="connsiteX2" fmla="*/ 11154987 w 11154987"/>
              <a:gd name="connsiteY2" fmla="*/ 1789852 h 1789852"/>
              <a:gd name="connsiteX3" fmla="*/ 0 w 11154987"/>
              <a:gd name="connsiteY3" fmla="*/ 1789852 h 1789852"/>
              <a:gd name="connsiteX4" fmla="*/ 781697 w 11154987"/>
              <a:gd name="connsiteY4" fmla="*/ 12192 h 1789852"/>
              <a:gd name="connsiteX0" fmla="*/ 191191 w 10564481"/>
              <a:gd name="connsiteY0" fmla="*/ 12192 h 1789852"/>
              <a:gd name="connsiteX1" fmla="*/ 10564481 w 10564481"/>
              <a:gd name="connsiteY1" fmla="*/ 0 h 1789852"/>
              <a:gd name="connsiteX2" fmla="*/ 10564481 w 10564481"/>
              <a:gd name="connsiteY2" fmla="*/ 1789852 h 1789852"/>
              <a:gd name="connsiteX3" fmla="*/ 0 w 10564481"/>
              <a:gd name="connsiteY3" fmla="*/ 1764082 h 1789852"/>
              <a:gd name="connsiteX4" fmla="*/ 191191 w 10564481"/>
              <a:gd name="connsiteY4" fmla="*/ 12192 h 1789852"/>
              <a:gd name="connsiteX0" fmla="*/ 217632 w 10564481"/>
              <a:gd name="connsiteY0" fmla="*/ 37961 h 1789852"/>
              <a:gd name="connsiteX1" fmla="*/ 10564481 w 10564481"/>
              <a:gd name="connsiteY1" fmla="*/ 0 h 1789852"/>
              <a:gd name="connsiteX2" fmla="*/ 10564481 w 10564481"/>
              <a:gd name="connsiteY2" fmla="*/ 1789852 h 1789852"/>
              <a:gd name="connsiteX3" fmla="*/ 0 w 10564481"/>
              <a:gd name="connsiteY3" fmla="*/ 1764082 h 1789852"/>
              <a:gd name="connsiteX4" fmla="*/ 217632 w 10564481"/>
              <a:gd name="connsiteY4" fmla="*/ 37961 h 1789852"/>
              <a:gd name="connsiteX0" fmla="*/ 226445 w 10573294"/>
              <a:gd name="connsiteY0" fmla="*/ 37961 h 1789852"/>
              <a:gd name="connsiteX1" fmla="*/ 10573294 w 10573294"/>
              <a:gd name="connsiteY1" fmla="*/ 0 h 1789852"/>
              <a:gd name="connsiteX2" fmla="*/ 10573294 w 10573294"/>
              <a:gd name="connsiteY2" fmla="*/ 1789852 h 1789852"/>
              <a:gd name="connsiteX3" fmla="*/ 0 w 10573294"/>
              <a:gd name="connsiteY3" fmla="*/ 1712541 h 1789852"/>
              <a:gd name="connsiteX4" fmla="*/ 226445 w 10573294"/>
              <a:gd name="connsiteY4" fmla="*/ 37961 h 1789852"/>
              <a:gd name="connsiteX0" fmla="*/ 235258 w 10582107"/>
              <a:gd name="connsiteY0" fmla="*/ 37961 h 1789852"/>
              <a:gd name="connsiteX1" fmla="*/ 10582107 w 10582107"/>
              <a:gd name="connsiteY1" fmla="*/ 0 h 1789852"/>
              <a:gd name="connsiteX2" fmla="*/ 10582107 w 10582107"/>
              <a:gd name="connsiteY2" fmla="*/ 1789852 h 1789852"/>
              <a:gd name="connsiteX3" fmla="*/ 0 w 10582107"/>
              <a:gd name="connsiteY3" fmla="*/ 1738311 h 1789852"/>
              <a:gd name="connsiteX4" fmla="*/ 235258 w 10582107"/>
              <a:gd name="connsiteY4" fmla="*/ 37961 h 178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2107" h="1789852">
                <a:moveTo>
                  <a:pt x="235258" y="37961"/>
                </a:moveTo>
                <a:lnTo>
                  <a:pt x="10582107" y="0"/>
                </a:lnTo>
                <a:lnTo>
                  <a:pt x="10582107" y="1789852"/>
                </a:lnTo>
                <a:lnTo>
                  <a:pt x="0" y="1738311"/>
                </a:lnTo>
                <a:lnTo>
                  <a:pt x="235258" y="37961"/>
                </a:lnTo>
                <a:close/>
              </a:path>
            </a:pathLst>
          </a:custGeom>
          <a:gradFill>
            <a:gsLst>
              <a:gs pos="0">
                <a:srgbClr val="01236B"/>
              </a:gs>
              <a:gs pos="74000">
                <a:srgbClr val="01236B">
                  <a:alpha val="84000"/>
                  <a:lumMod val="73000"/>
                </a:srgbClr>
              </a:gs>
              <a:gs pos="83000">
                <a:srgbClr val="01236B">
                  <a:alpha val="81000"/>
                </a:srgbClr>
              </a:gs>
              <a:gs pos="100000">
                <a:srgbClr val="01236B">
                  <a:alpha val="67000"/>
                </a:srgbClr>
              </a:gs>
            </a:gsLst>
            <a:lin ang="6600000" scaled="0"/>
          </a:gradFill>
          <a:ln>
            <a:noFill/>
          </a:ln>
          <a:effectLst>
            <a:outerShdw blurRad="508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82672" y="185037"/>
            <a:ext cx="8930744" cy="618664"/>
          </a:xfrm>
        </p:spPr>
        <p:txBody>
          <a:bodyPr anchor="t">
            <a:normAutofit/>
          </a:bodyPr>
          <a:lstStyle>
            <a:lvl1pPr algn="ctr">
              <a:defRPr sz="3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Add or Edit Title</a:t>
            </a:r>
            <a:endParaRPr lang="en-US" dirty="0"/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431407"/>
            <a:ext cx="1143000" cy="365125"/>
          </a:xfrm>
        </p:spPr>
        <p:txBody>
          <a:bodyPr/>
          <a:lstStyle/>
          <a:p>
            <a:r>
              <a:rPr lang="de-DE" smtClean="0"/>
              <a:t>07/03/2014</a:t>
            </a:r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431407"/>
            <a:ext cx="7084177" cy="365125"/>
          </a:xfrm>
        </p:spPr>
        <p:txBody>
          <a:bodyPr/>
          <a:lstStyle/>
          <a:p>
            <a:r>
              <a:rPr lang="en-US" smtClean="0"/>
              <a:t>© 2014 - Frilet Société d'Avocats </a:t>
            </a:r>
            <a:endParaRPr lang="en-US" dirty="0"/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431407"/>
            <a:ext cx="551167" cy="365125"/>
          </a:xfrm>
        </p:spPr>
        <p:txBody>
          <a:bodyPr/>
          <a:lstStyle>
            <a:lvl1pPr>
              <a:defRPr/>
            </a:lvl1pPr>
          </a:lstStyle>
          <a:p>
            <a:fld id="{955FFA39-CE60-4B55-AE18-7240B9FE9D0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782671" y="1060057"/>
            <a:ext cx="8930744" cy="4731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Add or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598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2279" y="1380068"/>
            <a:ext cx="8930744" cy="2616199"/>
          </a:xfrm>
        </p:spPr>
        <p:txBody>
          <a:bodyPr anchor="t">
            <a:normAutofit/>
          </a:bodyPr>
          <a:lstStyle>
            <a:lvl1pPr algn="ctr">
              <a:defRPr sz="6000">
                <a:effectLst/>
              </a:defRPr>
            </a:lvl1pPr>
          </a:lstStyle>
          <a:p>
            <a:r>
              <a:rPr lang="en-US" dirty="0" smtClean="0"/>
              <a:t>Add or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5377" y="4045035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 or Edit Subtitle</a:t>
            </a:r>
            <a:endParaRPr lang="en-US" dirty="0"/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431407"/>
            <a:ext cx="1143000" cy="365125"/>
          </a:xfrm>
        </p:spPr>
        <p:txBody>
          <a:bodyPr/>
          <a:lstStyle/>
          <a:p>
            <a:r>
              <a:rPr lang="de-DE" smtClean="0"/>
              <a:t>07/03/2014</a:t>
            </a:r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431407"/>
            <a:ext cx="7084177" cy="365125"/>
          </a:xfrm>
        </p:spPr>
        <p:txBody>
          <a:bodyPr/>
          <a:lstStyle/>
          <a:p>
            <a:r>
              <a:rPr lang="en-US" smtClean="0"/>
              <a:t>© 2014 - Frilet Société d'Avocats </a:t>
            </a:r>
            <a:endParaRPr lang="en-US" dirty="0"/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431407"/>
            <a:ext cx="551167" cy="365125"/>
          </a:xfrm>
        </p:spPr>
        <p:txBody>
          <a:bodyPr/>
          <a:lstStyle>
            <a:lvl1pPr>
              <a:defRPr/>
            </a:lvl1pPr>
          </a:lstStyle>
          <a:p>
            <a:fld id="{955FFA39-CE60-4B55-AE18-7240B9FE9D09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82672" y="185037"/>
            <a:ext cx="8930744" cy="618664"/>
          </a:xfrm>
        </p:spPr>
        <p:txBody>
          <a:bodyPr anchor="t">
            <a:normAutofit/>
          </a:bodyPr>
          <a:lstStyle>
            <a:lvl1pPr algn="ctr">
              <a:defRPr sz="30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Add or Edit Title</a:t>
            </a:r>
            <a:endParaRPr lang="en-US" dirty="0"/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431407"/>
            <a:ext cx="1143000" cy="365125"/>
          </a:xfrm>
        </p:spPr>
        <p:txBody>
          <a:bodyPr/>
          <a:lstStyle/>
          <a:p>
            <a:r>
              <a:rPr lang="de-DE" smtClean="0"/>
              <a:t>07/03/2014</a:t>
            </a:r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431407"/>
            <a:ext cx="7084177" cy="365125"/>
          </a:xfrm>
        </p:spPr>
        <p:txBody>
          <a:bodyPr/>
          <a:lstStyle/>
          <a:p>
            <a:r>
              <a:rPr lang="en-US" smtClean="0"/>
              <a:t>© 2014 - Frilet Société d'Avocats </a:t>
            </a:r>
            <a:endParaRPr lang="en-US" dirty="0"/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431407"/>
            <a:ext cx="551167" cy="365125"/>
          </a:xfrm>
        </p:spPr>
        <p:txBody>
          <a:bodyPr/>
          <a:lstStyle>
            <a:lvl1pPr>
              <a:defRPr/>
            </a:lvl1pPr>
          </a:lstStyle>
          <a:p>
            <a:fld id="{955FFA39-CE60-4B55-AE18-7240B9FE9D0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782671" y="1060057"/>
            <a:ext cx="8930744" cy="4731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Add or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521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2279" y="685800"/>
            <a:ext cx="8930745" cy="17525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or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72278" y="2666999"/>
            <a:ext cx="4291817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Add or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431407"/>
            <a:ext cx="1143000" cy="365125"/>
          </a:xfrm>
        </p:spPr>
        <p:txBody>
          <a:bodyPr/>
          <a:lstStyle/>
          <a:p>
            <a:r>
              <a:rPr lang="de-DE" smtClean="0"/>
              <a:t>07/03/2014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431407"/>
            <a:ext cx="7084177" cy="365125"/>
          </a:xfrm>
        </p:spPr>
        <p:txBody>
          <a:bodyPr/>
          <a:lstStyle/>
          <a:p>
            <a:r>
              <a:rPr lang="en-US" smtClean="0"/>
              <a:t>© 2014 - Frilet Société d'Avocats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431407"/>
            <a:ext cx="551167" cy="365125"/>
          </a:xfrm>
        </p:spPr>
        <p:txBody>
          <a:bodyPr/>
          <a:lstStyle>
            <a:lvl1pPr>
              <a:defRPr/>
            </a:lvl1pPr>
          </a:lstStyle>
          <a:p>
            <a:fld id="{EAD846B7-88F5-4EAE-9B91-D01D6820F3B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7211206" y="2666998"/>
            <a:ext cx="4291817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Add or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Add or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72278" y="2658533"/>
            <a:ext cx="42308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12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Add or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72278" y="3331104"/>
            <a:ext cx="4230857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Add or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432931"/>
            <a:ext cx="1143000" cy="365125"/>
          </a:xfrm>
        </p:spPr>
        <p:txBody>
          <a:bodyPr/>
          <a:lstStyle/>
          <a:p>
            <a:r>
              <a:rPr lang="de-DE" smtClean="0"/>
              <a:t>07/03/2014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432931"/>
            <a:ext cx="7084177" cy="365125"/>
          </a:xfrm>
        </p:spPr>
        <p:txBody>
          <a:bodyPr/>
          <a:lstStyle/>
          <a:p>
            <a:r>
              <a:rPr lang="en-US" smtClean="0"/>
              <a:t>© 2014 - Frilet Société d'Avocats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432931"/>
            <a:ext cx="551167" cy="365125"/>
          </a:xfrm>
        </p:spPr>
        <p:txBody>
          <a:bodyPr/>
          <a:lstStyle>
            <a:lvl1pPr>
              <a:defRPr/>
            </a:lvl1pPr>
          </a:lstStyle>
          <a:p>
            <a:fld id="{63114918-7240-41E0-AEFE-14B4DA4DBFB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272166" y="2658533"/>
            <a:ext cx="423085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1236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Add or Edit Subtitle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7272166" y="3331104"/>
            <a:ext cx="4230857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Add or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2656" y="6432423"/>
            <a:ext cx="1143000" cy="365125"/>
          </a:xfrm>
        </p:spPr>
        <p:txBody>
          <a:bodyPr/>
          <a:lstStyle/>
          <a:p>
            <a:r>
              <a:rPr lang="de-DE" smtClean="0"/>
              <a:t>07/03/2014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2279" y="6432423"/>
            <a:ext cx="7084177" cy="365125"/>
          </a:xfrm>
        </p:spPr>
        <p:txBody>
          <a:bodyPr/>
          <a:lstStyle/>
          <a:p>
            <a:r>
              <a:rPr lang="en-US" smtClean="0"/>
              <a:t>© 2014 - Frilet Société d'Avocats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6432423"/>
            <a:ext cx="551167" cy="365125"/>
          </a:xfrm>
        </p:spPr>
        <p:txBody>
          <a:bodyPr/>
          <a:lstStyle>
            <a:lvl1pPr>
              <a:defRPr/>
            </a:lvl1pPr>
          </a:lstStyle>
          <a:p>
            <a:fld id="{303377FC-621A-4A52-99E5-4B9F6BB3616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572279" y="685801"/>
            <a:ext cx="8930744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Add or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32656" y="6432931"/>
            <a:ext cx="1143000" cy="365125"/>
          </a:xfrm>
        </p:spPr>
        <p:txBody>
          <a:bodyPr/>
          <a:lstStyle/>
          <a:p>
            <a:r>
              <a:rPr lang="de-DE" smtClean="0"/>
              <a:t>07/03/2014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2279" y="6432931"/>
            <a:ext cx="7084177" cy="365125"/>
          </a:xfrm>
        </p:spPr>
        <p:txBody>
          <a:bodyPr/>
          <a:lstStyle/>
          <a:p>
            <a:r>
              <a:rPr lang="en-US" smtClean="0"/>
              <a:t>© 2014 - Frilet Société d'Avocats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51856" y="6432931"/>
            <a:ext cx="551167" cy="365125"/>
          </a:xfrm>
        </p:spPr>
        <p:txBody>
          <a:bodyPr/>
          <a:lstStyle>
            <a:lvl1pPr>
              <a:defRPr/>
            </a:lvl1pPr>
          </a:lstStyle>
          <a:p>
            <a:fld id="{A49B3407-18D0-4474-BB24-959D8D2047F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72279" y="685800"/>
            <a:ext cx="893074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Add or Edit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572279" y="2666999"/>
            <a:ext cx="8930744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Add or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2279" y="1600200"/>
            <a:ext cx="2461154" cy="1371600"/>
          </a:xfrm>
        </p:spPr>
        <p:txBody>
          <a:bodyPr anchor="t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 smtClean="0"/>
              <a:t>Add or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Add or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72279" y="3020568"/>
            <a:ext cx="2461154" cy="182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Add or Edit Subtitle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432423"/>
            <a:ext cx="1143000" cy="365125"/>
          </a:xfrm>
        </p:spPr>
        <p:txBody>
          <a:bodyPr/>
          <a:lstStyle/>
          <a:p>
            <a:r>
              <a:rPr lang="de-DE" smtClean="0"/>
              <a:t>07/03/2014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432423"/>
            <a:ext cx="7084177" cy="365125"/>
          </a:xfrm>
        </p:spPr>
        <p:txBody>
          <a:bodyPr/>
          <a:lstStyle/>
          <a:p>
            <a:r>
              <a:rPr lang="en-US" smtClean="0"/>
              <a:t>© 2014 - Frilet Société d'Avocats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432423"/>
            <a:ext cx="551167" cy="365125"/>
          </a:xfrm>
        </p:spPr>
        <p:txBody>
          <a:bodyPr/>
          <a:lstStyle>
            <a:lvl1pPr>
              <a:defRPr/>
            </a:lvl1pPr>
          </a:lstStyle>
          <a:p>
            <a:fld id="{49579F59-627D-4EF1-AD7E-6EFAF7D551B7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5403" y="6370891"/>
            <a:ext cx="12197403" cy="487109"/>
          </a:xfrm>
          <a:custGeom>
            <a:avLst/>
            <a:gdLst>
              <a:gd name="connsiteX0" fmla="*/ 0 w 11984736"/>
              <a:gd name="connsiteY0" fmla="*/ 0 h 481584"/>
              <a:gd name="connsiteX1" fmla="*/ 11984736 w 11984736"/>
              <a:gd name="connsiteY1" fmla="*/ 0 h 481584"/>
              <a:gd name="connsiteX2" fmla="*/ 11984736 w 11984736"/>
              <a:gd name="connsiteY2" fmla="*/ 481584 h 481584"/>
              <a:gd name="connsiteX3" fmla="*/ 0 w 11984736"/>
              <a:gd name="connsiteY3" fmla="*/ 481584 h 481584"/>
              <a:gd name="connsiteX4" fmla="*/ 0 w 11984736"/>
              <a:gd name="connsiteY4" fmla="*/ 0 h 481584"/>
              <a:gd name="connsiteX0" fmla="*/ 15240 w 11984736"/>
              <a:gd name="connsiteY0" fmla="*/ 0 h 595884"/>
              <a:gd name="connsiteX1" fmla="*/ 11984736 w 11984736"/>
              <a:gd name="connsiteY1" fmla="*/ 114300 h 595884"/>
              <a:gd name="connsiteX2" fmla="*/ 11984736 w 11984736"/>
              <a:gd name="connsiteY2" fmla="*/ 595884 h 595884"/>
              <a:gd name="connsiteX3" fmla="*/ 0 w 11984736"/>
              <a:gd name="connsiteY3" fmla="*/ 595884 h 595884"/>
              <a:gd name="connsiteX4" fmla="*/ 15240 w 11984736"/>
              <a:gd name="connsiteY4" fmla="*/ 0 h 595884"/>
              <a:gd name="connsiteX0" fmla="*/ 220980 w 12190476"/>
              <a:gd name="connsiteY0" fmla="*/ 0 h 603504"/>
              <a:gd name="connsiteX1" fmla="*/ 12190476 w 12190476"/>
              <a:gd name="connsiteY1" fmla="*/ 114300 h 603504"/>
              <a:gd name="connsiteX2" fmla="*/ 12190476 w 12190476"/>
              <a:gd name="connsiteY2" fmla="*/ 595884 h 603504"/>
              <a:gd name="connsiteX3" fmla="*/ 0 w 12190476"/>
              <a:gd name="connsiteY3" fmla="*/ 603504 h 603504"/>
              <a:gd name="connsiteX4" fmla="*/ 220980 w 12190476"/>
              <a:gd name="connsiteY4" fmla="*/ 0 h 603504"/>
              <a:gd name="connsiteX0" fmla="*/ 167640 w 12190476"/>
              <a:gd name="connsiteY0" fmla="*/ 53340 h 489204"/>
              <a:gd name="connsiteX1" fmla="*/ 12190476 w 12190476"/>
              <a:gd name="connsiteY1" fmla="*/ 0 h 489204"/>
              <a:gd name="connsiteX2" fmla="*/ 12190476 w 12190476"/>
              <a:gd name="connsiteY2" fmla="*/ 481584 h 489204"/>
              <a:gd name="connsiteX3" fmla="*/ 0 w 12190476"/>
              <a:gd name="connsiteY3" fmla="*/ 489204 h 489204"/>
              <a:gd name="connsiteX4" fmla="*/ 167640 w 12190476"/>
              <a:gd name="connsiteY4" fmla="*/ 53340 h 489204"/>
              <a:gd name="connsiteX0" fmla="*/ 167640 w 12190476"/>
              <a:gd name="connsiteY0" fmla="*/ 38100 h 489204"/>
              <a:gd name="connsiteX1" fmla="*/ 12190476 w 12190476"/>
              <a:gd name="connsiteY1" fmla="*/ 0 h 489204"/>
              <a:gd name="connsiteX2" fmla="*/ 12190476 w 12190476"/>
              <a:gd name="connsiteY2" fmla="*/ 481584 h 489204"/>
              <a:gd name="connsiteX3" fmla="*/ 0 w 12190476"/>
              <a:gd name="connsiteY3" fmla="*/ 489204 h 489204"/>
              <a:gd name="connsiteX4" fmla="*/ 167640 w 12190476"/>
              <a:gd name="connsiteY4" fmla="*/ 38100 h 489204"/>
              <a:gd name="connsiteX0" fmla="*/ 175260 w 12190476"/>
              <a:gd name="connsiteY0" fmla="*/ 15240 h 489204"/>
              <a:gd name="connsiteX1" fmla="*/ 12190476 w 12190476"/>
              <a:gd name="connsiteY1" fmla="*/ 0 h 489204"/>
              <a:gd name="connsiteX2" fmla="*/ 12190476 w 12190476"/>
              <a:gd name="connsiteY2" fmla="*/ 481584 h 489204"/>
              <a:gd name="connsiteX3" fmla="*/ 0 w 12190476"/>
              <a:gd name="connsiteY3" fmla="*/ 489204 h 489204"/>
              <a:gd name="connsiteX4" fmla="*/ 175260 w 12190476"/>
              <a:gd name="connsiteY4" fmla="*/ 15240 h 489204"/>
              <a:gd name="connsiteX0" fmla="*/ 182880 w 12190476"/>
              <a:gd name="connsiteY0" fmla="*/ 0 h 496824"/>
              <a:gd name="connsiteX1" fmla="*/ 12190476 w 12190476"/>
              <a:gd name="connsiteY1" fmla="*/ 7620 h 496824"/>
              <a:gd name="connsiteX2" fmla="*/ 12190476 w 12190476"/>
              <a:gd name="connsiteY2" fmla="*/ 489204 h 496824"/>
              <a:gd name="connsiteX3" fmla="*/ 0 w 12190476"/>
              <a:gd name="connsiteY3" fmla="*/ 496824 h 496824"/>
              <a:gd name="connsiteX4" fmla="*/ 182880 w 12190476"/>
              <a:gd name="connsiteY4" fmla="*/ 0 h 496824"/>
              <a:gd name="connsiteX0" fmla="*/ 175260 w 12190476"/>
              <a:gd name="connsiteY0" fmla="*/ 15240 h 489204"/>
              <a:gd name="connsiteX1" fmla="*/ 12190476 w 12190476"/>
              <a:gd name="connsiteY1" fmla="*/ 0 h 489204"/>
              <a:gd name="connsiteX2" fmla="*/ 12190476 w 12190476"/>
              <a:gd name="connsiteY2" fmla="*/ 481584 h 489204"/>
              <a:gd name="connsiteX3" fmla="*/ 0 w 12190476"/>
              <a:gd name="connsiteY3" fmla="*/ 489204 h 489204"/>
              <a:gd name="connsiteX4" fmla="*/ 175260 w 12190476"/>
              <a:gd name="connsiteY4" fmla="*/ 15240 h 489204"/>
              <a:gd name="connsiteX0" fmla="*/ 182880 w 12190476"/>
              <a:gd name="connsiteY0" fmla="*/ 0 h 489204"/>
              <a:gd name="connsiteX1" fmla="*/ 12190476 w 12190476"/>
              <a:gd name="connsiteY1" fmla="*/ 0 h 489204"/>
              <a:gd name="connsiteX2" fmla="*/ 12190476 w 12190476"/>
              <a:gd name="connsiteY2" fmla="*/ 481584 h 489204"/>
              <a:gd name="connsiteX3" fmla="*/ 0 w 12190476"/>
              <a:gd name="connsiteY3" fmla="*/ 489204 h 489204"/>
              <a:gd name="connsiteX4" fmla="*/ 182880 w 12190476"/>
              <a:gd name="connsiteY4" fmla="*/ 0 h 489204"/>
              <a:gd name="connsiteX0" fmla="*/ 182880 w 12190476"/>
              <a:gd name="connsiteY0" fmla="*/ 0 h 489204"/>
              <a:gd name="connsiteX1" fmla="*/ 12190476 w 12190476"/>
              <a:gd name="connsiteY1" fmla="*/ 0 h 489204"/>
              <a:gd name="connsiteX2" fmla="*/ 12190476 w 12190476"/>
              <a:gd name="connsiteY2" fmla="*/ 487962 h 489204"/>
              <a:gd name="connsiteX3" fmla="*/ 0 w 12190476"/>
              <a:gd name="connsiteY3" fmla="*/ 489204 h 489204"/>
              <a:gd name="connsiteX4" fmla="*/ 182880 w 12190476"/>
              <a:gd name="connsiteY4" fmla="*/ 0 h 48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476" h="489204">
                <a:moveTo>
                  <a:pt x="182880" y="0"/>
                </a:moveTo>
                <a:lnTo>
                  <a:pt x="12190476" y="0"/>
                </a:lnTo>
                <a:lnTo>
                  <a:pt x="12190476" y="487962"/>
                </a:lnTo>
                <a:lnTo>
                  <a:pt x="0" y="489204"/>
                </a:lnTo>
                <a:lnTo>
                  <a:pt x="182880" y="0"/>
                </a:lnTo>
                <a:close/>
              </a:path>
            </a:pathLst>
          </a:custGeom>
          <a:solidFill>
            <a:srgbClr val="01236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2279" y="685800"/>
            <a:ext cx="893074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Add or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9" y="2666999"/>
            <a:ext cx="8930744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Add or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43191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de-DE" smtClean="0"/>
              <a:t>07/03/2014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43191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© 2014 - Frilet Société d'Avocats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43191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fld id="{A3E3A1AD-9DAD-4F5C-A6A1-F5DCD2B4E9B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5611" y="-97536"/>
            <a:ext cx="2277019" cy="1198432"/>
          </a:xfrm>
          <a:prstGeom prst="rect">
            <a:avLst/>
          </a:prstGeom>
        </p:spPr>
      </p:pic>
      <p:sp>
        <p:nvSpPr>
          <p:cNvPr id="9" name="Freeform 7"/>
          <p:cNvSpPr/>
          <p:nvPr/>
        </p:nvSpPr>
        <p:spPr bwMode="auto">
          <a:xfrm>
            <a:off x="-5404" y="0"/>
            <a:ext cx="2870524" cy="6880839"/>
          </a:xfrm>
          <a:custGeom>
            <a:avLst/>
            <a:gdLst>
              <a:gd name="connsiteX0" fmla="*/ 10036 w 10036"/>
              <a:gd name="connsiteY0" fmla="*/ 0 h 11711"/>
              <a:gd name="connsiteX1" fmla="*/ 7777 w 10036"/>
              <a:gd name="connsiteY1" fmla="*/ 0 h 11711"/>
              <a:gd name="connsiteX2" fmla="*/ 36 w 10036"/>
              <a:gd name="connsiteY2" fmla="*/ 9928 h 11711"/>
              <a:gd name="connsiteX3" fmla="*/ 0 w 10036"/>
              <a:gd name="connsiteY3" fmla="*/ 11711 h 11711"/>
              <a:gd name="connsiteX4" fmla="*/ 10036 w 10036"/>
              <a:gd name="connsiteY4" fmla="*/ 0 h 11711"/>
              <a:gd name="connsiteX0" fmla="*/ 10036 w 10036"/>
              <a:gd name="connsiteY0" fmla="*/ 0 h 11711"/>
              <a:gd name="connsiteX1" fmla="*/ 7777 w 10036"/>
              <a:gd name="connsiteY1" fmla="*/ 0 h 11711"/>
              <a:gd name="connsiteX2" fmla="*/ 36 w 10036"/>
              <a:gd name="connsiteY2" fmla="*/ 9917 h 11711"/>
              <a:gd name="connsiteX3" fmla="*/ 0 w 10036"/>
              <a:gd name="connsiteY3" fmla="*/ 11711 h 11711"/>
              <a:gd name="connsiteX4" fmla="*/ 10036 w 10036"/>
              <a:gd name="connsiteY4" fmla="*/ 0 h 11711"/>
              <a:gd name="connsiteX0" fmla="*/ 10036 w 10036"/>
              <a:gd name="connsiteY0" fmla="*/ 0 h 11711"/>
              <a:gd name="connsiteX1" fmla="*/ 7777 w 10036"/>
              <a:gd name="connsiteY1" fmla="*/ 0 h 11711"/>
              <a:gd name="connsiteX2" fmla="*/ 36 w 10036"/>
              <a:gd name="connsiteY2" fmla="*/ 9917 h 11711"/>
              <a:gd name="connsiteX3" fmla="*/ 0 w 10036"/>
              <a:gd name="connsiteY3" fmla="*/ 11711 h 11711"/>
              <a:gd name="connsiteX4" fmla="*/ 10036 w 10036"/>
              <a:gd name="connsiteY4" fmla="*/ 0 h 11711"/>
              <a:gd name="connsiteX0" fmla="*/ 10036 w 10036"/>
              <a:gd name="connsiteY0" fmla="*/ 0 h 11711"/>
              <a:gd name="connsiteX1" fmla="*/ 7777 w 10036"/>
              <a:gd name="connsiteY1" fmla="*/ 0 h 11711"/>
              <a:gd name="connsiteX2" fmla="*/ 12 w 10036"/>
              <a:gd name="connsiteY2" fmla="*/ 9917 h 11711"/>
              <a:gd name="connsiteX3" fmla="*/ 0 w 10036"/>
              <a:gd name="connsiteY3" fmla="*/ 11711 h 11711"/>
              <a:gd name="connsiteX4" fmla="*/ 10036 w 10036"/>
              <a:gd name="connsiteY4" fmla="*/ 0 h 11711"/>
              <a:gd name="connsiteX0" fmla="*/ 10036 w 10036"/>
              <a:gd name="connsiteY0" fmla="*/ 0 h 11750"/>
              <a:gd name="connsiteX1" fmla="*/ 7777 w 10036"/>
              <a:gd name="connsiteY1" fmla="*/ 0 h 11750"/>
              <a:gd name="connsiteX2" fmla="*/ 12 w 10036"/>
              <a:gd name="connsiteY2" fmla="*/ 9917 h 11750"/>
              <a:gd name="connsiteX3" fmla="*/ 0 w 10036"/>
              <a:gd name="connsiteY3" fmla="*/ 11750 h 11750"/>
              <a:gd name="connsiteX4" fmla="*/ 10036 w 10036"/>
              <a:gd name="connsiteY4" fmla="*/ 0 h 1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6" h="11750">
                <a:moveTo>
                  <a:pt x="10036" y="0"/>
                </a:moveTo>
                <a:lnTo>
                  <a:pt x="7777" y="0"/>
                </a:lnTo>
                <a:lnTo>
                  <a:pt x="12" y="9917"/>
                </a:lnTo>
                <a:cubicBezTo>
                  <a:pt x="0" y="10511"/>
                  <a:pt x="12" y="11156"/>
                  <a:pt x="0" y="11750"/>
                </a:cubicBezTo>
                <a:lnTo>
                  <a:pt x="10036" y="0"/>
                </a:lnTo>
                <a:close/>
              </a:path>
            </a:pathLst>
          </a:custGeom>
          <a:solidFill>
            <a:srgbClr val="01236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49" r:id="rId3"/>
    <p:sldLayoutId id="214748367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0" r:id="rId10"/>
    <p:sldLayoutId id="2147483657" r:id="rId11"/>
    <p:sldLayoutId id="2147483663" r:id="rId12"/>
    <p:sldLayoutId id="2147483664" r:id="rId13"/>
    <p:sldLayoutId id="2147483667" r:id="rId14"/>
    <p:sldLayoutId id="2147483671" r:id="rId15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 baseline="0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01236B"/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01236B"/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01236B"/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01236B"/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01236B"/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i="1" cap="small" dirty="0" smtClean="0"/>
              <a:t>How construction law of the Napoleonic civil law family contribute to implementation of construction contracts on time and on budget ?</a:t>
            </a:r>
            <a:endParaRPr lang="de-DE" sz="4000" b="1" i="1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498" y="3435178"/>
            <a:ext cx="8920460" cy="168947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de-DE" sz="2800" b="1" dirty="0" smtClean="0"/>
              <a:t>Marc Frilet</a:t>
            </a:r>
          </a:p>
          <a:p>
            <a:pPr algn="ctr"/>
            <a:r>
              <a:rPr lang="en-US" dirty="0" smtClean="0"/>
              <a:t>Managing Partner « Frilet – </a:t>
            </a:r>
            <a:r>
              <a:rPr lang="en-US" dirty="0" err="1" smtClean="0"/>
              <a:t>Société</a:t>
            </a:r>
            <a:r>
              <a:rPr lang="en-US" dirty="0" smtClean="0"/>
              <a:t> </a:t>
            </a:r>
            <a:r>
              <a:rPr lang="en-US" dirty="0" err="1" smtClean="0"/>
              <a:t>d’</a:t>
            </a:r>
            <a:r>
              <a:rPr lang="en-US" altLang="ja-JP" dirty="0" err="1" smtClean="0"/>
              <a:t>Avocats</a:t>
            </a:r>
            <a:r>
              <a:rPr lang="en-US" altLang="ja-JP" dirty="0" smtClean="0"/>
              <a:t> »</a:t>
            </a:r>
            <a:br>
              <a:rPr lang="en-US" altLang="ja-JP" dirty="0" smtClean="0"/>
            </a:br>
            <a:r>
              <a:rPr lang="en-US" altLang="ja-JP" dirty="0" smtClean="0"/>
              <a:t>Chair of the Management Committee of GcilA</a:t>
            </a:r>
            <a:br>
              <a:rPr lang="en-US" altLang="ja-JP" dirty="0" smtClean="0"/>
            </a:br>
            <a:r>
              <a:rPr lang="en-US" altLang="ja-JP" dirty="0" smtClean="0"/>
              <a:t>Vice-President of the French Institute of International Legal Experts (IFEJI)</a:t>
            </a:r>
            <a:br>
              <a:rPr lang="en-US" altLang="ja-JP" dirty="0" smtClean="0"/>
            </a:br>
            <a:r>
              <a:rPr lang="en-US" altLang="ja-JP" dirty="0" smtClean="0"/>
              <a:t>French Representative DRBF</a:t>
            </a:r>
            <a:br>
              <a:rPr lang="en-US" altLang="ja-JP" dirty="0" smtClean="0"/>
            </a:br>
            <a:r>
              <a:rPr lang="en-US" altLang="ja-JP" dirty="0" smtClean="0"/>
              <a:t>Co-promoter of UNECE PPP International Centre of Excellence</a:t>
            </a:r>
            <a:endParaRPr lang="en-US" dirty="0" smtClean="0"/>
          </a:p>
          <a:p>
            <a:pPr algn="ctr"/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2016 - Frilet </a:t>
            </a:r>
            <a:r>
              <a:rPr lang="en-US" dirty="0" err="1" smtClean="0"/>
              <a:t>Société</a:t>
            </a:r>
            <a:r>
              <a:rPr lang="en-US" dirty="0" smtClean="0"/>
              <a:t> </a:t>
            </a:r>
            <a:r>
              <a:rPr lang="en-US" dirty="0" err="1" smtClean="0"/>
              <a:t>d'Avocats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FA39-CE60-4B55-AE18-7240B9FE9D0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 descr="GcilA_standard_fullcolor_cmyk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5254" y="5474044"/>
            <a:ext cx="2174790" cy="37070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5746" y="0"/>
            <a:ext cx="5766427" cy="12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124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Countries subject to Napoleonic construction contract </a:t>
            </a:r>
            <a:r>
              <a:rPr lang="en-US" sz="2400" b="1" dirty="0" smtClean="0">
                <a:latin typeface="Cambria" pitchFamily="18" charset="0"/>
              </a:rPr>
              <a:t>la</a:t>
            </a:r>
            <a:r>
              <a:rPr lang="en-US" sz="2800" b="1" dirty="0" smtClean="0"/>
              <a:t>w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>
              <a:latin typeface="Cambria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6354" y="6492875"/>
            <a:ext cx="7084177" cy="365125"/>
          </a:xfrm>
        </p:spPr>
        <p:txBody>
          <a:bodyPr/>
          <a:lstStyle/>
          <a:p>
            <a:r>
              <a:rPr lang="fr-FR" dirty="0" smtClean="0"/>
              <a:t>© 2016 - Frilet Société d'Avocats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FA39-CE60-4B55-AE18-7240B9FE9D0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2685143" y="1640982"/>
            <a:ext cx="950685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>
              <a:buSzPct val="100000"/>
              <a:buFont typeface="Arial" pitchFamily="34" charset="0"/>
              <a:buChar char="•"/>
            </a:pPr>
            <a:r>
              <a:rPr lang="en-US" sz="4800" dirty="0" smtClean="0"/>
              <a:t>France and overseas territories</a:t>
            </a:r>
          </a:p>
          <a:p>
            <a:pPr indent="449263">
              <a:buSzPct val="100000"/>
              <a:buFont typeface="Arial" pitchFamily="34" charset="0"/>
              <a:buChar char="•"/>
            </a:pPr>
            <a:r>
              <a:rPr lang="en-US" sz="4800" dirty="0" smtClean="0"/>
              <a:t>Part of Latin America</a:t>
            </a:r>
          </a:p>
          <a:p>
            <a:pPr indent="449263">
              <a:buSzPct val="100000"/>
              <a:buFont typeface="Arial" pitchFamily="34" charset="0"/>
              <a:buChar char="•"/>
            </a:pPr>
            <a:r>
              <a:rPr lang="en-US" sz="4800" dirty="0" smtClean="0"/>
              <a:t>Part of Africa  </a:t>
            </a:r>
          </a:p>
          <a:p>
            <a:pPr indent="449263">
              <a:buSzPct val="100000"/>
              <a:buFont typeface="Arial" pitchFamily="34" charset="0"/>
              <a:buChar char="•"/>
            </a:pPr>
            <a:r>
              <a:rPr lang="en-US" sz="4800" dirty="0" smtClean="0"/>
              <a:t>Part of Middle East				                  </a:t>
            </a:r>
          </a:p>
          <a:p>
            <a:pPr indent="449263">
              <a:buSzPct val="100000"/>
              <a:buFont typeface="Arial" pitchFamily="34" charset="0"/>
              <a:buChar char="•"/>
            </a:pPr>
            <a:r>
              <a:rPr lang="en-US" sz="4800" dirty="0" smtClean="0"/>
              <a:t>Part of SE Asia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284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423886" y="185037"/>
            <a:ext cx="9768113" cy="618664"/>
          </a:xfrm>
        </p:spPr>
        <p:txBody>
          <a:bodyPr>
            <a:noAutofit/>
          </a:bodyPr>
          <a:lstStyle/>
          <a:p>
            <a:pPr indent="363538"/>
            <a:r>
              <a:rPr lang="en-US" sz="2000" b="1" dirty="0" smtClean="0">
                <a:latin typeface="Cambria" pitchFamily="18" charset="0"/>
              </a:rPr>
              <a:t>What is different  or specific from other legal systems (either civil law or common law) 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6354" y="6492875"/>
            <a:ext cx="7084177" cy="365125"/>
          </a:xfrm>
        </p:spPr>
        <p:txBody>
          <a:bodyPr/>
          <a:lstStyle/>
          <a:p>
            <a:r>
              <a:rPr lang="fr-FR" dirty="0" smtClean="0"/>
              <a:t>© 2016 - Frilet Société d'Avocats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FA39-CE60-4B55-AE18-7240B9FE9D0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2409371" y="900753"/>
            <a:ext cx="97826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dirty="0" smtClean="0"/>
          </a:p>
          <a:p>
            <a:pPr marL="180975" lvl="1" indent="363538">
              <a:buFont typeface="Wingdings" pitchFamily="2" charset="2"/>
              <a:buChar char="Ø"/>
            </a:pPr>
            <a:r>
              <a:rPr lang="en-US" sz="2400" b="1" dirty="0" smtClean="0"/>
              <a:t>Elaborate construction and public works contract law</a:t>
            </a:r>
          </a:p>
          <a:p>
            <a:pPr marL="180975" lvl="1" indent="363538">
              <a:buFont typeface="Wingdings" pitchFamily="2" charset="2"/>
              <a:buChar char="Ø"/>
            </a:pPr>
            <a:endParaRPr lang="en-US" sz="2400" dirty="0" smtClean="0"/>
          </a:p>
          <a:p>
            <a:pPr marL="180975" lvl="1" indent="363538">
              <a:buFont typeface="Wingdings" pitchFamily="2" charset="2"/>
              <a:buChar char="Ø"/>
            </a:pPr>
            <a:r>
              <a:rPr lang="en-US" sz="2400" b="1" dirty="0" smtClean="0"/>
              <a:t>Many provisions of public order nature: can not be superseded by 	contract clauses</a:t>
            </a:r>
          </a:p>
          <a:p>
            <a:pPr marL="180975" lvl="1" indent="363538">
              <a:buFont typeface="Wingdings" pitchFamily="2" charset="2"/>
              <a:buChar char="Ø"/>
            </a:pPr>
            <a:endParaRPr lang="en-US" sz="2400" dirty="0" smtClean="0"/>
          </a:p>
          <a:p>
            <a:pPr marL="180975" lvl="1" indent="363538">
              <a:buFont typeface="Wingdings" pitchFamily="2" charset="2"/>
              <a:buChar char="Ø"/>
            </a:pPr>
            <a:r>
              <a:rPr lang="en-US" sz="2400" b="1" dirty="0" smtClean="0"/>
              <a:t>Contract law often different for « Private-Private » contracts and for 	« Public - Private  » contracts:</a:t>
            </a:r>
          </a:p>
          <a:p>
            <a:pPr lvl="1" indent="363538"/>
            <a:endParaRPr lang="en-US" sz="2400" dirty="0" smtClean="0"/>
          </a:p>
          <a:p>
            <a:pPr marL="711200" lvl="3" indent="369888">
              <a:buFont typeface="Arial" pitchFamily="34" charset="0"/>
              <a:buChar char="•"/>
            </a:pPr>
            <a:r>
              <a:rPr lang="en-US" sz="2400" dirty="0" smtClean="0"/>
              <a:t>Private - Private: Civil code and long line of case law</a:t>
            </a:r>
          </a:p>
          <a:p>
            <a:pPr marL="711200" lvl="3" indent="369888">
              <a:buFont typeface="Arial" pitchFamily="34" charset="0"/>
              <a:buChar char="•"/>
            </a:pPr>
            <a:r>
              <a:rPr lang="en-US" sz="2400" dirty="0" smtClean="0"/>
              <a:t>Public -Private: very authoritative case law only with strong reference to Equity and</a:t>
            </a:r>
          </a:p>
          <a:p>
            <a:pPr marL="711200" lvl="3" indent="369888">
              <a:buFont typeface="Arial" pitchFamily="34" charset="0"/>
              <a:buChar char="•"/>
            </a:pPr>
            <a:r>
              <a:rPr lang="en-US" sz="2400" dirty="0" smtClean="0"/>
              <a:t>« conceptual precedents »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284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782671" y="185037"/>
            <a:ext cx="9177099" cy="6186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Two main families of contracts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6354" y="6492875"/>
            <a:ext cx="7084177" cy="365125"/>
          </a:xfrm>
        </p:spPr>
        <p:txBody>
          <a:bodyPr/>
          <a:lstStyle/>
          <a:p>
            <a:r>
              <a:rPr lang="fr-FR" dirty="0" smtClean="0"/>
              <a:t>© 2016 - Frilet Société d'Avocats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FA39-CE60-4B55-AE18-7240B9FE9D0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2409371" y="900753"/>
            <a:ext cx="9782629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SzPct val="100000"/>
              <a:buFont typeface="+mj-lt"/>
              <a:buAutoNum type="arabicPeriod"/>
              <a:defRPr/>
            </a:pPr>
            <a:endParaRPr lang="en-US" altLang="fr-FR" sz="1900" b="1" u="sng" dirty="0" smtClean="0">
              <a:cs typeface="Times New Roman" pitchFamily="18" charset="0"/>
            </a:endParaRPr>
          </a:p>
          <a:p>
            <a:pPr marL="457200" indent="-457200" algn="just">
              <a:buSzPct val="100000"/>
              <a:buFont typeface="+mj-lt"/>
              <a:buAutoNum type="arabicPeriod"/>
              <a:defRPr/>
            </a:pPr>
            <a:r>
              <a:rPr lang="en-US" altLang="fr-FR" sz="1900" b="1" u="sng" dirty="0" smtClean="0">
                <a:cs typeface="Times New Roman" pitchFamily="18" charset="0"/>
              </a:rPr>
              <a:t>Lump Sum Contracts</a:t>
            </a:r>
            <a:r>
              <a:rPr lang="en-US" altLang="fr-FR" sz="1900" b="1" dirty="0" smtClean="0">
                <a:cs typeface="Times New Roman" pitchFamily="18" charset="0"/>
              </a:rPr>
              <a:t>: </a:t>
            </a:r>
            <a:r>
              <a:rPr lang="en-US" sz="1900" b="1" dirty="0" smtClean="0">
                <a:solidFill>
                  <a:prstClr val="black"/>
                </a:solidFill>
              </a:rPr>
              <a:t>Art. 1793  Civil Code : “</a:t>
            </a:r>
            <a:r>
              <a:rPr lang="en-US" sz="1900" b="1" dirty="0" err="1" smtClean="0">
                <a:solidFill>
                  <a:prstClr val="black"/>
                </a:solidFill>
              </a:rPr>
              <a:t>marché</a:t>
            </a:r>
            <a:r>
              <a:rPr lang="en-US" sz="1900" b="1" dirty="0" smtClean="0">
                <a:solidFill>
                  <a:prstClr val="black"/>
                </a:solidFill>
              </a:rPr>
              <a:t> à </a:t>
            </a:r>
            <a:r>
              <a:rPr lang="en-US" sz="1900" b="1" dirty="0" err="1" smtClean="0">
                <a:solidFill>
                  <a:prstClr val="black"/>
                </a:solidFill>
              </a:rPr>
              <a:t>forfait</a:t>
            </a:r>
            <a:r>
              <a:rPr lang="en-US" sz="1900" b="1" dirty="0" smtClean="0">
                <a:solidFill>
                  <a:prstClr val="black"/>
                </a:solidFill>
              </a:rPr>
              <a:t>”.</a:t>
            </a:r>
          </a:p>
          <a:p>
            <a:pPr marL="228600" indent="-228600" algn="just">
              <a:buFont typeface="Arial" pitchFamily="34" charset="0"/>
              <a:buAutoNum type="arabicPeriod"/>
              <a:defRPr/>
            </a:pPr>
            <a:endParaRPr lang="en-US" sz="1900" b="1" dirty="0" smtClean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en-US" sz="1900" i="1" dirty="0" smtClean="0">
                <a:solidFill>
                  <a:prstClr val="black"/>
                </a:solidFill>
              </a:rPr>
              <a:t>Where an architect or a contractor has undertaken to erect a building at a fixed price, according to a plan settled and agreed with the owner of the ground, he may not ask for any increase in the price, either under the pretext of increase in </a:t>
            </a:r>
            <a:r>
              <a:rPr lang="en-US" sz="1900" i="1" dirty="0" err="1" smtClean="0">
                <a:solidFill>
                  <a:prstClr val="black"/>
                </a:solidFill>
              </a:rPr>
              <a:t>labour</a:t>
            </a:r>
            <a:r>
              <a:rPr lang="en-US" sz="1900" i="1" dirty="0" smtClean="0">
                <a:solidFill>
                  <a:prstClr val="black"/>
                </a:solidFill>
              </a:rPr>
              <a:t> or material, or under that of changes or additions made in the plan, unless those changes or additions have been authorized in writing and the price agreed with the owner</a:t>
            </a:r>
            <a:r>
              <a:rPr lang="en-US" sz="1900" dirty="0" smtClean="0">
                <a:solidFill>
                  <a:prstClr val="black"/>
                </a:solidFill>
              </a:rPr>
              <a:t>.</a:t>
            </a:r>
          </a:p>
          <a:p>
            <a:pPr algn="just">
              <a:defRPr/>
            </a:pPr>
            <a:endParaRPr lang="en-US" altLang="fr-FR" sz="1900" dirty="0" smtClean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en-US" altLang="fr-FR" sz="1900" dirty="0" smtClean="0">
                <a:solidFill>
                  <a:prstClr val="black"/>
                </a:solidFill>
              </a:rPr>
              <a:t>Case law: contractor nevertheless entitled to price increase when Employer is the cause of major change in contract economy. (</a:t>
            </a:r>
            <a:r>
              <a:rPr lang="en-US" altLang="fr-FR" sz="1900" dirty="0" err="1" smtClean="0">
                <a:solidFill>
                  <a:prstClr val="black"/>
                </a:solidFill>
              </a:rPr>
              <a:t>Eurodisney</a:t>
            </a:r>
            <a:r>
              <a:rPr lang="en-US" altLang="fr-FR" sz="1900" dirty="0" smtClean="0">
                <a:solidFill>
                  <a:prstClr val="black"/>
                </a:solidFill>
              </a:rPr>
              <a:t> precedent in international arbitration) </a:t>
            </a:r>
          </a:p>
          <a:p>
            <a:pPr algn="just">
              <a:defRPr/>
            </a:pPr>
            <a:endParaRPr lang="en-US" altLang="fr-FR" sz="1900" dirty="0" smtClean="0">
              <a:solidFill>
                <a:prstClr val="black"/>
              </a:solidFill>
            </a:endParaRPr>
          </a:p>
          <a:p>
            <a:pPr marL="457200" indent="-457200" algn="just">
              <a:buSzPct val="100000"/>
              <a:buFont typeface="+mj-lt"/>
              <a:buAutoNum type="arabicPeriod" startAt="2"/>
              <a:defRPr/>
            </a:pPr>
            <a:r>
              <a:rPr lang="en-US" altLang="fr-FR" sz="1900" b="1" u="sng" dirty="0" smtClean="0">
                <a:cs typeface="Times New Roman" pitchFamily="18" charset="0"/>
              </a:rPr>
              <a:t>Remeasurement Contracts</a:t>
            </a:r>
            <a:r>
              <a:rPr lang="en-US" altLang="fr-FR" sz="1900" b="1" dirty="0" smtClean="0">
                <a:cs typeface="Times New Roman" pitchFamily="18" charset="0"/>
              </a:rPr>
              <a:t>: </a:t>
            </a:r>
            <a:r>
              <a:rPr lang="en-US" sz="1900" b="1" dirty="0" smtClean="0">
                <a:solidFill>
                  <a:prstClr val="black"/>
                </a:solidFill>
              </a:rPr>
              <a:t>Art. 1791,  Civil code  : “Marché au </a:t>
            </a:r>
            <a:r>
              <a:rPr lang="en-US" sz="1900" b="1" dirty="0" err="1" smtClean="0">
                <a:solidFill>
                  <a:prstClr val="black"/>
                </a:solidFill>
              </a:rPr>
              <a:t>métré</a:t>
            </a:r>
            <a:r>
              <a:rPr lang="en-US" sz="1900" b="1" dirty="0" smtClean="0">
                <a:solidFill>
                  <a:prstClr val="black"/>
                </a:solidFill>
              </a:rPr>
              <a:t>”.</a:t>
            </a:r>
          </a:p>
          <a:p>
            <a:pPr algn="just">
              <a:buSzPct val="100000"/>
              <a:defRPr/>
            </a:pPr>
            <a:endParaRPr lang="en-US" sz="1900" b="1" dirty="0" smtClean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en-US" sz="1900" i="1" dirty="0" smtClean="0">
                <a:solidFill>
                  <a:prstClr val="black"/>
                </a:solidFill>
              </a:rPr>
              <a:t>Where a work for several pieces or by measure is concerned, it may be checked by parts: checking is deemed to have been made for all the parts paid, if the master pays the worker in proportion to the work done</a:t>
            </a:r>
            <a:r>
              <a:rPr lang="en-US" sz="1900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284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782671" y="185037"/>
            <a:ext cx="9177099" cy="6186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Nature of  construction contracts and consequences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6354" y="6492875"/>
            <a:ext cx="7084177" cy="365125"/>
          </a:xfrm>
        </p:spPr>
        <p:txBody>
          <a:bodyPr/>
          <a:lstStyle/>
          <a:p>
            <a:r>
              <a:rPr lang="fr-FR" dirty="0" smtClean="0"/>
              <a:t>© 2016 - Frilet Société d'Avocats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FA39-CE60-4B55-AE18-7240B9FE9D0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2496457" y="1074924"/>
            <a:ext cx="969554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>
              <a:buFont typeface="Wingdings" pitchFamily="2" charset="2"/>
              <a:buChar char="Ø"/>
            </a:pPr>
            <a:r>
              <a:rPr lang="en-US" sz="2800" b="1" dirty="0" smtClean="0"/>
              <a:t>All construction contracts qualify as “Entrepreneurship Contract”</a:t>
            </a:r>
          </a:p>
          <a:p>
            <a:pPr indent="363538"/>
            <a:endParaRPr lang="en-US" sz="2800" dirty="0" smtClean="0"/>
          </a:p>
          <a:p>
            <a:pPr lvl="1" indent="363538">
              <a:buFont typeface="Wingdings" pitchFamily="2" charset="2"/>
              <a:buChar char="ü"/>
            </a:pPr>
            <a:r>
              <a:rPr lang="en-US" sz="2800" dirty="0" smtClean="0"/>
              <a:t>Obligation to reach a result and extensive  fitness for 	purpose</a:t>
            </a:r>
          </a:p>
          <a:p>
            <a:pPr indent="363538">
              <a:buFont typeface="Wingdings" pitchFamily="2" charset="2"/>
              <a:buChar char="Ø"/>
            </a:pPr>
            <a:endParaRPr lang="en-US" sz="2800" dirty="0" smtClean="0"/>
          </a:p>
          <a:p>
            <a:pPr indent="363538">
              <a:buFont typeface="Wingdings" pitchFamily="2" charset="2"/>
              <a:buChar char="Ø"/>
            </a:pPr>
            <a:r>
              <a:rPr lang="en-US" sz="2800" b="1" dirty="0" smtClean="0"/>
              <a:t>Impact of a key provisions of the civil code: good faith obligation in contract negotiation and implementation</a:t>
            </a:r>
          </a:p>
          <a:p>
            <a:pPr indent="363538">
              <a:buFont typeface="Wingdings" pitchFamily="2" charset="2"/>
              <a:buChar char="Ø"/>
            </a:pPr>
            <a:endParaRPr lang="en-US" sz="2800" dirty="0" smtClean="0"/>
          </a:p>
          <a:p>
            <a:pPr lvl="1" indent="363538">
              <a:buFont typeface="Wingdings" pitchFamily="2" charset="2"/>
              <a:buChar char="ü"/>
            </a:pPr>
            <a:r>
              <a:rPr lang="en-US" sz="2800" dirty="0" smtClean="0"/>
              <a:t>Principles extensively developed by case law including an extensive duty to warn and to advise from the contractor</a:t>
            </a:r>
          </a:p>
          <a:p>
            <a:pPr algn="ctr"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4284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782671" y="185037"/>
            <a:ext cx="9177099" cy="6186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Extensive liability of contractor after taking over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6354" y="6492875"/>
            <a:ext cx="7084177" cy="365125"/>
          </a:xfrm>
        </p:spPr>
        <p:txBody>
          <a:bodyPr/>
          <a:lstStyle/>
          <a:p>
            <a:r>
              <a:rPr lang="fr-FR" dirty="0" smtClean="0"/>
              <a:t>© 2016 - Frilet Société d'Avocats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FA39-CE60-4B55-AE18-7240B9FE9D0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2409371" y="900753"/>
            <a:ext cx="978262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One year guarantee of perfect completion: remedy specific performance</a:t>
            </a:r>
          </a:p>
          <a:p>
            <a:pPr algn="just">
              <a:buNone/>
            </a:pPr>
            <a:endParaRPr lang="en-US" sz="2800" dirty="0" smtClean="0"/>
          </a:p>
          <a:p>
            <a:pPr indent="363538" algn="just">
              <a:buFont typeface="Wingdings" panose="05000000000000000000" pitchFamily="2" charset="2"/>
              <a:buChar char="v"/>
              <a:defRPr/>
            </a:pPr>
            <a:r>
              <a:rPr lang="en-US" altLang="fr-FR" sz="2800" dirty="0" smtClean="0">
                <a:solidFill>
                  <a:srgbClr val="000000"/>
                </a:solidFill>
                <a:cs typeface="Times New Roman" pitchFamily="18" charset="0"/>
              </a:rPr>
              <a:t>Biennial guarantee for good operation of all Equipments not integrated in the works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de-DE" altLang="fr-FR" sz="2800" b="1" u="sng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indent="363538" algn="just">
              <a:buFont typeface="Wingdings" panose="05000000000000000000" pitchFamily="2" charset="2"/>
              <a:buChar char="v"/>
              <a:defRPr/>
            </a:pPr>
            <a:r>
              <a:rPr lang="en-US" altLang="fr-FR" sz="2800" dirty="0" smtClean="0">
                <a:solidFill>
                  <a:srgbClr val="000000"/>
                </a:solidFill>
                <a:cs typeface="Times New Roman" pitchFamily="18" charset="0"/>
              </a:rPr>
              <a:t>Decennial liability: strict and joint liability of contractor, architect and engineers for damages which affect the strength of the building or the works and render them unfit for purpose: mandatory insurance for decennial liability</a:t>
            </a:r>
          </a:p>
        </p:txBody>
      </p:sp>
    </p:spTree>
    <p:extLst>
      <p:ext uri="{BB962C8B-B14F-4D97-AF65-F5344CB8AC3E}">
        <p14:creationId xmlns:p14="http://schemas.microsoft.com/office/powerpoint/2010/main" xmlns="" val="24284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782671" y="185037"/>
            <a:ext cx="9177099" cy="6186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Role of equitable public contract law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6354" y="6492875"/>
            <a:ext cx="7084177" cy="365125"/>
          </a:xfrm>
        </p:spPr>
        <p:txBody>
          <a:bodyPr/>
          <a:lstStyle/>
          <a:p>
            <a:r>
              <a:rPr lang="fr-FR" dirty="0" smtClean="0"/>
              <a:t>© 2016 - Frilet Société d'Avocats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FA39-CE60-4B55-AE18-7240B9FE9D0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2525486" y="885371"/>
            <a:ext cx="9666514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>
              <a:buFont typeface="Wingdings" pitchFamily="2" charset="2"/>
              <a:buChar char="v"/>
            </a:pPr>
            <a:endParaRPr lang="en-US" sz="2600" dirty="0" smtClean="0"/>
          </a:p>
          <a:p>
            <a:pPr indent="363538">
              <a:buFont typeface="Wingdings" pitchFamily="2" charset="2"/>
              <a:buChar char="v"/>
            </a:pPr>
            <a:r>
              <a:rPr lang="en-US" sz="2600" dirty="0" smtClean="0"/>
              <a:t>Contract entered into between States and/or public authority and private contractor are subject to a comprehensive set of public contract law (part of so called administrative law)</a:t>
            </a:r>
          </a:p>
          <a:p>
            <a:pPr indent="363538">
              <a:buFont typeface="Wingdings" pitchFamily="2" charset="2"/>
              <a:buChar char="v"/>
            </a:pPr>
            <a:endParaRPr lang="en-US" sz="2600" dirty="0" smtClean="0"/>
          </a:p>
          <a:p>
            <a:pPr indent="363538">
              <a:buFont typeface="Wingdings" pitchFamily="2" charset="2"/>
              <a:buChar char="v"/>
            </a:pPr>
            <a:r>
              <a:rPr lang="en-US" sz="2600" u="sng" dirty="0" smtClean="0"/>
              <a:t>Rationale</a:t>
            </a:r>
            <a:r>
              <a:rPr lang="en-US" sz="2600" dirty="0" smtClean="0"/>
              <a:t>: </a:t>
            </a:r>
          </a:p>
          <a:p>
            <a:pPr lvl="1" indent="363538">
              <a:buFont typeface="Wingdings" pitchFamily="2" charset="2"/>
              <a:buChar char="ü"/>
            </a:pPr>
            <a:r>
              <a:rPr lang="en-US" sz="2400" dirty="0" smtClean="0"/>
              <a:t>when public interest is at stake, public authority must enjoy special rights</a:t>
            </a:r>
          </a:p>
          <a:p>
            <a:pPr lvl="1" indent="363538">
              <a:buFont typeface="Wingdings" pitchFamily="2" charset="2"/>
              <a:buChar char="ü"/>
            </a:pPr>
            <a:r>
              <a:rPr lang="en-US" altLang="fr-FR" sz="2400" dirty="0" smtClean="0">
                <a:solidFill>
                  <a:srgbClr val="000000"/>
                </a:solidFill>
                <a:cs typeface="Times New Roman" pitchFamily="18" charset="0"/>
              </a:rPr>
              <a:t>In consideration for such special rights, private party enjoy wide equitable rights not available in private-private contracts.</a:t>
            </a:r>
          </a:p>
          <a:p>
            <a:pPr indent="363538">
              <a:buFont typeface="Wingdings" pitchFamily="2" charset="2"/>
              <a:buChar char="v"/>
            </a:pPr>
            <a:endParaRPr lang="en-US" altLang="fr-FR" sz="26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indent="363538">
              <a:buFont typeface="Wingdings" pitchFamily="2" charset="2"/>
              <a:buChar char="v"/>
            </a:pPr>
            <a:r>
              <a:rPr lang="en-US" altLang="fr-FR" sz="2600" dirty="0" smtClean="0">
                <a:solidFill>
                  <a:srgbClr val="000000"/>
                </a:solidFill>
                <a:cs typeface="Times New Roman" pitchFamily="18" charset="0"/>
              </a:rPr>
              <a:t>Long line of equitable case law  from a very prestigious supreme court: Le </a:t>
            </a:r>
            <a:r>
              <a:rPr lang="en-US" altLang="fr-FR" sz="2600" i="1" dirty="0" err="1" smtClean="0">
                <a:solidFill>
                  <a:srgbClr val="000000"/>
                </a:solidFill>
                <a:cs typeface="Times New Roman" pitchFamily="18" charset="0"/>
              </a:rPr>
              <a:t>Conseil</a:t>
            </a:r>
            <a:r>
              <a:rPr lang="en-US" altLang="fr-FR" sz="26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fr-FR" sz="2600" i="1" dirty="0" err="1" smtClean="0">
                <a:solidFill>
                  <a:srgbClr val="000000"/>
                </a:solidFill>
                <a:cs typeface="Times New Roman" pitchFamily="18" charset="0"/>
              </a:rPr>
              <a:t>d’Etat</a:t>
            </a:r>
            <a:endParaRPr lang="en-US" altLang="fr-FR" sz="2600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endParaRPr lang="en-US" altLang="fr-FR" sz="24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endParaRPr lang="en-US" altLang="fr-FR" sz="24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endParaRPr lang="en-US" altLang="fr-FR" sz="24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endParaRPr lang="en-US" altLang="fr-FR" sz="20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4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782671" y="185037"/>
            <a:ext cx="9177099" cy="61866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Concession and PPP law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6354" y="6492875"/>
            <a:ext cx="7084177" cy="365125"/>
          </a:xfrm>
        </p:spPr>
        <p:txBody>
          <a:bodyPr/>
          <a:lstStyle/>
          <a:p>
            <a:r>
              <a:rPr lang="en-US" smtClean="0"/>
              <a:t>© 2016 - Frilet Société d'Avocats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FA39-CE60-4B55-AE18-7240B9FE9D0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409371" y="900753"/>
            <a:ext cx="978262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>
              <a:buFont typeface="Wingdings" pitchFamily="2" charset="2"/>
              <a:buChar char="v"/>
            </a:pPr>
            <a:endParaRPr lang="en-US" sz="2800" dirty="0" smtClean="0"/>
          </a:p>
          <a:p>
            <a:pPr indent="363538">
              <a:buFont typeface="Wingdings" pitchFamily="2" charset="2"/>
              <a:buChar char="v"/>
            </a:pPr>
            <a:r>
              <a:rPr lang="en-US" sz="2800" dirty="0" smtClean="0"/>
              <a:t>Numerous Concessions and PPP contracts for over 100 years having given rise to an extensive equitable concessions PPP laws developed by authoritative case law</a:t>
            </a:r>
          </a:p>
          <a:p>
            <a:pPr indent="363538">
              <a:buFont typeface="Wingdings" pitchFamily="2" charset="2"/>
              <a:buChar char="v"/>
            </a:pPr>
            <a:endParaRPr lang="en-US" altLang="fr-FR" sz="2800" dirty="0" smtClean="0"/>
          </a:p>
          <a:p>
            <a:pPr indent="363538">
              <a:buFont typeface="Wingdings" pitchFamily="2" charset="2"/>
              <a:buChar char="v"/>
            </a:pPr>
            <a:endParaRPr lang="en-US" altLang="fr-FR" sz="2800" dirty="0" smtClean="0"/>
          </a:p>
          <a:p>
            <a:pPr indent="363538">
              <a:buFont typeface="Wingdings" pitchFamily="2" charset="2"/>
              <a:buChar char="v"/>
            </a:pPr>
            <a:r>
              <a:rPr lang="en-US" altLang="fr-FR" sz="2800" dirty="0" smtClean="0"/>
              <a:t>More than 15.000 concessions and PPP contracts in operation</a:t>
            </a:r>
          </a:p>
          <a:p>
            <a:pPr indent="363538">
              <a:buFont typeface="Wingdings" pitchFamily="2" charset="2"/>
              <a:buChar char="v"/>
            </a:pPr>
            <a:endParaRPr lang="en-US" altLang="fr-FR" sz="2800" dirty="0" smtClean="0"/>
          </a:p>
          <a:p>
            <a:pPr indent="363538">
              <a:buFont typeface="Wingdings" pitchFamily="2" charset="2"/>
              <a:buChar char="v"/>
            </a:pPr>
            <a:endParaRPr lang="en-US" altLang="fr-FR" sz="2800" dirty="0" smtClean="0"/>
          </a:p>
          <a:p>
            <a:pPr indent="363538">
              <a:buFont typeface="Wingdings" pitchFamily="2" charset="2"/>
              <a:buChar char="v"/>
            </a:pPr>
            <a:r>
              <a:rPr lang="en-US" altLang="fr-FR" sz="2800" dirty="0" smtClean="0"/>
              <a:t>A long range of standard condition of contracts for all types of contracts including concessions and PPP</a:t>
            </a:r>
          </a:p>
          <a:p>
            <a:pPr>
              <a:buNone/>
            </a:pPr>
            <a:endParaRPr lang="en-US" altLang="fr-FR" sz="20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endParaRPr lang="en-US" altLang="fr-FR" sz="20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endParaRPr lang="en-US" altLang="fr-FR" sz="20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</a:pPr>
            <a:endParaRPr lang="en-US" altLang="fr-FR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4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6360" y="1127029"/>
            <a:ext cx="8497047" cy="4917377"/>
          </a:xfrm>
        </p:spPr>
        <p:txBody>
          <a:bodyPr>
            <a:noAutofit/>
          </a:bodyPr>
          <a:lstStyle/>
          <a:p>
            <a:pPr marL="171450" lvl="3" algn="ctr">
              <a:buNone/>
              <a:defRPr/>
            </a:pPr>
            <a:r>
              <a:rPr lang="fr-FR" sz="6600" b="1" i="1" dirty="0" err="1" smtClean="0">
                <a:solidFill>
                  <a:srgbClr val="FF8021"/>
                </a:solidFill>
              </a:rPr>
              <a:t>Thank</a:t>
            </a:r>
            <a:r>
              <a:rPr lang="fr-FR" sz="6600" b="1" i="1" dirty="0" smtClean="0">
                <a:solidFill>
                  <a:srgbClr val="FF8021"/>
                </a:solidFill>
              </a:rPr>
              <a:t> You ! </a:t>
            </a:r>
          </a:p>
          <a:p>
            <a:pPr algn="ctr">
              <a:lnSpc>
                <a:spcPct val="90000"/>
              </a:lnSpc>
              <a:buNone/>
            </a:pPr>
            <a:endParaRPr lang="en-GB" sz="17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GB" sz="1700" b="1" dirty="0" smtClean="0">
                <a:solidFill>
                  <a:schemeClr val="tx2"/>
                </a:solidFill>
                <a:latin typeface="Book Antiqua" pitchFamily="18" charset="0"/>
              </a:rPr>
              <a:t>Me Marc Frilet </a:t>
            </a:r>
          </a:p>
          <a:p>
            <a:pPr algn="ctr">
              <a:lnSpc>
                <a:spcPct val="90000"/>
              </a:lnSpc>
              <a:buNone/>
            </a:pPr>
            <a:r>
              <a:rPr lang="en-GB" sz="1700" dirty="0" smtClean="0">
                <a:solidFill>
                  <a:schemeClr val="tx2"/>
                </a:solidFill>
                <a:latin typeface="Book Antiqua" pitchFamily="18" charset="0"/>
              </a:rPr>
              <a:t>Frilet – Law firm/ GcilA</a:t>
            </a:r>
          </a:p>
          <a:p>
            <a:pPr algn="ctr">
              <a:lnSpc>
                <a:spcPct val="90000"/>
              </a:lnSpc>
              <a:buNone/>
            </a:pPr>
            <a:r>
              <a:rPr lang="en-GB" sz="1700" dirty="0" smtClean="0">
                <a:solidFill>
                  <a:schemeClr val="tx2"/>
                </a:solidFill>
                <a:latin typeface="Book Antiqua" pitchFamily="18" charset="0"/>
              </a:rPr>
              <a:t>91, rue du </a:t>
            </a:r>
            <a:r>
              <a:rPr lang="en-GB" sz="1700" dirty="0" err="1" smtClean="0">
                <a:solidFill>
                  <a:schemeClr val="tx2"/>
                </a:solidFill>
                <a:latin typeface="Book Antiqua" pitchFamily="18" charset="0"/>
              </a:rPr>
              <a:t>Faubourg</a:t>
            </a:r>
            <a:r>
              <a:rPr lang="en-GB" sz="1700" dirty="0" smtClean="0">
                <a:solidFill>
                  <a:schemeClr val="tx2"/>
                </a:solidFill>
                <a:latin typeface="Book Antiqua" pitchFamily="18" charset="0"/>
              </a:rPr>
              <a:t> Saint </a:t>
            </a:r>
            <a:r>
              <a:rPr lang="en-GB" sz="1700" dirty="0" err="1" smtClean="0">
                <a:solidFill>
                  <a:schemeClr val="tx2"/>
                </a:solidFill>
                <a:latin typeface="Book Antiqua" pitchFamily="18" charset="0"/>
              </a:rPr>
              <a:t>Honoré</a:t>
            </a:r>
            <a:endParaRPr lang="en-GB" sz="17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GB" sz="1700" dirty="0" smtClean="0">
                <a:solidFill>
                  <a:schemeClr val="tx2"/>
                </a:solidFill>
                <a:latin typeface="Book Antiqua" pitchFamily="18" charset="0"/>
              </a:rPr>
              <a:t>75008 Paris – France </a:t>
            </a:r>
          </a:p>
          <a:p>
            <a:pPr algn="ctr">
              <a:lnSpc>
                <a:spcPct val="90000"/>
              </a:lnSpc>
              <a:buNone/>
            </a:pPr>
            <a:endParaRPr lang="en-GB" sz="17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GB" sz="1700" dirty="0" smtClean="0">
                <a:solidFill>
                  <a:schemeClr val="tx2"/>
                </a:solidFill>
                <a:latin typeface="Book Antiqua" pitchFamily="18" charset="0"/>
              </a:rPr>
              <a:t>Tel : + 33 1 56 26 00 40</a:t>
            </a:r>
          </a:p>
          <a:p>
            <a:pPr algn="ctr">
              <a:lnSpc>
                <a:spcPct val="90000"/>
              </a:lnSpc>
              <a:buNone/>
            </a:pPr>
            <a:r>
              <a:rPr lang="en-GB" sz="1700" dirty="0" smtClean="0">
                <a:solidFill>
                  <a:schemeClr val="tx2"/>
                </a:solidFill>
                <a:latin typeface="Book Antiqua" pitchFamily="18" charset="0"/>
              </a:rPr>
              <a:t>e-mail : avocats@frilet.com </a:t>
            </a:r>
          </a:p>
          <a:p>
            <a:pPr algn="ctr">
              <a:lnSpc>
                <a:spcPct val="90000"/>
              </a:lnSpc>
              <a:buNone/>
            </a:pPr>
            <a:r>
              <a:rPr lang="en-GB" sz="1700" dirty="0" smtClean="0">
                <a:solidFill>
                  <a:schemeClr val="tx2"/>
                </a:solidFill>
                <a:latin typeface="Book Antiqua" pitchFamily="18" charset="0"/>
              </a:rPr>
              <a:t>www.frilet.com</a:t>
            </a:r>
          </a:p>
          <a:p>
            <a:pPr algn="ctr">
              <a:lnSpc>
                <a:spcPct val="90000"/>
              </a:lnSpc>
              <a:buNone/>
            </a:pPr>
            <a:r>
              <a:rPr lang="en-GB" sz="1700" dirty="0" smtClean="0">
                <a:solidFill>
                  <a:schemeClr val="tx2"/>
                </a:solidFill>
                <a:latin typeface="Book Antiqua" pitchFamily="18" charset="0"/>
              </a:rPr>
              <a:t>www.gcila.org</a:t>
            </a:r>
            <a:endParaRPr lang="fr-FR" sz="15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171450" lvl="3" algn="ctr">
              <a:buNone/>
              <a:defRPr/>
            </a:pPr>
            <a:endParaRPr lang="fr-FR" sz="6600" b="1" i="1" dirty="0" smtClean="0">
              <a:solidFill>
                <a:srgbClr val="FF8021"/>
              </a:solidFill>
            </a:endParaRPr>
          </a:p>
          <a:p>
            <a:pPr marL="171450" lvl="3">
              <a:buFont typeface="Arial" charset="0"/>
              <a:buNone/>
              <a:defRPr/>
            </a:pPr>
            <a:endParaRPr lang="en-US" sz="1400" dirty="0" smtClean="0">
              <a:solidFill>
                <a:schemeClr val="accent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431407"/>
            <a:ext cx="7084177" cy="365125"/>
          </a:xfrm>
        </p:spPr>
        <p:txBody>
          <a:bodyPr/>
          <a:lstStyle/>
          <a:p>
            <a:r>
              <a:rPr lang="en-US" dirty="0" smtClean="0"/>
              <a:t>© 2016 - Frilet </a:t>
            </a:r>
            <a:r>
              <a:rPr lang="en-US" dirty="0" err="1" smtClean="0"/>
              <a:t>Société</a:t>
            </a:r>
            <a:r>
              <a:rPr lang="en-US" dirty="0" smtClean="0"/>
              <a:t> </a:t>
            </a:r>
            <a:r>
              <a:rPr lang="en-US" dirty="0" err="1" smtClean="0"/>
              <a:t>d'Avocats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 bwMode="auto">
          <a:xfrm>
            <a:off x="10951856" y="6431915"/>
            <a:ext cx="551167" cy="365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785454-13D2-4553-9A9F-508D526020C8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BE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8" name="Image 7" descr="GcilA_standard_fullcolor_cmyk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8757" y="5505451"/>
            <a:ext cx="2261228" cy="4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79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2353</TotalTime>
  <Words>613</Words>
  <Application>Microsoft Office PowerPoint</Application>
  <PresentationFormat>Personnalisé</PresentationFormat>
  <Paragraphs>106</Paragraphs>
  <Slides>9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Main</vt:lpstr>
      <vt:lpstr>How construction law of the Napoleonic civil law family contribute to implementation of construction contracts on time and on budget ?</vt:lpstr>
      <vt:lpstr>Countries subject to Napoleonic construction contract law </vt:lpstr>
      <vt:lpstr>What is different  or specific from other legal systems (either civil law or common law) ?</vt:lpstr>
      <vt:lpstr>Two main families of contracts</vt:lpstr>
      <vt:lpstr>Nature of  construction contracts and consequences</vt:lpstr>
      <vt:lpstr>Extensive liability of contractor after taking over</vt:lpstr>
      <vt:lpstr>Role of equitable public contract law</vt:lpstr>
      <vt:lpstr>Concession and PPP law 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Kilian</dc:creator>
  <cp:lastModifiedBy>Frilet Avocats</cp:lastModifiedBy>
  <cp:revision>164</cp:revision>
  <cp:lastPrinted>2016-01-06T17:04:29Z</cp:lastPrinted>
  <dcterms:created xsi:type="dcterms:W3CDTF">2014-03-05T14:59:50Z</dcterms:created>
  <dcterms:modified xsi:type="dcterms:W3CDTF">2016-09-14T13:26:15Z</dcterms:modified>
</cp:coreProperties>
</file>