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86" r:id="rId3"/>
    <p:sldId id="319" r:id="rId4"/>
    <p:sldId id="316" r:id="rId5"/>
    <p:sldId id="315" r:id="rId6"/>
    <p:sldId id="320" r:id="rId7"/>
    <p:sldId id="317" r:id="rId8"/>
    <p:sldId id="318" r:id="rId9"/>
    <p:sldId id="287" r:id="rId10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36B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92" autoAdjust="0"/>
  </p:normalViewPr>
  <p:slideViewPr>
    <p:cSldViewPr snapToGrid="0">
      <p:cViewPr varScale="1">
        <p:scale>
          <a:sx n="66" d="100"/>
          <a:sy n="66" d="100"/>
        </p:scale>
        <p:origin x="-73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5CFE8-793E-49DD-A5A6-082FDB09B0E3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DB3F9-12F7-4C50-BDE7-8C49D54287B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35867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B01F8AB-6CF5-428B-8824-2F3CE8350B10}" type="datetimeFigureOut">
              <a:rPr lang="de-DE" smtClean="0"/>
              <a:pPr/>
              <a:t>16.09.2016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2C1AD61D-B25D-4EE3-A664-157E166A7B3A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6074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60576" y="1380069"/>
            <a:ext cx="10631424" cy="1789852"/>
          </a:xfrm>
          <a:custGeom>
            <a:avLst/>
            <a:gdLst>
              <a:gd name="connsiteX0" fmla="*/ 0 w 11167872"/>
              <a:gd name="connsiteY0" fmla="*/ 0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0 w 11167872"/>
              <a:gd name="connsiteY4" fmla="*/ 0 h 1789852"/>
              <a:gd name="connsiteX0" fmla="*/ 6096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09600 w 11167872"/>
              <a:gd name="connsiteY4" fmla="*/ 12192 h 1789852"/>
              <a:gd name="connsiteX0" fmla="*/ 6477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47700 w 11167872"/>
              <a:gd name="connsiteY4" fmla="*/ 12192 h 1789852"/>
              <a:gd name="connsiteX0" fmla="*/ 66040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0400 w 11180572"/>
              <a:gd name="connsiteY4" fmla="*/ 12192 h 1789852"/>
              <a:gd name="connsiteX0" fmla="*/ 6667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6750 w 11180572"/>
              <a:gd name="connsiteY4" fmla="*/ 12192 h 1789852"/>
              <a:gd name="connsiteX0" fmla="*/ 6921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92150 w 11180572"/>
              <a:gd name="connsiteY4" fmla="*/ 12192 h 1789852"/>
              <a:gd name="connsiteX0" fmla="*/ 75611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756112 w 11180572"/>
              <a:gd name="connsiteY4" fmla="*/ 12192 h 1789852"/>
              <a:gd name="connsiteX0" fmla="*/ 80728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807282 w 11180572"/>
              <a:gd name="connsiteY4" fmla="*/ 12192 h 1789852"/>
              <a:gd name="connsiteX0" fmla="*/ 781697 w 11154987"/>
              <a:gd name="connsiteY0" fmla="*/ 12192 h 1789852"/>
              <a:gd name="connsiteX1" fmla="*/ 11154987 w 11154987"/>
              <a:gd name="connsiteY1" fmla="*/ 0 h 1789852"/>
              <a:gd name="connsiteX2" fmla="*/ 11154987 w 11154987"/>
              <a:gd name="connsiteY2" fmla="*/ 1789852 h 1789852"/>
              <a:gd name="connsiteX3" fmla="*/ 0 w 11154987"/>
              <a:gd name="connsiteY3" fmla="*/ 1789852 h 1789852"/>
              <a:gd name="connsiteX4" fmla="*/ 781697 w 11154987"/>
              <a:gd name="connsiteY4" fmla="*/ 12192 h 1789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54987" h="1789852">
                <a:moveTo>
                  <a:pt x="781697" y="12192"/>
                </a:moveTo>
                <a:lnTo>
                  <a:pt x="11154987" y="0"/>
                </a:lnTo>
                <a:lnTo>
                  <a:pt x="11154987" y="1789852"/>
                </a:lnTo>
                <a:lnTo>
                  <a:pt x="0" y="1789852"/>
                </a:lnTo>
                <a:lnTo>
                  <a:pt x="781697" y="12192"/>
                </a:lnTo>
                <a:close/>
              </a:path>
            </a:pathLst>
          </a:custGeom>
          <a:gradFill>
            <a:gsLst>
              <a:gs pos="0">
                <a:srgbClr val="01236B"/>
              </a:gs>
              <a:gs pos="74000">
                <a:srgbClr val="01236B">
                  <a:alpha val="84000"/>
                  <a:lumMod val="73000"/>
                </a:srgbClr>
              </a:gs>
              <a:gs pos="83000">
                <a:srgbClr val="01236B">
                  <a:alpha val="81000"/>
                </a:srgbClr>
              </a:gs>
              <a:gs pos="100000">
                <a:srgbClr val="01236B">
                  <a:alpha val="67000"/>
                </a:srgbClr>
              </a:gs>
            </a:gsLst>
            <a:lin ang="6600000" scaled="0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2279" y="1380069"/>
            <a:ext cx="8930744" cy="1789852"/>
          </a:xfrm>
        </p:spPr>
        <p:txBody>
          <a:bodyPr anchor="t">
            <a:normAutofit/>
          </a:bodyPr>
          <a:lstStyle>
            <a:lvl1pPr algn="ctr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377" y="4045035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or Edit Subtitle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19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ti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8" y="1752599"/>
            <a:ext cx="4336603" cy="1371600"/>
          </a:xfrm>
        </p:spPr>
        <p:txBody>
          <a:bodyPr anchor="t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72278" y="3185159"/>
            <a:ext cx="433660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2FBB5D17-E79E-4C24-A38C-75A0A99641D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72278" y="932112"/>
            <a:ext cx="803967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28C96377-0B50-4658-8BC5-9F32264E252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80" y="679069"/>
            <a:ext cx="8930744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9" y="4343400"/>
            <a:ext cx="8930746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3C4A768E-E75C-4B16-8F49-716A1816EEB8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Author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436811" y="78987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24090" y="315807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8" y="685800"/>
            <a:ext cx="862594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or Edit Quote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72277" y="3489959"/>
            <a:ext cx="862594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 baseline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Add or Edit Author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Title /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D8181040-3112-4803-A995-36B8C59273C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685800"/>
            <a:ext cx="8930746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72279" y="3505200"/>
            <a:ext cx="8930746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 smtClean="0"/>
              <a:t>Add or Edit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9" y="4404360"/>
            <a:ext cx="893074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D83B0A4F-E477-4A99-82CF-92360437407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71500" indent="-457200">
              <a:buFont typeface="Wingdings" pitchFamily="2" charset="2"/>
              <a:buChar char="§"/>
              <a:defRPr/>
            </a:lvl1pPr>
            <a:lvl2pPr marL="640080" indent="-228600">
              <a:buFont typeface="Arial" pitchFamily="34" charset="0"/>
              <a:buChar char="•"/>
              <a:defRPr/>
            </a:lvl2pPr>
            <a:lvl3pPr marL="100584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6BA71-4B08-46B0-97B3-56501883B4D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BE"/>
              <a:t>Frilet  -  Société d'Avocats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17177-12F1-47AA-8CF6-503A87C9B015}" type="datetime1">
              <a:rPr lang="fr-FR"/>
              <a:pPr>
                <a:defRPr/>
              </a:pPr>
              <a:t>16/09/2016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73267" y="213360"/>
            <a:ext cx="9715837" cy="562019"/>
          </a:xfrm>
          <a:custGeom>
            <a:avLst/>
            <a:gdLst>
              <a:gd name="connsiteX0" fmla="*/ 0 w 11167872"/>
              <a:gd name="connsiteY0" fmla="*/ 0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0 w 11167872"/>
              <a:gd name="connsiteY4" fmla="*/ 0 h 1789852"/>
              <a:gd name="connsiteX0" fmla="*/ 6096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09600 w 11167872"/>
              <a:gd name="connsiteY4" fmla="*/ 12192 h 1789852"/>
              <a:gd name="connsiteX0" fmla="*/ 6477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47700 w 11167872"/>
              <a:gd name="connsiteY4" fmla="*/ 12192 h 1789852"/>
              <a:gd name="connsiteX0" fmla="*/ 66040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0400 w 11180572"/>
              <a:gd name="connsiteY4" fmla="*/ 12192 h 1789852"/>
              <a:gd name="connsiteX0" fmla="*/ 6667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6750 w 11180572"/>
              <a:gd name="connsiteY4" fmla="*/ 12192 h 1789852"/>
              <a:gd name="connsiteX0" fmla="*/ 6921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92150 w 11180572"/>
              <a:gd name="connsiteY4" fmla="*/ 12192 h 1789852"/>
              <a:gd name="connsiteX0" fmla="*/ 75611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756112 w 11180572"/>
              <a:gd name="connsiteY4" fmla="*/ 12192 h 1789852"/>
              <a:gd name="connsiteX0" fmla="*/ 80728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807282 w 11180572"/>
              <a:gd name="connsiteY4" fmla="*/ 12192 h 1789852"/>
              <a:gd name="connsiteX0" fmla="*/ 781697 w 11154987"/>
              <a:gd name="connsiteY0" fmla="*/ 12192 h 1789852"/>
              <a:gd name="connsiteX1" fmla="*/ 11154987 w 11154987"/>
              <a:gd name="connsiteY1" fmla="*/ 0 h 1789852"/>
              <a:gd name="connsiteX2" fmla="*/ 11154987 w 11154987"/>
              <a:gd name="connsiteY2" fmla="*/ 1789852 h 1789852"/>
              <a:gd name="connsiteX3" fmla="*/ 0 w 11154987"/>
              <a:gd name="connsiteY3" fmla="*/ 1789852 h 1789852"/>
              <a:gd name="connsiteX4" fmla="*/ 781697 w 11154987"/>
              <a:gd name="connsiteY4" fmla="*/ 12192 h 1789852"/>
              <a:gd name="connsiteX0" fmla="*/ 191191 w 10564481"/>
              <a:gd name="connsiteY0" fmla="*/ 12192 h 1789852"/>
              <a:gd name="connsiteX1" fmla="*/ 10564481 w 10564481"/>
              <a:gd name="connsiteY1" fmla="*/ 0 h 1789852"/>
              <a:gd name="connsiteX2" fmla="*/ 10564481 w 10564481"/>
              <a:gd name="connsiteY2" fmla="*/ 1789852 h 1789852"/>
              <a:gd name="connsiteX3" fmla="*/ 0 w 10564481"/>
              <a:gd name="connsiteY3" fmla="*/ 1764082 h 1789852"/>
              <a:gd name="connsiteX4" fmla="*/ 191191 w 10564481"/>
              <a:gd name="connsiteY4" fmla="*/ 12192 h 1789852"/>
              <a:gd name="connsiteX0" fmla="*/ 217632 w 10564481"/>
              <a:gd name="connsiteY0" fmla="*/ 37961 h 1789852"/>
              <a:gd name="connsiteX1" fmla="*/ 10564481 w 10564481"/>
              <a:gd name="connsiteY1" fmla="*/ 0 h 1789852"/>
              <a:gd name="connsiteX2" fmla="*/ 10564481 w 10564481"/>
              <a:gd name="connsiteY2" fmla="*/ 1789852 h 1789852"/>
              <a:gd name="connsiteX3" fmla="*/ 0 w 10564481"/>
              <a:gd name="connsiteY3" fmla="*/ 1764082 h 1789852"/>
              <a:gd name="connsiteX4" fmla="*/ 217632 w 10564481"/>
              <a:gd name="connsiteY4" fmla="*/ 37961 h 1789852"/>
              <a:gd name="connsiteX0" fmla="*/ 226445 w 10573294"/>
              <a:gd name="connsiteY0" fmla="*/ 37961 h 1789852"/>
              <a:gd name="connsiteX1" fmla="*/ 10573294 w 10573294"/>
              <a:gd name="connsiteY1" fmla="*/ 0 h 1789852"/>
              <a:gd name="connsiteX2" fmla="*/ 10573294 w 10573294"/>
              <a:gd name="connsiteY2" fmla="*/ 1789852 h 1789852"/>
              <a:gd name="connsiteX3" fmla="*/ 0 w 10573294"/>
              <a:gd name="connsiteY3" fmla="*/ 1712541 h 1789852"/>
              <a:gd name="connsiteX4" fmla="*/ 226445 w 10573294"/>
              <a:gd name="connsiteY4" fmla="*/ 37961 h 1789852"/>
              <a:gd name="connsiteX0" fmla="*/ 235258 w 10582107"/>
              <a:gd name="connsiteY0" fmla="*/ 37961 h 1789852"/>
              <a:gd name="connsiteX1" fmla="*/ 10582107 w 10582107"/>
              <a:gd name="connsiteY1" fmla="*/ 0 h 1789852"/>
              <a:gd name="connsiteX2" fmla="*/ 10582107 w 10582107"/>
              <a:gd name="connsiteY2" fmla="*/ 1789852 h 1789852"/>
              <a:gd name="connsiteX3" fmla="*/ 0 w 10582107"/>
              <a:gd name="connsiteY3" fmla="*/ 1738311 h 1789852"/>
              <a:gd name="connsiteX4" fmla="*/ 235258 w 10582107"/>
              <a:gd name="connsiteY4" fmla="*/ 37961 h 1789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82107" h="1789852">
                <a:moveTo>
                  <a:pt x="235258" y="37961"/>
                </a:moveTo>
                <a:lnTo>
                  <a:pt x="10582107" y="0"/>
                </a:lnTo>
                <a:lnTo>
                  <a:pt x="10582107" y="1789852"/>
                </a:lnTo>
                <a:lnTo>
                  <a:pt x="0" y="1738311"/>
                </a:lnTo>
                <a:lnTo>
                  <a:pt x="235258" y="37961"/>
                </a:lnTo>
                <a:close/>
              </a:path>
            </a:pathLst>
          </a:custGeom>
          <a:gradFill>
            <a:gsLst>
              <a:gs pos="0">
                <a:srgbClr val="01236B"/>
              </a:gs>
              <a:gs pos="74000">
                <a:srgbClr val="01236B">
                  <a:alpha val="84000"/>
                  <a:lumMod val="73000"/>
                </a:srgbClr>
              </a:gs>
              <a:gs pos="83000">
                <a:srgbClr val="01236B">
                  <a:alpha val="81000"/>
                </a:srgbClr>
              </a:gs>
              <a:gs pos="100000">
                <a:srgbClr val="01236B">
                  <a:alpha val="67000"/>
                </a:srgbClr>
              </a:gs>
            </a:gsLst>
            <a:lin ang="6600000" scaled="0"/>
          </a:gradFill>
          <a:ln>
            <a:noFill/>
          </a:ln>
          <a:effectLst>
            <a:outerShdw blurRad="508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672" y="185037"/>
            <a:ext cx="8930744" cy="618664"/>
          </a:xfrm>
        </p:spPr>
        <p:txBody>
          <a:bodyPr anchor="t">
            <a:normAutofit/>
          </a:bodyPr>
          <a:lstStyle>
            <a:lvl1pPr algn="ctr">
              <a:defRPr sz="3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782671" y="1060057"/>
            <a:ext cx="8930744" cy="473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5983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2279" y="1380068"/>
            <a:ext cx="8930744" cy="2616199"/>
          </a:xfrm>
        </p:spPr>
        <p:txBody>
          <a:bodyPr anchor="t">
            <a:normAutofit/>
          </a:bodyPr>
          <a:lstStyle>
            <a:lvl1pPr algn="ctr">
              <a:defRPr sz="6000"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377" y="4045035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or Edit Subtitle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672" y="185037"/>
            <a:ext cx="8930744" cy="618664"/>
          </a:xfrm>
        </p:spPr>
        <p:txBody>
          <a:bodyPr anchor="t">
            <a:normAutofit/>
          </a:bodyPr>
          <a:lstStyle>
            <a:lvl1pPr algn="ctr">
              <a:defRPr sz="30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782671" y="1060057"/>
            <a:ext cx="8930744" cy="473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521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685800"/>
            <a:ext cx="8930745" cy="17525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72278" y="2666999"/>
            <a:ext cx="4291817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EAD846B7-88F5-4EAE-9B91-D01D6820F3B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7211206" y="2666998"/>
            <a:ext cx="4291817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8" y="2658533"/>
            <a:ext cx="423085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1236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72278" y="3331104"/>
            <a:ext cx="4230857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63114918-7240-41E0-AEFE-14B4DA4DBFB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272166" y="2658533"/>
            <a:ext cx="423085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1236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7272166" y="3331104"/>
            <a:ext cx="4230857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6432423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6432423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303377FC-621A-4A52-99E5-4B9F6BB3616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572279" y="685801"/>
            <a:ext cx="8930744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A49B3407-18D0-4474-BB24-959D8D2047F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72279" y="685800"/>
            <a:ext cx="893074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572279" y="2666999"/>
            <a:ext cx="89307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1600200"/>
            <a:ext cx="2461154" cy="1371600"/>
          </a:xfrm>
        </p:spPr>
        <p:txBody>
          <a:bodyPr anchor="t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72279" y="3020568"/>
            <a:ext cx="2461154" cy="1828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423"/>
            <a:ext cx="1143000" cy="365125"/>
          </a:xfrm>
        </p:spPr>
        <p:txBody>
          <a:bodyPr/>
          <a:lstStyle/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423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49579F59-627D-4EF1-AD7E-6EFAF7D551B7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5403" y="6370891"/>
            <a:ext cx="12197403" cy="487109"/>
          </a:xfrm>
          <a:custGeom>
            <a:avLst/>
            <a:gdLst>
              <a:gd name="connsiteX0" fmla="*/ 0 w 11984736"/>
              <a:gd name="connsiteY0" fmla="*/ 0 h 481584"/>
              <a:gd name="connsiteX1" fmla="*/ 11984736 w 11984736"/>
              <a:gd name="connsiteY1" fmla="*/ 0 h 481584"/>
              <a:gd name="connsiteX2" fmla="*/ 11984736 w 11984736"/>
              <a:gd name="connsiteY2" fmla="*/ 481584 h 481584"/>
              <a:gd name="connsiteX3" fmla="*/ 0 w 11984736"/>
              <a:gd name="connsiteY3" fmla="*/ 481584 h 481584"/>
              <a:gd name="connsiteX4" fmla="*/ 0 w 11984736"/>
              <a:gd name="connsiteY4" fmla="*/ 0 h 481584"/>
              <a:gd name="connsiteX0" fmla="*/ 15240 w 11984736"/>
              <a:gd name="connsiteY0" fmla="*/ 0 h 595884"/>
              <a:gd name="connsiteX1" fmla="*/ 11984736 w 11984736"/>
              <a:gd name="connsiteY1" fmla="*/ 114300 h 595884"/>
              <a:gd name="connsiteX2" fmla="*/ 11984736 w 11984736"/>
              <a:gd name="connsiteY2" fmla="*/ 595884 h 595884"/>
              <a:gd name="connsiteX3" fmla="*/ 0 w 11984736"/>
              <a:gd name="connsiteY3" fmla="*/ 595884 h 595884"/>
              <a:gd name="connsiteX4" fmla="*/ 15240 w 11984736"/>
              <a:gd name="connsiteY4" fmla="*/ 0 h 595884"/>
              <a:gd name="connsiteX0" fmla="*/ 220980 w 12190476"/>
              <a:gd name="connsiteY0" fmla="*/ 0 h 603504"/>
              <a:gd name="connsiteX1" fmla="*/ 12190476 w 12190476"/>
              <a:gd name="connsiteY1" fmla="*/ 114300 h 603504"/>
              <a:gd name="connsiteX2" fmla="*/ 12190476 w 12190476"/>
              <a:gd name="connsiteY2" fmla="*/ 595884 h 603504"/>
              <a:gd name="connsiteX3" fmla="*/ 0 w 12190476"/>
              <a:gd name="connsiteY3" fmla="*/ 603504 h 603504"/>
              <a:gd name="connsiteX4" fmla="*/ 220980 w 12190476"/>
              <a:gd name="connsiteY4" fmla="*/ 0 h 603504"/>
              <a:gd name="connsiteX0" fmla="*/ 167640 w 12190476"/>
              <a:gd name="connsiteY0" fmla="*/ 533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67640 w 12190476"/>
              <a:gd name="connsiteY4" fmla="*/ 53340 h 489204"/>
              <a:gd name="connsiteX0" fmla="*/ 167640 w 12190476"/>
              <a:gd name="connsiteY0" fmla="*/ 3810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67640 w 12190476"/>
              <a:gd name="connsiteY4" fmla="*/ 38100 h 489204"/>
              <a:gd name="connsiteX0" fmla="*/ 175260 w 12190476"/>
              <a:gd name="connsiteY0" fmla="*/ 152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75260 w 12190476"/>
              <a:gd name="connsiteY4" fmla="*/ 15240 h 489204"/>
              <a:gd name="connsiteX0" fmla="*/ 182880 w 12190476"/>
              <a:gd name="connsiteY0" fmla="*/ 0 h 496824"/>
              <a:gd name="connsiteX1" fmla="*/ 12190476 w 12190476"/>
              <a:gd name="connsiteY1" fmla="*/ 7620 h 496824"/>
              <a:gd name="connsiteX2" fmla="*/ 12190476 w 12190476"/>
              <a:gd name="connsiteY2" fmla="*/ 489204 h 496824"/>
              <a:gd name="connsiteX3" fmla="*/ 0 w 12190476"/>
              <a:gd name="connsiteY3" fmla="*/ 496824 h 496824"/>
              <a:gd name="connsiteX4" fmla="*/ 182880 w 12190476"/>
              <a:gd name="connsiteY4" fmla="*/ 0 h 496824"/>
              <a:gd name="connsiteX0" fmla="*/ 175260 w 12190476"/>
              <a:gd name="connsiteY0" fmla="*/ 152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75260 w 12190476"/>
              <a:gd name="connsiteY4" fmla="*/ 15240 h 489204"/>
              <a:gd name="connsiteX0" fmla="*/ 182880 w 12190476"/>
              <a:gd name="connsiteY0" fmla="*/ 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82880 w 12190476"/>
              <a:gd name="connsiteY4" fmla="*/ 0 h 489204"/>
              <a:gd name="connsiteX0" fmla="*/ 182880 w 12190476"/>
              <a:gd name="connsiteY0" fmla="*/ 0 h 489204"/>
              <a:gd name="connsiteX1" fmla="*/ 12190476 w 12190476"/>
              <a:gd name="connsiteY1" fmla="*/ 0 h 489204"/>
              <a:gd name="connsiteX2" fmla="*/ 12190476 w 12190476"/>
              <a:gd name="connsiteY2" fmla="*/ 487962 h 489204"/>
              <a:gd name="connsiteX3" fmla="*/ 0 w 12190476"/>
              <a:gd name="connsiteY3" fmla="*/ 489204 h 489204"/>
              <a:gd name="connsiteX4" fmla="*/ 182880 w 12190476"/>
              <a:gd name="connsiteY4" fmla="*/ 0 h 48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0476" h="489204">
                <a:moveTo>
                  <a:pt x="182880" y="0"/>
                </a:moveTo>
                <a:lnTo>
                  <a:pt x="12190476" y="0"/>
                </a:lnTo>
                <a:lnTo>
                  <a:pt x="12190476" y="487962"/>
                </a:lnTo>
                <a:lnTo>
                  <a:pt x="0" y="489204"/>
                </a:lnTo>
                <a:lnTo>
                  <a:pt x="182880" y="0"/>
                </a:lnTo>
                <a:close/>
              </a:path>
            </a:pathLst>
          </a:custGeom>
          <a:solidFill>
            <a:srgbClr val="01236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2279" y="685800"/>
            <a:ext cx="893074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9" y="2666999"/>
            <a:ext cx="89307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643191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r>
              <a:rPr lang="de-DE" smtClean="0"/>
              <a:t>07/03/2014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643191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r>
              <a:rPr lang="en-US" smtClean="0"/>
              <a:t>© 2014 - Frilet Société d'Avocats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643191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fld id="{A3E3A1AD-9DAD-4F5C-A6A1-F5DCD2B4E9B5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55611" y="-97536"/>
            <a:ext cx="2277019" cy="1198432"/>
          </a:xfrm>
          <a:prstGeom prst="rect">
            <a:avLst/>
          </a:prstGeom>
        </p:spPr>
      </p:pic>
      <p:sp>
        <p:nvSpPr>
          <p:cNvPr id="9" name="Freeform 7"/>
          <p:cNvSpPr/>
          <p:nvPr/>
        </p:nvSpPr>
        <p:spPr bwMode="auto">
          <a:xfrm>
            <a:off x="-5404" y="0"/>
            <a:ext cx="2870524" cy="6880839"/>
          </a:xfrm>
          <a:custGeom>
            <a:avLst/>
            <a:gdLst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28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12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50"/>
              <a:gd name="connsiteX1" fmla="*/ 7777 w 10036"/>
              <a:gd name="connsiteY1" fmla="*/ 0 h 11750"/>
              <a:gd name="connsiteX2" fmla="*/ 12 w 10036"/>
              <a:gd name="connsiteY2" fmla="*/ 9917 h 11750"/>
              <a:gd name="connsiteX3" fmla="*/ 0 w 10036"/>
              <a:gd name="connsiteY3" fmla="*/ 11750 h 11750"/>
              <a:gd name="connsiteX4" fmla="*/ 10036 w 10036"/>
              <a:gd name="connsiteY4" fmla="*/ 0 h 1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6" h="11750">
                <a:moveTo>
                  <a:pt x="10036" y="0"/>
                </a:moveTo>
                <a:lnTo>
                  <a:pt x="7777" y="0"/>
                </a:lnTo>
                <a:lnTo>
                  <a:pt x="12" y="9917"/>
                </a:lnTo>
                <a:cubicBezTo>
                  <a:pt x="0" y="10511"/>
                  <a:pt x="12" y="11156"/>
                  <a:pt x="0" y="11750"/>
                </a:cubicBezTo>
                <a:lnTo>
                  <a:pt x="10036" y="0"/>
                </a:lnTo>
                <a:close/>
              </a:path>
            </a:pathLst>
          </a:custGeom>
          <a:solidFill>
            <a:srgbClr val="01236B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49" r:id="rId3"/>
    <p:sldLayoutId id="214748367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0" r:id="rId10"/>
    <p:sldLayoutId id="2147483657" r:id="rId11"/>
    <p:sldLayoutId id="2147483663" r:id="rId12"/>
    <p:sldLayoutId id="2147483664" r:id="rId13"/>
    <p:sldLayoutId id="2147483667" r:id="rId14"/>
    <p:sldLayoutId id="2147483671" r:id="rId15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 baseline="0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6793" y="1727200"/>
            <a:ext cx="8930744" cy="1181463"/>
          </a:xfrm>
        </p:spPr>
        <p:txBody>
          <a:bodyPr>
            <a:noAutofit/>
          </a:bodyPr>
          <a:lstStyle/>
          <a:p>
            <a:pPr lvl="0"/>
            <a:r>
              <a:rPr lang="en-US" sz="3600" b="1" i="1" dirty="0" smtClean="0"/>
              <a:t>Design-Build/EPC </a:t>
            </a:r>
            <a:r>
              <a:rPr lang="en-US" sz="3600" b="1" i="1" dirty="0" smtClean="0"/>
              <a:t>Contracts: legal and practical issues encountered</a:t>
            </a:r>
            <a:endParaRPr lang="en-US" sz="3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2563" y="3396343"/>
            <a:ext cx="8920460" cy="239485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de-DE" sz="3600" b="1" dirty="0" smtClean="0"/>
              <a:t>Marc Frilet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 smtClean="0"/>
              <a:t>Managing Partner « Frilet – </a:t>
            </a:r>
            <a:r>
              <a:rPr lang="en-US" sz="2500" dirty="0" err="1" smtClean="0"/>
              <a:t>Société</a:t>
            </a:r>
            <a:r>
              <a:rPr lang="en-US" sz="2500" dirty="0" smtClean="0"/>
              <a:t> </a:t>
            </a:r>
            <a:r>
              <a:rPr lang="en-US" sz="2500" dirty="0" err="1" smtClean="0"/>
              <a:t>d’</a:t>
            </a:r>
            <a:r>
              <a:rPr lang="en-US" altLang="ja-JP" sz="2500" dirty="0" err="1" smtClean="0"/>
              <a:t>Avocats</a:t>
            </a:r>
            <a:r>
              <a:rPr lang="en-US" altLang="ja-JP" sz="2500" dirty="0" smtClean="0"/>
              <a:t> »</a:t>
            </a:r>
            <a:br>
              <a:rPr lang="en-US" altLang="ja-JP" sz="2500" dirty="0" smtClean="0"/>
            </a:br>
            <a:r>
              <a:rPr lang="en-US" altLang="ja-JP" sz="2500" dirty="0" smtClean="0"/>
              <a:t>Chair of the Management Committee of GcilA</a:t>
            </a:r>
            <a:br>
              <a:rPr lang="en-US" altLang="ja-JP" sz="2500" dirty="0" smtClean="0"/>
            </a:br>
            <a:r>
              <a:rPr lang="en-US" altLang="ja-JP" sz="2500" dirty="0" smtClean="0"/>
              <a:t>Vice-President of the French Institute of International Legal Experts (IFEJI)</a:t>
            </a:r>
            <a:br>
              <a:rPr lang="en-US" altLang="ja-JP" sz="2500" dirty="0" smtClean="0"/>
            </a:br>
            <a:r>
              <a:rPr lang="en-US" altLang="ja-JP" sz="2500" dirty="0" smtClean="0"/>
              <a:t>Vice-chair of CICA PPP-Working Group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/>
              <a:t>Board member of </a:t>
            </a:r>
            <a:r>
              <a:rPr lang="en-US" sz="2500" dirty="0" smtClean="0"/>
              <a:t>ETIC-PPP</a:t>
            </a:r>
            <a:r>
              <a:rPr lang="en-US" altLang="ja-JP" sz="2500" dirty="0" smtClean="0"/>
              <a:t/>
            </a:r>
            <a:br>
              <a:rPr lang="en-US" altLang="ja-JP" sz="2500" dirty="0" smtClean="0"/>
            </a:br>
            <a:r>
              <a:rPr lang="en-US" altLang="ja-JP" sz="2500" dirty="0" smtClean="0"/>
              <a:t>Fellow American College of Construction Lawyers</a:t>
            </a:r>
          </a:p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7141028" y="292307"/>
            <a:ext cx="5050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 smtClean="0">
                <a:solidFill>
                  <a:schemeClr val="accent1">
                    <a:lumMod val="75000"/>
                  </a:schemeClr>
                </a:solidFill>
              </a:rPr>
              <a:t>Internatinal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 Construction Projects </a:t>
            </a:r>
          </a:p>
          <a:p>
            <a:pPr algn="ctr"/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</a:rPr>
              <a:t>Committee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75771"/>
            <a:ext cx="365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12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2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mbria" pitchFamily="18" charset="0"/>
              </a:rPr>
              <a:t>A growing concern </a:t>
            </a:r>
            <a:r>
              <a:rPr lang="en-US" sz="2000" b="1" dirty="0" err="1" smtClean="0">
                <a:solidFill>
                  <a:schemeClr val="bg1"/>
                </a:solidFill>
                <a:latin typeface="Cambria" pitchFamily="18" charset="0"/>
              </a:rPr>
              <a:t>internationnally</a:t>
            </a:r>
            <a:endParaRPr lang="en-US" sz="2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718481" y="867318"/>
            <a:ext cx="884743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 algn="ctr"/>
            <a:endParaRPr lang="en-US" sz="3200" dirty="0" smtClean="0">
              <a:solidFill>
                <a:schemeClr val="tx2"/>
              </a:solidFill>
              <a:ea typeface="Times New Roman" pitchFamily="18" charset="0"/>
              <a:cs typeface="Cambria" pitchFamily="18" charset="0"/>
            </a:endParaRPr>
          </a:p>
          <a:p>
            <a:pPr marL="185738" indent="-185738" algn="ctr"/>
            <a:r>
              <a:rPr lang="en-US" sz="3600" i="1" dirty="0" smtClean="0">
                <a:solidFill>
                  <a:schemeClr val="tx2"/>
                </a:solidFill>
                <a:ea typeface="Times New Roman" pitchFamily="18" charset="0"/>
                <a:cs typeface="Cambria" pitchFamily="18" charset="0"/>
              </a:rPr>
              <a:t>H</a:t>
            </a:r>
            <a:r>
              <a:rPr lang="en-US" sz="3600" i="1" dirty="0" smtClean="0">
                <a:solidFill>
                  <a:schemeClr val="tx2"/>
                </a:solidFill>
                <a:ea typeface="Times New Roman" pitchFamily="18" charset="0"/>
                <a:cs typeface="Cambria" pitchFamily="18" charset="0"/>
              </a:rPr>
              <a:t>ow to insure to have a project delivered </a:t>
            </a:r>
          </a:p>
          <a:p>
            <a:pPr marL="185738" indent="-185738" algn="ctr"/>
            <a:endParaRPr lang="en-US" sz="3200" dirty="0" smtClean="0">
              <a:solidFill>
                <a:schemeClr val="tx2"/>
              </a:solidFill>
            </a:endParaRPr>
          </a:p>
          <a:p>
            <a:pPr marL="185738" indent="-185738" algn="ctr"/>
            <a:r>
              <a:rPr lang="en-US" sz="3200" dirty="0" smtClean="0">
                <a:solidFill>
                  <a:schemeClr val="tx2"/>
                </a:solidFill>
              </a:rPr>
              <a:t>	- on time ?</a:t>
            </a:r>
          </a:p>
          <a:p>
            <a:pPr marL="185738" indent="-185738" algn="ctr"/>
            <a:r>
              <a:rPr lang="en-US" sz="3200" dirty="0" smtClean="0">
                <a:solidFill>
                  <a:schemeClr val="tx2"/>
                </a:solidFill>
              </a:rPr>
              <a:t>	- on budget ?</a:t>
            </a:r>
          </a:p>
          <a:p>
            <a:pPr marL="185738" indent="-185738" algn="ctr"/>
            <a:r>
              <a:rPr lang="en-US" sz="3200" dirty="0" smtClean="0">
                <a:solidFill>
                  <a:schemeClr val="tx2"/>
                </a:solidFill>
              </a:rPr>
              <a:t>	- fit for the purpose ? </a:t>
            </a:r>
          </a:p>
          <a:p>
            <a:pPr marL="185738" indent="-185738" algn="ctr"/>
            <a:r>
              <a:rPr lang="en-US" sz="3200" dirty="0" smtClean="0">
                <a:solidFill>
                  <a:schemeClr val="tx2"/>
                </a:solidFill>
              </a:rPr>
              <a:t>	- at least cost ?</a:t>
            </a:r>
          </a:p>
          <a:p>
            <a:pPr marL="185738" indent="-185738" algn="just">
              <a:buFont typeface="Arial" pitchFamily="34" charset="0"/>
              <a:buChar char="•"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185738" indent="-185738" algn="just"/>
            <a:endParaRPr lang="en-US" sz="2800" dirty="0" smtClean="0">
              <a:solidFill>
                <a:schemeClr val="tx2"/>
              </a:solidFill>
            </a:endParaRPr>
          </a:p>
          <a:p>
            <a:pPr marL="0" lvl="1" algn="just"/>
            <a:r>
              <a:rPr lang="en-US" sz="2800" dirty="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3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 pitchFamily="18" charset="0"/>
              </a:rPr>
              <a:t>The traditional DBB answer and its limits</a:t>
            </a:r>
            <a:endParaRPr lang="en-US" sz="24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718481" y="867318"/>
            <a:ext cx="884743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 algn="just">
              <a:buFont typeface="Arial" pitchFamily="34" charset="0"/>
              <a:buChar char="•"/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marL="363538" indent="-363538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b="1" dirty="0" smtClean="0">
                <a:solidFill>
                  <a:schemeClr val="tx2"/>
                </a:solidFill>
              </a:rPr>
              <a:t>Design Bid Build (DBB) </a:t>
            </a:r>
            <a:r>
              <a:rPr lang="en-US" sz="2000" dirty="0" smtClean="0">
                <a:solidFill>
                  <a:schemeClr val="tx2"/>
                </a:solidFill>
              </a:rPr>
              <a:t>approach</a:t>
            </a:r>
          </a:p>
          <a:p>
            <a:pPr marL="642938" lvl="1" indent="-185738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642938" lvl="1" indent="-185738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Rationale: Employer control design and costs based on unit price and measure of quantity</a:t>
            </a:r>
          </a:p>
          <a:p>
            <a:pPr marL="642938" lvl="1" indent="-185738" algn="just"/>
            <a:endParaRPr lang="en-US" sz="2000" dirty="0" smtClean="0">
              <a:solidFill>
                <a:schemeClr val="tx2"/>
              </a:solidFill>
            </a:endParaRPr>
          </a:p>
          <a:p>
            <a:pPr marL="642938" lvl="1" indent="-185738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In most cases successful bidders selected on lowest estimate final price</a:t>
            </a:r>
          </a:p>
          <a:p>
            <a:pPr marL="1100138" lvl="2" indent="-185738" algn="just"/>
            <a:r>
              <a:rPr lang="en-US" sz="2000" dirty="0" smtClean="0">
                <a:solidFill>
                  <a:schemeClr val="tx2"/>
                </a:solidFill>
              </a:rPr>
              <a:t>- Considered lower than other delivery methods such as Design and Build</a:t>
            </a:r>
          </a:p>
          <a:p>
            <a:pPr marL="642938" lvl="1" indent="-185738" algn="just"/>
            <a:endParaRPr lang="en-US" sz="2000" dirty="0" smtClean="0">
              <a:solidFill>
                <a:schemeClr val="tx2"/>
              </a:solidFill>
            </a:endParaRPr>
          </a:p>
          <a:p>
            <a:pPr marL="363538" lvl="1" indent="-363538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The real world of DBB: </a:t>
            </a:r>
          </a:p>
          <a:p>
            <a:pPr marL="0" lvl="1" algn="just"/>
            <a:endParaRPr lang="en-US" sz="2000" dirty="0" smtClean="0">
              <a:solidFill>
                <a:schemeClr val="tx2"/>
              </a:solidFill>
            </a:endParaRPr>
          </a:p>
          <a:p>
            <a:pPr marL="623888" lvl="1" indent="-174625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in many situations and specially in low income </a:t>
            </a:r>
            <a:r>
              <a:rPr lang="en-US" sz="2000" dirty="0" smtClean="0">
                <a:solidFill>
                  <a:schemeClr val="tx2"/>
                </a:solidFill>
              </a:rPr>
              <a:t>countries, </a:t>
            </a:r>
            <a:r>
              <a:rPr lang="en-US" sz="2000" dirty="0" smtClean="0">
                <a:solidFill>
                  <a:schemeClr val="tx2"/>
                </a:solidFill>
              </a:rPr>
              <a:t>the final price </a:t>
            </a:r>
            <a:r>
              <a:rPr lang="en-US" sz="2000" dirty="0" smtClean="0">
                <a:solidFill>
                  <a:schemeClr val="tx2"/>
                </a:solidFill>
              </a:rPr>
              <a:t>through </a:t>
            </a:r>
            <a:r>
              <a:rPr lang="en-US" sz="2000" dirty="0" smtClean="0">
                <a:solidFill>
                  <a:schemeClr val="tx2"/>
                </a:solidFill>
              </a:rPr>
              <a:t>the DBB method </a:t>
            </a:r>
            <a:r>
              <a:rPr lang="en-US" sz="2000" dirty="0" smtClean="0">
                <a:solidFill>
                  <a:schemeClr val="tx2"/>
                </a:solidFill>
              </a:rPr>
              <a:t>exceeds </a:t>
            </a:r>
            <a:r>
              <a:rPr lang="en-US" sz="2000" dirty="0" smtClean="0">
                <a:solidFill>
                  <a:schemeClr val="tx2"/>
                </a:solidFill>
              </a:rPr>
              <a:t>the estimated price by a large percentage (20% to 50% not </a:t>
            </a:r>
            <a:r>
              <a:rPr lang="en-US" sz="2000" dirty="0" smtClean="0">
                <a:solidFill>
                  <a:schemeClr val="tx2"/>
                </a:solidFill>
              </a:rPr>
              <a:t>uncommon)</a:t>
            </a:r>
          </a:p>
          <a:p>
            <a:pPr marL="623888" lvl="1" indent="-174625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623888" lvl="1" indent="-174625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Projects are less than often completed in time</a:t>
            </a:r>
          </a:p>
          <a:p>
            <a:pPr marL="623888" lvl="1" indent="-174625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623888" lvl="1" indent="-174625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</a:t>
            </a:r>
            <a:r>
              <a:rPr lang="en-US" sz="2000" dirty="0" smtClean="0">
                <a:solidFill>
                  <a:schemeClr val="tx2"/>
                </a:solidFill>
              </a:rPr>
              <a:t>o reliable statistics available</a:t>
            </a:r>
          </a:p>
          <a:p>
            <a:pPr marL="185738" indent="-185738" algn="just">
              <a:buFont typeface="Arial" pitchFamily="34" charset="0"/>
              <a:buChar char="•"/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marL="185738" indent="-185738" algn="just">
              <a:buFont typeface="Arial" pitchFamily="34" charset="0"/>
              <a:buChar char="•"/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marL="185738" indent="-185738" algn="just">
              <a:buFont typeface="Arial" pitchFamily="34" charset="0"/>
              <a:buChar char="•"/>
            </a:pPr>
            <a:endParaRPr lang="en-US" sz="1600" b="1" dirty="0" smtClean="0">
              <a:solidFill>
                <a:schemeClr val="tx2"/>
              </a:solidFill>
            </a:endParaRPr>
          </a:p>
          <a:p>
            <a:pPr marL="0" lvl="1" algn="just"/>
            <a:r>
              <a:rPr lang="en-US" sz="1600" b="1" dirty="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4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 pitchFamily="18" charset="0"/>
              </a:rPr>
              <a:t>The growing interest for BDB and global contracts</a:t>
            </a:r>
            <a:endParaRPr lang="en-US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718481" y="954403"/>
            <a:ext cx="884743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1" indent="-363538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363538" lvl="1" indent="-363538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BDB has a long history in legal systems where the contractor is legally bound to reach results and must guarantee fitness for purpose: (example French civil code entrepreneurship contract)</a:t>
            </a:r>
          </a:p>
          <a:p>
            <a:pPr marL="363538" lvl="1" indent="-363538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63538" lvl="1" indent="-363538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BDB has been tested and developed internationally for plants and facilities for over 30 years</a:t>
            </a:r>
          </a:p>
          <a:p>
            <a:pPr marL="363538" lvl="1" indent="-363538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63538" lvl="1" indent="-363538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Example series of turnkey projects in Algeria presented and discussed in committee T  25 years ago</a:t>
            </a:r>
          </a:p>
          <a:p>
            <a:pPr marL="363538" lvl="1" indent="-363538" algn="just"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63538" lvl="1" indent="-363538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In the last decade, employers and IFIs more and more concerned by cost overrun and delays in traditional DBB and consider seriously BDB.</a:t>
            </a:r>
          </a:p>
          <a:p>
            <a:pPr marL="0" lvl="1" algn="just"/>
            <a:endParaRPr lang="en-US" sz="2000" b="1" dirty="0" smtClean="0">
              <a:solidFill>
                <a:schemeClr val="tx2"/>
              </a:solidFill>
            </a:endParaRPr>
          </a:p>
          <a:p>
            <a:pPr marL="0" lvl="1" algn="just"/>
            <a:endParaRPr lang="en-US" sz="2000" b="1" dirty="0" smtClean="0">
              <a:solidFill>
                <a:schemeClr val="tx2"/>
              </a:solidFill>
            </a:endParaRPr>
          </a:p>
          <a:p>
            <a:pPr marL="0" lvl="1" algn="just"/>
            <a:endParaRPr lang="en-US" sz="2000" b="1" dirty="0" smtClean="0">
              <a:solidFill>
                <a:schemeClr val="tx2"/>
              </a:solidFill>
            </a:endParaRPr>
          </a:p>
          <a:p>
            <a:pPr marL="0" lvl="1" algn="just"/>
            <a:endParaRPr lang="en-US" sz="2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5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 pitchFamily="18" charset="0"/>
              </a:rPr>
              <a:t>The merits of Design &amp; Build, Turnkey and EPC models</a:t>
            </a:r>
            <a:endParaRPr lang="en-US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732995" y="910861"/>
            <a:ext cx="884743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buFont typeface="+mj-lt"/>
              <a:buAutoNum type="arabicPeriod"/>
            </a:pPr>
            <a:r>
              <a:rPr lang="en-US" sz="2400" u="sng" dirty="0" smtClean="0">
                <a:solidFill>
                  <a:schemeClr val="tx2"/>
                </a:solidFill>
              </a:rPr>
              <a:t>Main </a:t>
            </a:r>
            <a:r>
              <a:rPr lang="en-US" sz="2400" u="sng" dirty="0" smtClean="0">
                <a:solidFill>
                  <a:schemeClr val="tx2"/>
                </a:solidFill>
              </a:rPr>
              <a:t>b</a:t>
            </a:r>
            <a:r>
              <a:rPr lang="en-US" sz="2400" u="sng" dirty="0" smtClean="0">
                <a:solidFill>
                  <a:schemeClr val="tx2"/>
                </a:solidFill>
              </a:rPr>
              <a:t>enefits for Employers: focus only on what he really wants in terms of functionality and outcome</a:t>
            </a:r>
          </a:p>
          <a:p>
            <a:pPr marL="342900" lvl="1" indent="-342900" algn="just"/>
            <a:endParaRPr lang="en-US" sz="2400" u="sng" dirty="0" smtClean="0">
              <a:solidFill>
                <a:schemeClr val="tx2"/>
              </a:solidFill>
            </a:endParaRP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G</a:t>
            </a:r>
            <a:r>
              <a:rPr lang="en-US" sz="2400" dirty="0" smtClean="0">
                <a:solidFill>
                  <a:schemeClr val="tx2"/>
                </a:solidFill>
              </a:rPr>
              <a:t>aining time in project preparation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Reducing design and procurement costs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Reducing corruption</a:t>
            </a:r>
          </a:p>
          <a:p>
            <a:pPr marL="800100" lvl="2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While at the same time serious guarantees against</a:t>
            </a:r>
          </a:p>
          <a:p>
            <a:pPr marL="1257300" lvl="3" indent="-34290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/>
                </a:solidFill>
              </a:rPr>
              <a:t>Cost overrun </a:t>
            </a:r>
          </a:p>
          <a:p>
            <a:pPr marL="1257300" lvl="3" indent="-34290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2"/>
                </a:solidFill>
              </a:rPr>
              <a:t>Delay in delivery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+mj-lt"/>
              <a:buAutoNum type="arabicPeriod"/>
            </a:pPr>
            <a:r>
              <a:rPr lang="en-US" sz="2400" u="sng" dirty="0" smtClean="0">
                <a:solidFill>
                  <a:schemeClr val="tx2"/>
                </a:solidFill>
              </a:rPr>
              <a:t>Main drawback</a:t>
            </a:r>
          </a:p>
          <a:p>
            <a:pPr marL="342900" lvl="1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808038" lvl="3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Lump sum price prima facie higher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808038" lvl="3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6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 pitchFamily="18" charset="0"/>
              </a:rPr>
              <a:t>The merits of Design &amp; Build, Turnkey and EPC models </a:t>
            </a:r>
            <a:r>
              <a:rPr lang="en-US" sz="2400" dirty="0" smtClean="0">
                <a:solidFill>
                  <a:schemeClr val="bg1"/>
                </a:solidFill>
                <a:latin typeface="Cambria" pitchFamily="18" charset="0"/>
              </a:rPr>
              <a:t>(2)</a:t>
            </a:r>
            <a:endParaRPr lang="en-US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2732995" y="910861"/>
            <a:ext cx="884743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buFont typeface="+mj-lt"/>
              <a:buAutoNum type="arabicPeriod"/>
            </a:pPr>
            <a:endParaRPr lang="en-US" sz="2400" u="sng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+mj-lt"/>
              <a:buAutoNum type="arabicPeriod"/>
            </a:pPr>
            <a:r>
              <a:rPr lang="en-US" sz="2400" u="sng" dirty="0" smtClean="0">
                <a:solidFill>
                  <a:schemeClr val="tx2"/>
                </a:solidFill>
              </a:rPr>
              <a:t>Main </a:t>
            </a:r>
            <a:r>
              <a:rPr lang="en-US" sz="2400" u="sng" dirty="0" smtClean="0">
                <a:solidFill>
                  <a:schemeClr val="tx2"/>
                </a:solidFill>
              </a:rPr>
              <a:t>b</a:t>
            </a:r>
            <a:r>
              <a:rPr lang="en-US" sz="2400" u="sng" dirty="0" smtClean="0">
                <a:solidFill>
                  <a:schemeClr val="tx2"/>
                </a:solidFill>
              </a:rPr>
              <a:t>enefits for Contractors</a:t>
            </a:r>
          </a:p>
          <a:p>
            <a:pPr marL="342900" lvl="1" indent="-342900" algn="just">
              <a:buFont typeface="+mj-lt"/>
              <a:buAutoNum type="arabicPeriod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lvl="3" indent="15875" algn="just"/>
            <a:r>
              <a:rPr lang="en-US" sz="2400" dirty="0" smtClean="0">
                <a:solidFill>
                  <a:schemeClr val="tx2"/>
                </a:solidFill>
              </a:rPr>
              <a:t>Experienced DB contractors with in-house skills, knowhow and efficient construction </a:t>
            </a:r>
            <a:r>
              <a:rPr lang="en-US" sz="2400" dirty="0" smtClean="0">
                <a:solidFill>
                  <a:schemeClr val="tx2"/>
                </a:solidFill>
              </a:rPr>
              <a:t>methods enjoy </a:t>
            </a:r>
            <a:r>
              <a:rPr lang="en-US" sz="2400" dirty="0" smtClean="0">
                <a:solidFill>
                  <a:schemeClr val="tx2"/>
                </a:solidFill>
              </a:rPr>
              <a:t>higher profit </a:t>
            </a:r>
            <a:r>
              <a:rPr lang="en-US" sz="2400" dirty="0" smtClean="0">
                <a:solidFill>
                  <a:schemeClr val="tx2"/>
                </a:solidFill>
              </a:rPr>
              <a:t>margin 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u="sng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u="sng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+mj-lt"/>
              <a:buAutoNum type="arabicPeriod" startAt="2"/>
            </a:pPr>
            <a:r>
              <a:rPr lang="en-US" sz="2400" u="sng" dirty="0" smtClean="0">
                <a:solidFill>
                  <a:schemeClr val="tx2"/>
                </a:solidFill>
              </a:rPr>
              <a:t>Main drawbacks</a:t>
            </a:r>
          </a:p>
          <a:p>
            <a:pPr marL="342900" lvl="1" indent="-342900" algn="just"/>
            <a:endParaRPr lang="en-US" sz="2400" u="sng" dirty="0" smtClean="0">
              <a:solidFill>
                <a:schemeClr val="tx2"/>
              </a:solidFill>
            </a:endParaRPr>
          </a:p>
          <a:p>
            <a:pPr marL="808038" lvl="3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Bidding costs </a:t>
            </a:r>
          </a:p>
          <a:p>
            <a:pPr marL="808038" lvl="3" indent="-342900" algn="just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high risks if bid not well prepared and if Public Authority is not reliable</a:t>
            </a:r>
          </a:p>
          <a:p>
            <a:pPr marL="358775" lvl="3" indent="-342900" algn="just"/>
            <a:endParaRPr lang="en-US" sz="2400" b="1" dirty="0" smtClean="0">
              <a:solidFill>
                <a:schemeClr val="tx2"/>
              </a:solidFill>
            </a:endParaRPr>
          </a:p>
          <a:p>
            <a:pPr marL="342900" lvl="1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808038" lvl="3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7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 pitchFamily="18" charset="0"/>
              </a:rPr>
              <a:t>Current trends on BDB development</a:t>
            </a:r>
            <a:endParaRPr lang="en-US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718481" y="881832"/>
            <a:ext cx="947351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/>
            <a:r>
              <a:rPr lang="en-US" sz="2000" u="sng" dirty="0" smtClean="0">
                <a:solidFill>
                  <a:schemeClr val="tx2"/>
                </a:solidFill>
              </a:rPr>
              <a:t>More and more BDB including EPC and turnkey projects underway or considered around the world :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lvl="1" algn="just"/>
            <a:r>
              <a:rPr lang="en-US" sz="2000" dirty="0" smtClean="0">
                <a:solidFill>
                  <a:schemeClr val="tx2"/>
                </a:solidFill>
              </a:rPr>
              <a:t>	- Example in the US:</a:t>
            </a:r>
          </a:p>
          <a:p>
            <a:endParaRPr lang="en-US" dirty="0" smtClean="0"/>
          </a:p>
          <a:p>
            <a:pPr marL="363538" indent="-363538">
              <a:buFont typeface="Arial" pitchFamily="34" charset="0"/>
              <a:buChar char="•"/>
            </a:pPr>
            <a:r>
              <a:rPr lang="en-US" sz="2000" dirty="0" smtClean="0"/>
              <a:t>Wide </a:t>
            </a:r>
            <a:r>
              <a:rPr lang="en-US" sz="2000" dirty="0" smtClean="0"/>
              <a:t>use of DB/DBO Delivery Method Across all Project Categories is on the West Coast </a:t>
            </a:r>
            <a:r>
              <a:rPr lang="en-US" sz="1600" dirty="0" smtClean="0"/>
              <a:t>(California, Oregon, Washington), </a:t>
            </a:r>
            <a:r>
              <a:rPr lang="en-US" sz="2000" dirty="0" smtClean="0"/>
              <a:t>spreading </a:t>
            </a:r>
            <a:r>
              <a:rPr lang="en-US" sz="2000" dirty="0" smtClean="0"/>
              <a:t>everywhere </a:t>
            </a:r>
            <a:endParaRPr lang="en-US" sz="2000" dirty="0" smtClean="0"/>
          </a:p>
          <a:p>
            <a:pPr marL="363538" indent="-363538">
              <a:buFont typeface="Arial" pitchFamily="34" charset="0"/>
              <a:buChar char="•"/>
            </a:pPr>
            <a:r>
              <a:rPr lang="en-US" sz="2000" dirty="0" smtClean="0"/>
              <a:t>Government </a:t>
            </a:r>
            <a:r>
              <a:rPr lang="en-US" sz="2000" dirty="0" smtClean="0"/>
              <a:t>Projects </a:t>
            </a:r>
            <a:r>
              <a:rPr lang="en-US" sz="1600" dirty="0" smtClean="0"/>
              <a:t>(State and Federal)</a:t>
            </a:r>
            <a:r>
              <a:rPr lang="en-US" sz="2000" dirty="0" smtClean="0"/>
              <a:t> are increasingly using DB/DBO Delivery Method </a:t>
            </a:r>
            <a:endParaRPr lang="en-US" sz="2000" dirty="0" smtClean="0"/>
          </a:p>
          <a:p>
            <a:pPr marL="363538" indent="-363538">
              <a:buFont typeface="Arial" pitchFamily="34" charset="0"/>
              <a:buChar char="•"/>
            </a:pPr>
            <a:r>
              <a:rPr lang="en-US" sz="2000" dirty="0" smtClean="0"/>
              <a:t>Recent </a:t>
            </a:r>
            <a:r>
              <a:rPr lang="en-US" sz="2000" dirty="0" smtClean="0"/>
              <a:t>Proposals by U.S. Government indicate more funding and further increases in DB/DBO Infrastructure </a:t>
            </a:r>
            <a:r>
              <a:rPr lang="en-US" sz="2000" dirty="0" smtClean="0"/>
              <a:t>Projects</a:t>
            </a:r>
          </a:p>
          <a:p>
            <a:pPr marL="820738" lvl="1" indent="-363538">
              <a:buFont typeface="Wingdings" pitchFamily="2" charset="2"/>
              <a:buChar char="ü"/>
            </a:pPr>
            <a:endParaRPr lang="en-US" sz="2000" dirty="0" smtClean="0"/>
          </a:p>
          <a:p>
            <a:pPr marL="0" lvl="1"/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u="sng" dirty="0" smtClean="0">
                <a:solidFill>
                  <a:schemeClr val="tx2"/>
                </a:solidFill>
              </a:rPr>
              <a:t>European Development Fund </a:t>
            </a:r>
            <a:r>
              <a:rPr lang="en-US" sz="2000" dirty="0" smtClean="0">
                <a:solidFill>
                  <a:schemeClr val="tx2"/>
                </a:solidFill>
              </a:rPr>
              <a:t>: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lvl="1" indent="15875"/>
            <a:r>
              <a:rPr lang="en-US" sz="2000" dirty="0" smtClean="0">
                <a:solidFill>
                  <a:schemeClr val="tx2"/>
                </a:solidFill>
              </a:rPr>
              <a:t>Recent analysis indicate that BDB  may often offer best </a:t>
            </a:r>
            <a:r>
              <a:rPr lang="en-US" sz="2000" dirty="0" smtClean="0">
                <a:solidFill>
                  <a:schemeClr val="tx2"/>
                </a:solidFill>
              </a:rPr>
              <a:t>value for money </a:t>
            </a:r>
            <a:r>
              <a:rPr lang="en-US" sz="2000" dirty="0" smtClean="0">
                <a:solidFill>
                  <a:schemeClr val="tx2"/>
                </a:solidFill>
              </a:rPr>
              <a:t>specially </a:t>
            </a:r>
            <a:r>
              <a:rPr lang="en-US" sz="2000" dirty="0" smtClean="0">
                <a:solidFill>
                  <a:schemeClr val="tx2"/>
                </a:solidFill>
              </a:rPr>
              <a:t>for complex plants or </a:t>
            </a:r>
            <a:r>
              <a:rPr lang="en-US" sz="2000" dirty="0" smtClean="0">
                <a:solidFill>
                  <a:schemeClr val="tx2"/>
                </a:solidFill>
              </a:rPr>
              <a:t>facilities</a:t>
            </a:r>
          </a:p>
          <a:p>
            <a:pPr marL="711200" lvl="1" indent="-34925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Development </a:t>
            </a:r>
            <a:r>
              <a:rPr lang="en-US" sz="2000" dirty="0" smtClean="0">
                <a:solidFill>
                  <a:schemeClr val="tx2"/>
                </a:solidFill>
              </a:rPr>
              <a:t>of </a:t>
            </a:r>
            <a:r>
              <a:rPr lang="en-US" sz="2000" dirty="0" smtClean="0">
                <a:solidFill>
                  <a:schemeClr val="tx2"/>
                </a:solidFill>
              </a:rPr>
              <a:t> a new contract form underway (EDF DB)</a:t>
            </a:r>
          </a:p>
          <a:p>
            <a:pPr marL="711200" lvl="1" indent="-349250"/>
            <a:endParaRPr lang="en-US" sz="2000" dirty="0" smtClean="0">
              <a:solidFill>
                <a:schemeClr val="tx2"/>
              </a:solidFill>
            </a:endParaRPr>
          </a:p>
          <a:p>
            <a:pPr marL="349250" lvl="1" indent="-349250"/>
            <a:r>
              <a:rPr lang="en-US" sz="2000" u="sng" dirty="0" smtClean="0">
                <a:solidFill>
                  <a:schemeClr val="tx2"/>
                </a:solidFill>
              </a:rPr>
              <a:t>Various contract forms dealing with BDB</a:t>
            </a:r>
          </a:p>
          <a:p>
            <a:pPr marL="712788" lvl="1" indent="-349250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tx2"/>
                </a:solidFill>
              </a:rPr>
              <a:t>FIDIC silver and blue, ANAA </a:t>
            </a:r>
            <a:r>
              <a:rPr lang="en-US" sz="2000" dirty="0" smtClean="0">
                <a:solidFill>
                  <a:schemeClr val="tx2"/>
                </a:solidFill>
              </a:rPr>
              <a:t>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numéro de diapositiv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4785454-13D2-4553-9A9F-508D526020C8}" type="slidenum">
              <a:rPr lang="fr-BE" smtClean="0">
                <a:ea typeface="MS PGothic" pitchFamily="34" charset="-128"/>
              </a:rPr>
              <a:pPr/>
              <a:t>8</a:t>
            </a:fld>
            <a:endParaRPr lang="fr-BE" smtClean="0">
              <a:ea typeface="MS PGothic" pitchFamily="34" charset="-128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069377" y="162047"/>
            <a:ext cx="8169641" cy="636608"/>
          </a:xfrm>
          <a:solidFill>
            <a:srgbClr val="002060"/>
          </a:solidFill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Cambria" pitchFamily="18" charset="0"/>
              </a:rPr>
              <a:t>Snapshot of issues to consider for successful BDB projects</a:t>
            </a:r>
            <a:endParaRPr lang="en-US" sz="24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718481" y="954403"/>
            <a:ext cx="8847437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just">
              <a:buFont typeface="Wingdings" pitchFamily="2" charset="2"/>
              <a:buChar char="Ø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2"/>
                </a:solidFill>
              </a:rPr>
              <a:t>How to agree the final design between Contractor and Employer meeting all employers requirements within a lump sum price and fixed delivery date?</a:t>
            </a:r>
          </a:p>
          <a:p>
            <a:pPr marL="342900" lvl="1" indent="-342900" algn="just">
              <a:buFont typeface="Wingdings" pitchFamily="2" charset="2"/>
              <a:buChar char="Ø"/>
            </a:pPr>
            <a:endParaRPr lang="en-US" sz="2600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2"/>
                </a:solidFill>
              </a:rPr>
              <a:t>How to guarantee a construction process and </a:t>
            </a:r>
            <a:r>
              <a:rPr lang="en-US" sz="2600" dirty="0" err="1" smtClean="0">
                <a:solidFill>
                  <a:schemeClr val="tx2"/>
                </a:solidFill>
              </a:rPr>
              <a:t>programme</a:t>
            </a:r>
            <a:r>
              <a:rPr lang="en-US" sz="2600" dirty="0" smtClean="0">
                <a:solidFill>
                  <a:schemeClr val="tx2"/>
                </a:solidFill>
              </a:rPr>
              <a:t> in line with applicable norms and best practices?</a:t>
            </a:r>
          </a:p>
          <a:p>
            <a:pPr marL="342900" lvl="1" indent="-342900" algn="just">
              <a:buFont typeface="Wingdings" pitchFamily="2" charset="2"/>
              <a:buChar char="Ø"/>
            </a:pPr>
            <a:endParaRPr lang="en-US" sz="2600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2"/>
                </a:solidFill>
              </a:rPr>
              <a:t>How to check functionality performance and fitness for purpose ?</a:t>
            </a:r>
          </a:p>
          <a:p>
            <a:pPr marL="342900" lvl="1" indent="-342900" algn="just">
              <a:buFont typeface="Wingdings" pitchFamily="2" charset="2"/>
              <a:buChar char="Ø"/>
            </a:pPr>
            <a:endParaRPr lang="en-US" sz="2600" dirty="0" smtClean="0">
              <a:solidFill>
                <a:schemeClr val="tx2"/>
              </a:solidFill>
            </a:endParaRPr>
          </a:p>
          <a:p>
            <a:pPr marL="342900" lvl="1" indent="-34290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2"/>
                </a:solidFill>
              </a:rPr>
              <a:t>How to guarantee performance during the operation period ?</a:t>
            </a:r>
          </a:p>
          <a:p>
            <a:pPr marL="0" lvl="1" algn="just"/>
            <a:endParaRPr lang="en-US" sz="1600" b="1" dirty="0" smtClean="0">
              <a:solidFill>
                <a:schemeClr val="tx2"/>
              </a:solidFill>
            </a:endParaRPr>
          </a:p>
          <a:p>
            <a:pPr marL="0" lvl="1" algn="just"/>
            <a:endParaRPr lang="en-US" sz="1600" b="1" dirty="0" smtClean="0">
              <a:solidFill>
                <a:schemeClr val="tx2"/>
              </a:solidFill>
            </a:endParaRPr>
          </a:p>
          <a:p>
            <a:pPr marL="0" lvl="1" algn="just"/>
            <a:endParaRPr lang="en-US" sz="1600" b="1" dirty="0" smtClean="0">
              <a:solidFill>
                <a:schemeClr val="tx2"/>
              </a:solidFill>
            </a:endParaRPr>
          </a:p>
          <a:p>
            <a:pPr marL="0" lvl="1" algn="just"/>
            <a:endParaRPr lang="en-US" sz="1600" b="1" dirty="0" smtClean="0">
              <a:solidFill>
                <a:schemeClr val="tx2"/>
              </a:solidFill>
            </a:endParaRPr>
          </a:p>
          <a:p>
            <a:pPr marL="358775" lvl="3" indent="-342900" algn="just"/>
            <a:endParaRPr lang="en-US" sz="16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99290" y="1411234"/>
            <a:ext cx="8497047" cy="4917377"/>
          </a:xfrm>
        </p:spPr>
        <p:txBody>
          <a:bodyPr>
            <a:noAutofit/>
          </a:bodyPr>
          <a:lstStyle/>
          <a:p>
            <a:pPr marL="171450" lvl="3" algn="ctr">
              <a:buNone/>
              <a:defRPr/>
            </a:pPr>
            <a:r>
              <a:rPr lang="fr-FR" sz="6600" b="1" i="1" dirty="0" err="1" smtClean="0">
                <a:solidFill>
                  <a:srgbClr val="FF8021"/>
                </a:solidFill>
              </a:rPr>
              <a:t>Thank</a:t>
            </a:r>
            <a:r>
              <a:rPr lang="fr-FR" sz="6600" b="1" i="1" dirty="0" smtClean="0">
                <a:solidFill>
                  <a:srgbClr val="FF8021"/>
                </a:solidFill>
              </a:rPr>
              <a:t> You ! </a:t>
            </a:r>
          </a:p>
          <a:p>
            <a:pPr algn="ctr">
              <a:lnSpc>
                <a:spcPct val="90000"/>
              </a:lnSpc>
              <a:buNone/>
            </a:pPr>
            <a:endParaRPr lang="en-GB" sz="17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  <a:buNone/>
            </a:pPr>
            <a:endParaRPr lang="en-GB" sz="17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GB" sz="2000" b="1" dirty="0" smtClean="0">
                <a:solidFill>
                  <a:schemeClr val="tx2"/>
                </a:solidFill>
                <a:latin typeface="Book Antiqua" pitchFamily="18" charset="0"/>
              </a:rPr>
              <a:t>Me Marc Frilet </a:t>
            </a: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Frilet – Law firm/ GcilA</a:t>
            </a: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91, rue du </a:t>
            </a:r>
            <a:r>
              <a:rPr lang="en-GB" sz="2000" dirty="0" err="1" smtClean="0">
                <a:solidFill>
                  <a:schemeClr val="tx2"/>
                </a:solidFill>
                <a:latin typeface="Book Antiqua" pitchFamily="18" charset="0"/>
              </a:rPr>
              <a:t>Faubourg</a:t>
            </a: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 Saint </a:t>
            </a:r>
            <a:r>
              <a:rPr lang="en-GB" sz="2000" dirty="0" err="1" smtClean="0">
                <a:solidFill>
                  <a:schemeClr val="tx2"/>
                </a:solidFill>
                <a:latin typeface="Book Antiqua" pitchFamily="18" charset="0"/>
              </a:rPr>
              <a:t>Honoré</a:t>
            </a: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75008 Paris – France </a:t>
            </a:r>
          </a:p>
          <a:p>
            <a:pPr algn="ctr">
              <a:lnSpc>
                <a:spcPct val="90000"/>
              </a:lnSpc>
              <a:buNone/>
            </a:pPr>
            <a:endParaRPr lang="en-GB" sz="20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Tel : + 33 1 56 26 00 40</a:t>
            </a: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e-mail : avocats@frilet.com </a:t>
            </a: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www.frilet.com</a:t>
            </a:r>
          </a:p>
          <a:p>
            <a:pPr algn="ctr">
              <a:lnSpc>
                <a:spcPct val="90000"/>
              </a:lnSpc>
              <a:buNone/>
            </a:pPr>
            <a:r>
              <a:rPr lang="en-GB" sz="2000" dirty="0" smtClean="0">
                <a:solidFill>
                  <a:schemeClr val="tx2"/>
                </a:solidFill>
                <a:latin typeface="Book Antiqua" pitchFamily="18" charset="0"/>
              </a:rPr>
              <a:t>www.gcila.org</a:t>
            </a:r>
            <a:endParaRPr lang="fr-FR" sz="18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171450" lvl="3" algn="ctr">
              <a:buNone/>
              <a:defRPr/>
            </a:pPr>
            <a:endParaRPr lang="fr-FR" sz="6600" b="1" i="1" dirty="0" smtClean="0">
              <a:solidFill>
                <a:srgbClr val="FF8021"/>
              </a:solidFill>
            </a:endParaRPr>
          </a:p>
          <a:p>
            <a:pPr marL="171450" lvl="3">
              <a:buFont typeface="Arial" charset="0"/>
              <a:buNone/>
              <a:defRPr/>
            </a:pPr>
            <a:endParaRPr lang="en-US" sz="1400" dirty="0" smtClean="0">
              <a:solidFill>
                <a:schemeClr val="accent1"/>
              </a:solidFill>
            </a:endParaRPr>
          </a:p>
        </p:txBody>
      </p:sp>
      <p:sp>
        <p:nvSpPr>
          <p:cNvPr id="7" name="Espace réservé du numéro de diapositive 3"/>
          <p:cNvSpPr txBox="1">
            <a:spLocks/>
          </p:cNvSpPr>
          <p:nvPr/>
        </p:nvSpPr>
        <p:spPr bwMode="auto">
          <a:xfrm>
            <a:off x="10951856" y="6431915"/>
            <a:ext cx="551167" cy="3651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785454-13D2-4553-9A9F-508D526020C8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B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MS PGothic" pitchFamily="34" charset="-128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en-US" dirty="0" smtClean="0"/>
              <a:t>© </a:t>
            </a:r>
            <a:r>
              <a:rPr lang="en-US" dirty="0" smtClean="0"/>
              <a:t>2016- </a:t>
            </a:r>
            <a:r>
              <a:rPr lang="en-US" dirty="0" smtClean="0"/>
              <a:t>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2152</TotalTime>
  <Words>526</Words>
  <Application>Microsoft Office PowerPoint</Application>
  <PresentationFormat>Personnalisé</PresentationFormat>
  <Paragraphs>132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Main</vt:lpstr>
      <vt:lpstr>Design-Build/EPC Contracts: legal and practical issues encountered</vt:lpstr>
      <vt:lpstr>A growing concern internationnally</vt:lpstr>
      <vt:lpstr>The traditional DBB answer and its limits</vt:lpstr>
      <vt:lpstr>The growing interest for BDB and global contracts</vt:lpstr>
      <vt:lpstr>The merits of Design &amp; Build, Turnkey and EPC models</vt:lpstr>
      <vt:lpstr>The merits of Design &amp; Build, Turnkey and EPC models (2)</vt:lpstr>
      <vt:lpstr>Current trends on BDB development</vt:lpstr>
      <vt:lpstr>Snapshot of issues to consider for successful BDB projects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Kilian</dc:creator>
  <cp:lastModifiedBy>Frilet Avocats</cp:lastModifiedBy>
  <cp:revision>526</cp:revision>
  <cp:lastPrinted>2015-04-01T09:07:23Z</cp:lastPrinted>
  <dcterms:created xsi:type="dcterms:W3CDTF">2014-03-05T14:59:50Z</dcterms:created>
  <dcterms:modified xsi:type="dcterms:W3CDTF">2016-09-16T17:31:09Z</dcterms:modified>
</cp:coreProperties>
</file>