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60" r:id="rId2"/>
    <p:sldId id="291" r:id="rId3"/>
    <p:sldId id="345" r:id="rId4"/>
    <p:sldId id="433" r:id="rId5"/>
    <p:sldId id="435" r:id="rId6"/>
    <p:sldId id="436" r:id="rId7"/>
    <p:sldId id="437" r:id="rId8"/>
    <p:sldId id="438" r:id="rId9"/>
    <p:sldId id="439" r:id="rId10"/>
    <p:sldId id="441" r:id="rId11"/>
    <p:sldId id="442" r:id="rId12"/>
    <p:sldId id="443" r:id="rId13"/>
    <p:sldId id="444" r:id="rId14"/>
    <p:sldId id="445" r:id="rId15"/>
  </p:sldIdLst>
  <p:sldSz cx="12192000" cy="6858000"/>
  <p:notesSz cx="6797675" cy="9928225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123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190" autoAdjust="0"/>
    <p:restoredTop sz="94770" autoAdjust="0"/>
  </p:normalViewPr>
  <p:slideViewPr>
    <p:cSldViewPr snapToGrid="0">
      <p:cViewPr varScale="1">
        <p:scale>
          <a:sx n="87" d="100"/>
          <a:sy n="87" d="100"/>
        </p:scale>
        <p:origin x="408" y="-80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36" y="411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C81D350-C353-49D8-90C3-2B82C79764D9}" type="datetimeFigureOut">
              <a:rPr lang="fr-FR" smtClean="0"/>
              <a:pPr/>
              <a:t>24/11/2017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A39B95A-C99D-4FB3-8F36-204EBF3B4E55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537782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01F8AB-6CF5-428B-8824-2F3CE8350B10}" type="datetimeFigureOut">
              <a:rPr lang="de-DE" smtClean="0"/>
              <a:pPr/>
              <a:t>24.11.2017</a:t>
            </a:fld>
            <a:endParaRPr lang="de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958"/>
            <a:ext cx="543814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de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1AD61D-B25D-4EE3-A664-157E166A7B3A}" type="slidenum">
              <a:rPr lang="de-DE" smtClean="0"/>
              <a:pPr/>
              <a:t>‹N°›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60740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AD61D-B25D-4EE3-A664-157E166A7B3A}" type="slidenum">
              <a:rPr lang="de-DE" smtClean="0"/>
              <a:pPr/>
              <a:t>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86967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AD61D-B25D-4EE3-A664-157E166A7B3A}" type="slidenum">
              <a:rPr lang="de-DE" smtClean="0"/>
              <a:pPr/>
              <a:t>11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869675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AD61D-B25D-4EE3-A664-157E166A7B3A}" type="slidenum">
              <a:rPr lang="de-DE" smtClean="0"/>
              <a:pPr/>
              <a:t>12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869675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AD61D-B25D-4EE3-A664-157E166A7B3A}" type="slidenum">
              <a:rPr lang="de-DE" smtClean="0"/>
              <a:pPr/>
              <a:t>13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869675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AD61D-B25D-4EE3-A664-157E166A7B3A}" type="slidenum">
              <a:rPr lang="de-DE" smtClean="0"/>
              <a:pPr/>
              <a:t>3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869675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AD61D-B25D-4EE3-A664-157E166A7B3A}" type="slidenum">
              <a:rPr lang="de-DE" smtClean="0"/>
              <a:pPr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869675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AD61D-B25D-4EE3-A664-157E166A7B3A}" type="slidenum">
              <a:rPr lang="de-DE" smtClean="0"/>
              <a:pPr/>
              <a:t>5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869675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AD61D-B25D-4EE3-A664-157E166A7B3A}" type="slidenum">
              <a:rPr lang="de-DE" smtClean="0"/>
              <a:pPr/>
              <a:t>6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86967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AD61D-B25D-4EE3-A664-157E166A7B3A}" type="slidenum">
              <a:rPr lang="de-DE" smtClean="0"/>
              <a:pPr/>
              <a:t>7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869675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AD61D-B25D-4EE3-A664-157E166A7B3A}" type="slidenum">
              <a:rPr lang="de-DE" smtClean="0"/>
              <a:pPr/>
              <a:t>8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869675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AD61D-B25D-4EE3-A664-157E166A7B3A}" type="slidenum">
              <a:rPr lang="de-DE" smtClean="0"/>
              <a:pPr/>
              <a:t>9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86967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1AD61D-B25D-4EE3-A664-157E166A7B3A}" type="slidenum">
              <a:rPr lang="de-DE" smtClean="0"/>
              <a:pPr/>
              <a:t>10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386967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 with Fra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1560576" y="1380069"/>
            <a:ext cx="10631424" cy="1789852"/>
          </a:xfrm>
          <a:custGeom>
            <a:avLst/>
            <a:gdLst>
              <a:gd name="connsiteX0" fmla="*/ 0 w 11167872"/>
              <a:gd name="connsiteY0" fmla="*/ 0 h 1789852"/>
              <a:gd name="connsiteX1" fmla="*/ 11167872 w 11167872"/>
              <a:gd name="connsiteY1" fmla="*/ 0 h 1789852"/>
              <a:gd name="connsiteX2" fmla="*/ 11167872 w 11167872"/>
              <a:gd name="connsiteY2" fmla="*/ 1789852 h 1789852"/>
              <a:gd name="connsiteX3" fmla="*/ 0 w 11167872"/>
              <a:gd name="connsiteY3" fmla="*/ 1789852 h 1789852"/>
              <a:gd name="connsiteX4" fmla="*/ 0 w 11167872"/>
              <a:gd name="connsiteY4" fmla="*/ 0 h 1789852"/>
              <a:gd name="connsiteX0" fmla="*/ 609600 w 11167872"/>
              <a:gd name="connsiteY0" fmla="*/ 12192 h 1789852"/>
              <a:gd name="connsiteX1" fmla="*/ 11167872 w 11167872"/>
              <a:gd name="connsiteY1" fmla="*/ 0 h 1789852"/>
              <a:gd name="connsiteX2" fmla="*/ 11167872 w 11167872"/>
              <a:gd name="connsiteY2" fmla="*/ 1789852 h 1789852"/>
              <a:gd name="connsiteX3" fmla="*/ 0 w 11167872"/>
              <a:gd name="connsiteY3" fmla="*/ 1789852 h 1789852"/>
              <a:gd name="connsiteX4" fmla="*/ 609600 w 11167872"/>
              <a:gd name="connsiteY4" fmla="*/ 12192 h 1789852"/>
              <a:gd name="connsiteX0" fmla="*/ 647700 w 11167872"/>
              <a:gd name="connsiteY0" fmla="*/ 12192 h 1789852"/>
              <a:gd name="connsiteX1" fmla="*/ 11167872 w 11167872"/>
              <a:gd name="connsiteY1" fmla="*/ 0 h 1789852"/>
              <a:gd name="connsiteX2" fmla="*/ 11167872 w 11167872"/>
              <a:gd name="connsiteY2" fmla="*/ 1789852 h 1789852"/>
              <a:gd name="connsiteX3" fmla="*/ 0 w 11167872"/>
              <a:gd name="connsiteY3" fmla="*/ 1789852 h 1789852"/>
              <a:gd name="connsiteX4" fmla="*/ 647700 w 11167872"/>
              <a:gd name="connsiteY4" fmla="*/ 12192 h 1789852"/>
              <a:gd name="connsiteX0" fmla="*/ 660400 w 11180572"/>
              <a:gd name="connsiteY0" fmla="*/ 12192 h 1789852"/>
              <a:gd name="connsiteX1" fmla="*/ 11180572 w 11180572"/>
              <a:gd name="connsiteY1" fmla="*/ 0 h 1789852"/>
              <a:gd name="connsiteX2" fmla="*/ 11180572 w 11180572"/>
              <a:gd name="connsiteY2" fmla="*/ 1789852 h 1789852"/>
              <a:gd name="connsiteX3" fmla="*/ 0 w 11180572"/>
              <a:gd name="connsiteY3" fmla="*/ 1789852 h 1789852"/>
              <a:gd name="connsiteX4" fmla="*/ 660400 w 11180572"/>
              <a:gd name="connsiteY4" fmla="*/ 12192 h 1789852"/>
              <a:gd name="connsiteX0" fmla="*/ 666750 w 11180572"/>
              <a:gd name="connsiteY0" fmla="*/ 12192 h 1789852"/>
              <a:gd name="connsiteX1" fmla="*/ 11180572 w 11180572"/>
              <a:gd name="connsiteY1" fmla="*/ 0 h 1789852"/>
              <a:gd name="connsiteX2" fmla="*/ 11180572 w 11180572"/>
              <a:gd name="connsiteY2" fmla="*/ 1789852 h 1789852"/>
              <a:gd name="connsiteX3" fmla="*/ 0 w 11180572"/>
              <a:gd name="connsiteY3" fmla="*/ 1789852 h 1789852"/>
              <a:gd name="connsiteX4" fmla="*/ 666750 w 11180572"/>
              <a:gd name="connsiteY4" fmla="*/ 12192 h 1789852"/>
              <a:gd name="connsiteX0" fmla="*/ 692150 w 11180572"/>
              <a:gd name="connsiteY0" fmla="*/ 12192 h 1789852"/>
              <a:gd name="connsiteX1" fmla="*/ 11180572 w 11180572"/>
              <a:gd name="connsiteY1" fmla="*/ 0 h 1789852"/>
              <a:gd name="connsiteX2" fmla="*/ 11180572 w 11180572"/>
              <a:gd name="connsiteY2" fmla="*/ 1789852 h 1789852"/>
              <a:gd name="connsiteX3" fmla="*/ 0 w 11180572"/>
              <a:gd name="connsiteY3" fmla="*/ 1789852 h 1789852"/>
              <a:gd name="connsiteX4" fmla="*/ 692150 w 11180572"/>
              <a:gd name="connsiteY4" fmla="*/ 12192 h 1789852"/>
              <a:gd name="connsiteX0" fmla="*/ 756112 w 11180572"/>
              <a:gd name="connsiteY0" fmla="*/ 12192 h 1789852"/>
              <a:gd name="connsiteX1" fmla="*/ 11180572 w 11180572"/>
              <a:gd name="connsiteY1" fmla="*/ 0 h 1789852"/>
              <a:gd name="connsiteX2" fmla="*/ 11180572 w 11180572"/>
              <a:gd name="connsiteY2" fmla="*/ 1789852 h 1789852"/>
              <a:gd name="connsiteX3" fmla="*/ 0 w 11180572"/>
              <a:gd name="connsiteY3" fmla="*/ 1789852 h 1789852"/>
              <a:gd name="connsiteX4" fmla="*/ 756112 w 11180572"/>
              <a:gd name="connsiteY4" fmla="*/ 12192 h 1789852"/>
              <a:gd name="connsiteX0" fmla="*/ 807282 w 11180572"/>
              <a:gd name="connsiteY0" fmla="*/ 12192 h 1789852"/>
              <a:gd name="connsiteX1" fmla="*/ 11180572 w 11180572"/>
              <a:gd name="connsiteY1" fmla="*/ 0 h 1789852"/>
              <a:gd name="connsiteX2" fmla="*/ 11180572 w 11180572"/>
              <a:gd name="connsiteY2" fmla="*/ 1789852 h 1789852"/>
              <a:gd name="connsiteX3" fmla="*/ 0 w 11180572"/>
              <a:gd name="connsiteY3" fmla="*/ 1789852 h 1789852"/>
              <a:gd name="connsiteX4" fmla="*/ 807282 w 11180572"/>
              <a:gd name="connsiteY4" fmla="*/ 12192 h 1789852"/>
              <a:gd name="connsiteX0" fmla="*/ 781697 w 11154987"/>
              <a:gd name="connsiteY0" fmla="*/ 12192 h 1789852"/>
              <a:gd name="connsiteX1" fmla="*/ 11154987 w 11154987"/>
              <a:gd name="connsiteY1" fmla="*/ 0 h 1789852"/>
              <a:gd name="connsiteX2" fmla="*/ 11154987 w 11154987"/>
              <a:gd name="connsiteY2" fmla="*/ 1789852 h 1789852"/>
              <a:gd name="connsiteX3" fmla="*/ 0 w 11154987"/>
              <a:gd name="connsiteY3" fmla="*/ 1789852 h 1789852"/>
              <a:gd name="connsiteX4" fmla="*/ 781697 w 11154987"/>
              <a:gd name="connsiteY4" fmla="*/ 12192 h 17898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154987" h="1789852">
                <a:moveTo>
                  <a:pt x="781697" y="12192"/>
                </a:moveTo>
                <a:lnTo>
                  <a:pt x="11154987" y="0"/>
                </a:lnTo>
                <a:lnTo>
                  <a:pt x="11154987" y="1789852"/>
                </a:lnTo>
                <a:lnTo>
                  <a:pt x="0" y="1789852"/>
                </a:lnTo>
                <a:lnTo>
                  <a:pt x="781697" y="12192"/>
                </a:lnTo>
                <a:close/>
              </a:path>
            </a:pathLst>
          </a:custGeom>
          <a:gradFill>
            <a:gsLst>
              <a:gs pos="0">
                <a:srgbClr val="01236B"/>
              </a:gs>
              <a:gs pos="74000">
                <a:srgbClr val="01236B">
                  <a:alpha val="84000"/>
                  <a:lumMod val="73000"/>
                </a:srgbClr>
              </a:gs>
              <a:gs pos="83000">
                <a:srgbClr val="01236B">
                  <a:alpha val="81000"/>
                </a:srgbClr>
              </a:gs>
              <a:gs pos="100000">
                <a:srgbClr val="01236B">
                  <a:alpha val="67000"/>
                </a:srgbClr>
              </a:gs>
            </a:gsLst>
            <a:lin ang="6600000" scaled="0"/>
          </a:gra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72279" y="1380069"/>
            <a:ext cx="8930744" cy="1789852"/>
          </a:xfrm>
        </p:spPr>
        <p:txBody>
          <a:bodyPr anchor="t">
            <a:normAutofit/>
          </a:bodyPr>
          <a:lstStyle>
            <a:lvl1pPr algn="ctr">
              <a:defRPr sz="600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 smtClean="0"/>
              <a:t>Add or Edit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15377" y="4045035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Add or Edit Subtitle</a:t>
            </a:r>
            <a:endParaRPr lang="en-US" dirty="0"/>
          </a:p>
        </p:txBody>
      </p:sp>
      <p:sp>
        <p:nvSpPr>
          <p:cNvPr id="20" name="Date Placeholder 4"/>
          <p:cNvSpPr>
            <a:spLocks noGrp="1"/>
          </p:cNvSpPr>
          <p:nvPr>
            <p:ph type="dt" sz="half" idx="10"/>
          </p:nvPr>
        </p:nvSpPr>
        <p:spPr>
          <a:xfrm>
            <a:off x="9732656" y="6431407"/>
            <a:ext cx="1143000" cy="365125"/>
          </a:xfrm>
        </p:spPr>
        <p:txBody>
          <a:bodyPr/>
          <a:lstStyle/>
          <a:p>
            <a:fld id="{CDF4A4AE-2A1A-4875-89CD-46989B14CF07}" type="datetime1">
              <a:rPr lang="fr-FR" smtClean="0"/>
              <a:pPr/>
              <a:t>24/11/2017</a:t>
            </a:fld>
            <a:endParaRPr lang="en-US" dirty="0"/>
          </a:p>
        </p:txBody>
      </p:sp>
      <p:sp>
        <p:nvSpPr>
          <p:cNvPr id="21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72279" y="6431407"/>
            <a:ext cx="7084177" cy="365125"/>
          </a:xfrm>
        </p:spPr>
        <p:txBody>
          <a:bodyPr/>
          <a:lstStyle/>
          <a:p>
            <a:r>
              <a:rPr lang="fr-FR" smtClean="0"/>
              <a:t>© 2015 - Frilet Société d'Avocats             17/09/2015</a:t>
            </a:r>
            <a:endParaRPr lang="en-US" dirty="0"/>
          </a:p>
        </p:txBody>
      </p:sp>
      <p:sp>
        <p:nvSpPr>
          <p:cNvPr id="2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51856" y="6431407"/>
            <a:ext cx="551167" cy="365125"/>
          </a:xfrm>
        </p:spPr>
        <p:txBody>
          <a:bodyPr/>
          <a:lstStyle>
            <a:lvl1pPr>
              <a:defRPr/>
            </a:lvl1pPr>
          </a:lstStyle>
          <a:p>
            <a:fld id="{955FFA39-CE60-4B55-AE18-7240B9FE9D09}" type="slidenum">
              <a:rPr lang="en-US" smtClean="0"/>
              <a:pPr/>
              <a:t>‹N°›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196161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Tti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572278" y="1752599"/>
            <a:ext cx="4336603" cy="1371600"/>
          </a:xfrm>
        </p:spPr>
        <p:txBody>
          <a:bodyPr anchor="t">
            <a:normAutofit/>
          </a:bodyPr>
          <a:lstStyle>
            <a:lvl1pPr algn="ctr">
              <a:defRPr sz="2800" b="0"/>
            </a:lvl1pPr>
          </a:lstStyle>
          <a:p>
            <a:r>
              <a:rPr lang="en-US" dirty="0" smtClean="0"/>
              <a:t>Add or Edit Title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94682" y="914400"/>
            <a:ext cx="3280974" cy="4572000"/>
          </a:xfrm>
          <a:prstGeom prst="roundRect">
            <a:avLst>
              <a:gd name="adj" fmla="val 42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2572278" y="3185159"/>
            <a:ext cx="4336604" cy="1828800"/>
          </a:xfrm>
        </p:spPr>
        <p:txBody>
          <a:bodyPr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Add or Edit Subtitle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732656" y="6432931"/>
            <a:ext cx="1143000" cy="365125"/>
          </a:xfrm>
        </p:spPr>
        <p:txBody>
          <a:bodyPr/>
          <a:lstStyle/>
          <a:p>
            <a:fld id="{6A2E4791-E2F2-43D2-8CDE-5438072AAE6E}" type="datetime1">
              <a:rPr lang="fr-FR" smtClean="0"/>
              <a:pPr/>
              <a:t>24/11/2017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72279" y="6432931"/>
            <a:ext cx="7084177" cy="365125"/>
          </a:xfrm>
        </p:spPr>
        <p:txBody>
          <a:bodyPr/>
          <a:lstStyle/>
          <a:p>
            <a:r>
              <a:rPr lang="fr-FR" smtClean="0"/>
              <a:t>© 2015 - Frilet Société d'Avocats             17/09/2015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51856" y="6432931"/>
            <a:ext cx="551167" cy="365125"/>
          </a:xfrm>
        </p:spPr>
        <p:txBody>
          <a:bodyPr/>
          <a:lstStyle>
            <a:lvl1pPr>
              <a:defRPr/>
            </a:lvl1pPr>
          </a:lstStyle>
          <a:p>
            <a:fld id="{2FBB5D17-E79E-4C24-A38C-75A0A99641D5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ig Picture with Tit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1484311" y="4732865"/>
            <a:ext cx="10018711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en-US" dirty="0" smtClean="0"/>
              <a:t>Add or Edit Title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572278" y="932112"/>
            <a:ext cx="8039677" cy="3164976"/>
          </a:xfrm>
          <a:prstGeom prst="roundRect">
            <a:avLst>
              <a:gd name="adj" fmla="val 4380"/>
            </a:avLst>
          </a:prstGeom>
          <a:ln w="38100">
            <a:gradFill flip="none" rotWithShape="1">
              <a:gsLst>
                <a:gs pos="0">
                  <a:schemeClr val="bg2"/>
                </a:gs>
                <a:gs pos="100000">
                  <a:schemeClr val="bg2">
                    <a:lumMod val="75000"/>
                  </a:schemeClr>
                </a:gs>
              </a:gsLst>
              <a:lin ang="5400000" scaled="0"/>
              <a:tileRect/>
            </a:gra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1484311" y="5299603"/>
            <a:ext cx="10018711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Add or Edit Subtitle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732656" y="6432931"/>
            <a:ext cx="1143000" cy="365125"/>
          </a:xfrm>
        </p:spPr>
        <p:txBody>
          <a:bodyPr/>
          <a:lstStyle/>
          <a:p>
            <a:fld id="{94D5B823-4689-494D-9265-68C35D76FCCF}" type="datetime1">
              <a:rPr lang="fr-FR" smtClean="0"/>
              <a:pPr/>
              <a:t>24/11/2017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72279" y="6432931"/>
            <a:ext cx="7084177" cy="365125"/>
          </a:xfrm>
        </p:spPr>
        <p:txBody>
          <a:bodyPr/>
          <a:lstStyle/>
          <a:p>
            <a:r>
              <a:rPr lang="fr-FR" smtClean="0"/>
              <a:t>© 2015 - Frilet Société d'Avocats             17/09/2015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51856" y="6432931"/>
            <a:ext cx="551167" cy="365125"/>
          </a:xfrm>
        </p:spPr>
        <p:txBody>
          <a:bodyPr/>
          <a:lstStyle>
            <a:lvl1pPr>
              <a:defRPr/>
            </a:lvl1pPr>
          </a:lstStyle>
          <a:p>
            <a:fld id="{28C96377-0B50-4658-8BC5-9F32264E2526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572280" y="679069"/>
            <a:ext cx="8930744" cy="3048000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en-US" dirty="0" smtClean="0"/>
              <a:t>Add or Edit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2572279" y="4343400"/>
            <a:ext cx="8930746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Add or Edit Subtitle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732656" y="6432931"/>
            <a:ext cx="1143000" cy="365125"/>
          </a:xfrm>
        </p:spPr>
        <p:txBody>
          <a:bodyPr/>
          <a:lstStyle/>
          <a:p>
            <a:fld id="{75574CB2-08DB-49E5-B375-06FA10F60599}" type="datetime1">
              <a:rPr lang="fr-FR" smtClean="0"/>
              <a:pPr/>
              <a:t>24/11/2017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2279" y="6432931"/>
            <a:ext cx="7084177" cy="365125"/>
          </a:xfrm>
        </p:spPr>
        <p:txBody>
          <a:bodyPr/>
          <a:lstStyle/>
          <a:p>
            <a:r>
              <a:rPr lang="fr-FR" smtClean="0"/>
              <a:t>© 2015 - Frilet Société d'Avocats             17/09/2015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6432931"/>
            <a:ext cx="551167" cy="365125"/>
          </a:xfrm>
        </p:spPr>
        <p:txBody>
          <a:bodyPr/>
          <a:lstStyle>
            <a:lvl1pPr>
              <a:defRPr/>
            </a:lvl1pPr>
          </a:lstStyle>
          <a:p>
            <a:fld id="{3C4A768E-E75C-4B16-8F49-716A1816EEB8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Author and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TextBox 13"/>
          <p:cNvSpPr txBox="1"/>
          <p:nvPr/>
        </p:nvSpPr>
        <p:spPr>
          <a:xfrm>
            <a:off x="2436811" y="78987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724090" y="315807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572278" y="685800"/>
            <a:ext cx="8625945" cy="2743199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Add or Edit Quote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2572277" y="3489959"/>
            <a:ext cx="8625945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800" baseline="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dirty="0" smtClean="0"/>
              <a:t>Add or Edit Author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1484311" y="4343400"/>
            <a:ext cx="10018711" cy="1447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 baseline="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Add or Edit Title / Subtitle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732656" y="6432931"/>
            <a:ext cx="1143000" cy="365125"/>
          </a:xfrm>
        </p:spPr>
        <p:txBody>
          <a:bodyPr/>
          <a:lstStyle/>
          <a:p>
            <a:fld id="{134C1777-DEF3-4827-BD9E-B2132CDEBF7D}" type="datetime1">
              <a:rPr lang="fr-FR" smtClean="0"/>
              <a:pPr/>
              <a:t>24/11/2017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2279" y="6432931"/>
            <a:ext cx="7084177" cy="365125"/>
          </a:xfrm>
        </p:spPr>
        <p:txBody>
          <a:bodyPr/>
          <a:lstStyle/>
          <a:p>
            <a:r>
              <a:rPr lang="fr-FR" smtClean="0"/>
              <a:t>© 2015 - Frilet Société d'Avocats             17/09/2015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6432931"/>
            <a:ext cx="551167" cy="365125"/>
          </a:xfrm>
        </p:spPr>
        <p:txBody>
          <a:bodyPr/>
          <a:lstStyle>
            <a:lvl1pPr>
              <a:defRPr/>
            </a:lvl1pPr>
          </a:lstStyle>
          <a:p>
            <a:fld id="{D8181040-3112-4803-A995-36B8C59273C9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Sub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572279" y="685800"/>
            <a:ext cx="8930746" cy="2727325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dirty="0" smtClean="0"/>
              <a:t>Add or Edit Title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2572279" y="3505200"/>
            <a:ext cx="8930746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dirty="0" smtClean="0"/>
              <a:t>Add or Edit Subtitle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2572279" y="4404360"/>
            <a:ext cx="8930745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Add or Edit Text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732656" y="6432931"/>
            <a:ext cx="1143000" cy="365125"/>
          </a:xfrm>
        </p:spPr>
        <p:txBody>
          <a:bodyPr/>
          <a:lstStyle/>
          <a:p>
            <a:fld id="{88C0C46A-1961-49FF-BDC4-515340B22402}" type="datetime1">
              <a:rPr lang="fr-FR" smtClean="0"/>
              <a:pPr/>
              <a:t>24/11/2017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2279" y="6432931"/>
            <a:ext cx="7084177" cy="365125"/>
          </a:xfrm>
        </p:spPr>
        <p:txBody>
          <a:bodyPr/>
          <a:lstStyle/>
          <a:p>
            <a:r>
              <a:rPr lang="fr-FR" smtClean="0"/>
              <a:t>© 2015 - Frilet Société d'Avocats             17/09/2015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51856" y="6432931"/>
            <a:ext cx="551167" cy="365125"/>
          </a:xfrm>
        </p:spPr>
        <p:txBody>
          <a:bodyPr/>
          <a:lstStyle>
            <a:lvl1pPr>
              <a:defRPr/>
            </a:lvl1pPr>
          </a:lstStyle>
          <a:p>
            <a:fld id="{D83B0A4F-E477-4A99-82CF-923604374072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title Slide with Fra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2573267" y="213360"/>
            <a:ext cx="9715837" cy="562019"/>
          </a:xfrm>
          <a:custGeom>
            <a:avLst/>
            <a:gdLst>
              <a:gd name="connsiteX0" fmla="*/ 0 w 11167872"/>
              <a:gd name="connsiteY0" fmla="*/ 0 h 1789852"/>
              <a:gd name="connsiteX1" fmla="*/ 11167872 w 11167872"/>
              <a:gd name="connsiteY1" fmla="*/ 0 h 1789852"/>
              <a:gd name="connsiteX2" fmla="*/ 11167872 w 11167872"/>
              <a:gd name="connsiteY2" fmla="*/ 1789852 h 1789852"/>
              <a:gd name="connsiteX3" fmla="*/ 0 w 11167872"/>
              <a:gd name="connsiteY3" fmla="*/ 1789852 h 1789852"/>
              <a:gd name="connsiteX4" fmla="*/ 0 w 11167872"/>
              <a:gd name="connsiteY4" fmla="*/ 0 h 1789852"/>
              <a:gd name="connsiteX0" fmla="*/ 609600 w 11167872"/>
              <a:gd name="connsiteY0" fmla="*/ 12192 h 1789852"/>
              <a:gd name="connsiteX1" fmla="*/ 11167872 w 11167872"/>
              <a:gd name="connsiteY1" fmla="*/ 0 h 1789852"/>
              <a:gd name="connsiteX2" fmla="*/ 11167872 w 11167872"/>
              <a:gd name="connsiteY2" fmla="*/ 1789852 h 1789852"/>
              <a:gd name="connsiteX3" fmla="*/ 0 w 11167872"/>
              <a:gd name="connsiteY3" fmla="*/ 1789852 h 1789852"/>
              <a:gd name="connsiteX4" fmla="*/ 609600 w 11167872"/>
              <a:gd name="connsiteY4" fmla="*/ 12192 h 1789852"/>
              <a:gd name="connsiteX0" fmla="*/ 647700 w 11167872"/>
              <a:gd name="connsiteY0" fmla="*/ 12192 h 1789852"/>
              <a:gd name="connsiteX1" fmla="*/ 11167872 w 11167872"/>
              <a:gd name="connsiteY1" fmla="*/ 0 h 1789852"/>
              <a:gd name="connsiteX2" fmla="*/ 11167872 w 11167872"/>
              <a:gd name="connsiteY2" fmla="*/ 1789852 h 1789852"/>
              <a:gd name="connsiteX3" fmla="*/ 0 w 11167872"/>
              <a:gd name="connsiteY3" fmla="*/ 1789852 h 1789852"/>
              <a:gd name="connsiteX4" fmla="*/ 647700 w 11167872"/>
              <a:gd name="connsiteY4" fmla="*/ 12192 h 1789852"/>
              <a:gd name="connsiteX0" fmla="*/ 660400 w 11180572"/>
              <a:gd name="connsiteY0" fmla="*/ 12192 h 1789852"/>
              <a:gd name="connsiteX1" fmla="*/ 11180572 w 11180572"/>
              <a:gd name="connsiteY1" fmla="*/ 0 h 1789852"/>
              <a:gd name="connsiteX2" fmla="*/ 11180572 w 11180572"/>
              <a:gd name="connsiteY2" fmla="*/ 1789852 h 1789852"/>
              <a:gd name="connsiteX3" fmla="*/ 0 w 11180572"/>
              <a:gd name="connsiteY3" fmla="*/ 1789852 h 1789852"/>
              <a:gd name="connsiteX4" fmla="*/ 660400 w 11180572"/>
              <a:gd name="connsiteY4" fmla="*/ 12192 h 1789852"/>
              <a:gd name="connsiteX0" fmla="*/ 666750 w 11180572"/>
              <a:gd name="connsiteY0" fmla="*/ 12192 h 1789852"/>
              <a:gd name="connsiteX1" fmla="*/ 11180572 w 11180572"/>
              <a:gd name="connsiteY1" fmla="*/ 0 h 1789852"/>
              <a:gd name="connsiteX2" fmla="*/ 11180572 w 11180572"/>
              <a:gd name="connsiteY2" fmla="*/ 1789852 h 1789852"/>
              <a:gd name="connsiteX3" fmla="*/ 0 w 11180572"/>
              <a:gd name="connsiteY3" fmla="*/ 1789852 h 1789852"/>
              <a:gd name="connsiteX4" fmla="*/ 666750 w 11180572"/>
              <a:gd name="connsiteY4" fmla="*/ 12192 h 1789852"/>
              <a:gd name="connsiteX0" fmla="*/ 692150 w 11180572"/>
              <a:gd name="connsiteY0" fmla="*/ 12192 h 1789852"/>
              <a:gd name="connsiteX1" fmla="*/ 11180572 w 11180572"/>
              <a:gd name="connsiteY1" fmla="*/ 0 h 1789852"/>
              <a:gd name="connsiteX2" fmla="*/ 11180572 w 11180572"/>
              <a:gd name="connsiteY2" fmla="*/ 1789852 h 1789852"/>
              <a:gd name="connsiteX3" fmla="*/ 0 w 11180572"/>
              <a:gd name="connsiteY3" fmla="*/ 1789852 h 1789852"/>
              <a:gd name="connsiteX4" fmla="*/ 692150 w 11180572"/>
              <a:gd name="connsiteY4" fmla="*/ 12192 h 1789852"/>
              <a:gd name="connsiteX0" fmla="*/ 756112 w 11180572"/>
              <a:gd name="connsiteY0" fmla="*/ 12192 h 1789852"/>
              <a:gd name="connsiteX1" fmla="*/ 11180572 w 11180572"/>
              <a:gd name="connsiteY1" fmla="*/ 0 h 1789852"/>
              <a:gd name="connsiteX2" fmla="*/ 11180572 w 11180572"/>
              <a:gd name="connsiteY2" fmla="*/ 1789852 h 1789852"/>
              <a:gd name="connsiteX3" fmla="*/ 0 w 11180572"/>
              <a:gd name="connsiteY3" fmla="*/ 1789852 h 1789852"/>
              <a:gd name="connsiteX4" fmla="*/ 756112 w 11180572"/>
              <a:gd name="connsiteY4" fmla="*/ 12192 h 1789852"/>
              <a:gd name="connsiteX0" fmla="*/ 807282 w 11180572"/>
              <a:gd name="connsiteY0" fmla="*/ 12192 h 1789852"/>
              <a:gd name="connsiteX1" fmla="*/ 11180572 w 11180572"/>
              <a:gd name="connsiteY1" fmla="*/ 0 h 1789852"/>
              <a:gd name="connsiteX2" fmla="*/ 11180572 w 11180572"/>
              <a:gd name="connsiteY2" fmla="*/ 1789852 h 1789852"/>
              <a:gd name="connsiteX3" fmla="*/ 0 w 11180572"/>
              <a:gd name="connsiteY3" fmla="*/ 1789852 h 1789852"/>
              <a:gd name="connsiteX4" fmla="*/ 807282 w 11180572"/>
              <a:gd name="connsiteY4" fmla="*/ 12192 h 1789852"/>
              <a:gd name="connsiteX0" fmla="*/ 781697 w 11154987"/>
              <a:gd name="connsiteY0" fmla="*/ 12192 h 1789852"/>
              <a:gd name="connsiteX1" fmla="*/ 11154987 w 11154987"/>
              <a:gd name="connsiteY1" fmla="*/ 0 h 1789852"/>
              <a:gd name="connsiteX2" fmla="*/ 11154987 w 11154987"/>
              <a:gd name="connsiteY2" fmla="*/ 1789852 h 1789852"/>
              <a:gd name="connsiteX3" fmla="*/ 0 w 11154987"/>
              <a:gd name="connsiteY3" fmla="*/ 1789852 h 1789852"/>
              <a:gd name="connsiteX4" fmla="*/ 781697 w 11154987"/>
              <a:gd name="connsiteY4" fmla="*/ 12192 h 1789852"/>
              <a:gd name="connsiteX0" fmla="*/ 191191 w 10564481"/>
              <a:gd name="connsiteY0" fmla="*/ 12192 h 1789852"/>
              <a:gd name="connsiteX1" fmla="*/ 10564481 w 10564481"/>
              <a:gd name="connsiteY1" fmla="*/ 0 h 1789852"/>
              <a:gd name="connsiteX2" fmla="*/ 10564481 w 10564481"/>
              <a:gd name="connsiteY2" fmla="*/ 1789852 h 1789852"/>
              <a:gd name="connsiteX3" fmla="*/ 0 w 10564481"/>
              <a:gd name="connsiteY3" fmla="*/ 1764082 h 1789852"/>
              <a:gd name="connsiteX4" fmla="*/ 191191 w 10564481"/>
              <a:gd name="connsiteY4" fmla="*/ 12192 h 1789852"/>
              <a:gd name="connsiteX0" fmla="*/ 217632 w 10564481"/>
              <a:gd name="connsiteY0" fmla="*/ 37961 h 1789852"/>
              <a:gd name="connsiteX1" fmla="*/ 10564481 w 10564481"/>
              <a:gd name="connsiteY1" fmla="*/ 0 h 1789852"/>
              <a:gd name="connsiteX2" fmla="*/ 10564481 w 10564481"/>
              <a:gd name="connsiteY2" fmla="*/ 1789852 h 1789852"/>
              <a:gd name="connsiteX3" fmla="*/ 0 w 10564481"/>
              <a:gd name="connsiteY3" fmla="*/ 1764082 h 1789852"/>
              <a:gd name="connsiteX4" fmla="*/ 217632 w 10564481"/>
              <a:gd name="connsiteY4" fmla="*/ 37961 h 1789852"/>
              <a:gd name="connsiteX0" fmla="*/ 226445 w 10573294"/>
              <a:gd name="connsiteY0" fmla="*/ 37961 h 1789852"/>
              <a:gd name="connsiteX1" fmla="*/ 10573294 w 10573294"/>
              <a:gd name="connsiteY1" fmla="*/ 0 h 1789852"/>
              <a:gd name="connsiteX2" fmla="*/ 10573294 w 10573294"/>
              <a:gd name="connsiteY2" fmla="*/ 1789852 h 1789852"/>
              <a:gd name="connsiteX3" fmla="*/ 0 w 10573294"/>
              <a:gd name="connsiteY3" fmla="*/ 1712541 h 1789852"/>
              <a:gd name="connsiteX4" fmla="*/ 226445 w 10573294"/>
              <a:gd name="connsiteY4" fmla="*/ 37961 h 1789852"/>
              <a:gd name="connsiteX0" fmla="*/ 235258 w 10582107"/>
              <a:gd name="connsiteY0" fmla="*/ 37961 h 1789852"/>
              <a:gd name="connsiteX1" fmla="*/ 10582107 w 10582107"/>
              <a:gd name="connsiteY1" fmla="*/ 0 h 1789852"/>
              <a:gd name="connsiteX2" fmla="*/ 10582107 w 10582107"/>
              <a:gd name="connsiteY2" fmla="*/ 1789852 h 1789852"/>
              <a:gd name="connsiteX3" fmla="*/ 0 w 10582107"/>
              <a:gd name="connsiteY3" fmla="*/ 1738311 h 1789852"/>
              <a:gd name="connsiteX4" fmla="*/ 235258 w 10582107"/>
              <a:gd name="connsiteY4" fmla="*/ 37961 h 178985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582107" h="1789852">
                <a:moveTo>
                  <a:pt x="235258" y="37961"/>
                </a:moveTo>
                <a:lnTo>
                  <a:pt x="10582107" y="0"/>
                </a:lnTo>
                <a:lnTo>
                  <a:pt x="10582107" y="1789852"/>
                </a:lnTo>
                <a:lnTo>
                  <a:pt x="0" y="1738311"/>
                </a:lnTo>
                <a:lnTo>
                  <a:pt x="235258" y="37961"/>
                </a:lnTo>
                <a:close/>
              </a:path>
            </a:pathLst>
          </a:custGeom>
          <a:gradFill>
            <a:gsLst>
              <a:gs pos="0">
                <a:srgbClr val="01236B"/>
              </a:gs>
              <a:gs pos="74000">
                <a:srgbClr val="01236B">
                  <a:alpha val="84000"/>
                  <a:lumMod val="73000"/>
                </a:srgbClr>
              </a:gs>
              <a:gs pos="83000">
                <a:srgbClr val="01236B">
                  <a:alpha val="81000"/>
                </a:srgbClr>
              </a:gs>
              <a:gs pos="100000">
                <a:srgbClr val="01236B">
                  <a:alpha val="67000"/>
                </a:srgbClr>
              </a:gs>
            </a:gsLst>
            <a:lin ang="6600000" scaled="0"/>
          </a:gradFill>
          <a:ln>
            <a:noFill/>
          </a:ln>
          <a:effectLst>
            <a:outerShdw blurRad="50800" dir="18900000" algn="b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>
              <a:solidFill>
                <a:schemeClr val="tx1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782672" y="185037"/>
            <a:ext cx="8930744" cy="618664"/>
          </a:xfrm>
        </p:spPr>
        <p:txBody>
          <a:bodyPr anchor="t">
            <a:normAutofit/>
          </a:bodyPr>
          <a:lstStyle>
            <a:lvl1pPr algn="ctr">
              <a:defRPr sz="3000">
                <a:solidFill>
                  <a:schemeClr val="bg1"/>
                </a:solidFill>
                <a:effectLst/>
              </a:defRPr>
            </a:lvl1pPr>
          </a:lstStyle>
          <a:p>
            <a:r>
              <a:rPr lang="en-US" dirty="0" smtClean="0"/>
              <a:t>Add or Edit Title</a:t>
            </a:r>
            <a:endParaRPr lang="en-US" dirty="0"/>
          </a:p>
        </p:txBody>
      </p:sp>
      <p:sp>
        <p:nvSpPr>
          <p:cNvPr id="20" name="Date Placeholder 4"/>
          <p:cNvSpPr>
            <a:spLocks noGrp="1"/>
          </p:cNvSpPr>
          <p:nvPr>
            <p:ph type="dt" sz="half" idx="10"/>
          </p:nvPr>
        </p:nvSpPr>
        <p:spPr>
          <a:xfrm>
            <a:off x="9732656" y="6431407"/>
            <a:ext cx="1143000" cy="365125"/>
          </a:xfrm>
        </p:spPr>
        <p:txBody>
          <a:bodyPr/>
          <a:lstStyle/>
          <a:p>
            <a:fld id="{C9208AEA-7EF8-43A3-9EF4-C65499C7E756}" type="datetime1">
              <a:rPr lang="fr-FR" smtClean="0"/>
              <a:pPr/>
              <a:t>24/11/2017</a:t>
            </a:fld>
            <a:endParaRPr lang="en-US" dirty="0"/>
          </a:p>
        </p:txBody>
      </p:sp>
      <p:sp>
        <p:nvSpPr>
          <p:cNvPr id="21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72279" y="6431407"/>
            <a:ext cx="7084177" cy="365125"/>
          </a:xfrm>
        </p:spPr>
        <p:txBody>
          <a:bodyPr/>
          <a:lstStyle/>
          <a:p>
            <a:r>
              <a:rPr lang="fr-FR" smtClean="0"/>
              <a:t>© 2015 - Frilet Société d'Avocats             17/09/2015</a:t>
            </a:r>
            <a:endParaRPr lang="en-US" dirty="0"/>
          </a:p>
        </p:txBody>
      </p:sp>
      <p:sp>
        <p:nvSpPr>
          <p:cNvPr id="2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51856" y="6431407"/>
            <a:ext cx="551167" cy="365125"/>
          </a:xfrm>
        </p:spPr>
        <p:txBody>
          <a:bodyPr/>
          <a:lstStyle>
            <a:lvl1pPr>
              <a:defRPr/>
            </a:lvl1pPr>
          </a:lstStyle>
          <a:p>
            <a:fld id="{955FFA39-CE60-4B55-AE18-7240B9FE9D09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idx="1"/>
          </p:nvPr>
        </p:nvSpPr>
        <p:spPr>
          <a:xfrm>
            <a:off x="2782671" y="1060057"/>
            <a:ext cx="8930744" cy="47311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 smtClean="0"/>
              <a:t>Add or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59830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572279" y="1380068"/>
            <a:ext cx="8930744" cy="2616199"/>
          </a:xfrm>
        </p:spPr>
        <p:txBody>
          <a:bodyPr anchor="t">
            <a:normAutofit/>
          </a:bodyPr>
          <a:lstStyle>
            <a:lvl1pPr algn="ctr">
              <a:defRPr sz="6000">
                <a:effectLst/>
              </a:defRPr>
            </a:lvl1pPr>
          </a:lstStyle>
          <a:p>
            <a:r>
              <a:rPr lang="en-US" dirty="0" smtClean="0"/>
              <a:t>Add or Edit Title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515377" y="4045035"/>
            <a:ext cx="6987645" cy="1388534"/>
          </a:xfrm>
        </p:spPr>
        <p:txBody>
          <a:bodyPr anchor="t">
            <a:normAutofit/>
          </a:bodyPr>
          <a:lstStyle>
            <a:lvl1pPr marL="0" indent="0" algn="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Add or Edit Subtitle</a:t>
            </a:r>
            <a:endParaRPr lang="en-US" dirty="0"/>
          </a:p>
        </p:txBody>
      </p:sp>
      <p:sp>
        <p:nvSpPr>
          <p:cNvPr id="20" name="Date Placeholder 4"/>
          <p:cNvSpPr>
            <a:spLocks noGrp="1"/>
          </p:cNvSpPr>
          <p:nvPr>
            <p:ph type="dt" sz="half" idx="10"/>
          </p:nvPr>
        </p:nvSpPr>
        <p:spPr>
          <a:xfrm>
            <a:off x="9732656" y="6431407"/>
            <a:ext cx="1143000" cy="365125"/>
          </a:xfrm>
        </p:spPr>
        <p:txBody>
          <a:bodyPr/>
          <a:lstStyle/>
          <a:p>
            <a:fld id="{F44B594E-09C0-4129-851E-0F54F03C4B4C}" type="datetime1">
              <a:rPr lang="fr-FR" smtClean="0"/>
              <a:pPr/>
              <a:t>24/11/2017</a:t>
            </a:fld>
            <a:endParaRPr lang="en-US" dirty="0"/>
          </a:p>
        </p:txBody>
      </p:sp>
      <p:sp>
        <p:nvSpPr>
          <p:cNvPr id="21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72279" y="6431407"/>
            <a:ext cx="7084177" cy="365125"/>
          </a:xfrm>
        </p:spPr>
        <p:txBody>
          <a:bodyPr/>
          <a:lstStyle/>
          <a:p>
            <a:r>
              <a:rPr lang="fr-FR" smtClean="0"/>
              <a:t>© 2015 - Frilet Société d'Avocats             17/09/2015</a:t>
            </a:r>
            <a:endParaRPr lang="en-US" dirty="0"/>
          </a:p>
        </p:txBody>
      </p:sp>
      <p:sp>
        <p:nvSpPr>
          <p:cNvPr id="2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51856" y="6431407"/>
            <a:ext cx="551167" cy="365125"/>
          </a:xfrm>
        </p:spPr>
        <p:txBody>
          <a:bodyPr/>
          <a:lstStyle>
            <a:lvl1pPr>
              <a:defRPr/>
            </a:lvl1pPr>
          </a:lstStyle>
          <a:p>
            <a:fld id="{955FFA39-CE60-4B55-AE18-7240B9FE9D09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b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782672" y="185037"/>
            <a:ext cx="8930744" cy="618664"/>
          </a:xfrm>
        </p:spPr>
        <p:txBody>
          <a:bodyPr anchor="t">
            <a:normAutofit/>
          </a:bodyPr>
          <a:lstStyle>
            <a:lvl1pPr algn="ctr">
              <a:defRPr sz="3000">
                <a:solidFill>
                  <a:schemeClr val="tx1"/>
                </a:solidFill>
                <a:effectLst/>
              </a:defRPr>
            </a:lvl1pPr>
          </a:lstStyle>
          <a:p>
            <a:r>
              <a:rPr lang="en-US" dirty="0" smtClean="0"/>
              <a:t>Add or Edit Title</a:t>
            </a:r>
            <a:endParaRPr lang="en-US" dirty="0"/>
          </a:p>
        </p:txBody>
      </p:sp>
      <p:sp>
        <p:nvSpPr>
          <p:cNvPr id="20" name="Date Placeholder 4"/>
          <p:cNvSpPr>
            <a:spLocks noGrp="1"/>
          </p:cNvSpPr>
          <p:nvPr>
            <p:ph type="dt" sz="half" idx="10"/>
          </p:nvPr>
        </p:nvSpPr>
        <p:spPr>
          <a:xfrm>
            <a:off x="9732656" y="6431407"/>
            <a:ext cx="1143000" cy="365125"/>
          </a:xfrm>
        </p:spPr>
        <p:txBody>
          <a:bodyPr/>
          <a:lstStyle/>
          <a:p>
            <a:fld id="{F20B344D-8CB4-47B2-9947-109068B0C94A}" type="datetime1">
              <a:rPr lang="fr-FR" smtClean="0"/>
              <a:pPr/>
              <a:t>24/11/2017</a:t>
            </a:fld>
            <a:endParaRPr lang="en-US" dirty="0"/>
          </a:p>
        </p:txBody>
      </p:sp>
      <p:sp>
        <p:nvSpPr>
          <p:cNvPr id="21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72279" y="6431407"/>
            <a:ext cx="7084177" cy="365125"/>
          </a:xfrm>
        </p:spPr>
        <p:txBody>
          <a:bodyPr/>
          <a:lstStyle/>
          <a:p>
            <a:r>
              <a:rPr lang="fr-FR" smtClean="0"/>
              <a:t>© 2015 - Frilet Société d'Avocats             17/09/2015</a:t>
            </a:r>
            <a:endParaRPr lang="en-US" dirty="0"/>
          </a:p>
        </p:txBody>
      </p:sp>
      <p:sp>
        <p:nvSpPr>
          <p:cNvPr id="28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51856" y="6431407"/>
            <a:ext cx="551167" cy="365125"/>
          </a:xfrm>
        </p:spPr>
        <p:txBody>
          <a:bodyPr/>
          <a:lstStyle>
            <a:lvl1pPr>
              <a:defRPr/>
            </a:lvl1pPr>
          </a:lstStyle>
          <a:p>
            <a:fld id="{955FFA39-CE60-4B55-AE18-7240B9FE9D09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idx="1"/>
          </p:nvPr>
        </p:nvSpPr>
        <p:spPr>
          <a:xfrm>
            <a:off x="2782671" y="1060057"/>
            <a:ext cx="8930744" cy="473114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 smtClean="0"/>
              <a:t>Add or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521203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572279" y="685800"/>
            <a:ext cx="8930745" cy="1752599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Add or Edit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2572278" y="2666999"/>
            <a:ext cx="4291817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 smtClean="0"/>
              <a:t>Add or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732656" y="6431407"/>
            <a:ext cx="1143000" cy="365125"/>
          </a:xfrm>
        </p:spPr>
        <p:txBody>
          <a:bodyPr/>
          <a:lstStyle/>
          <a:p>
            <a:fld id="{6C8495BB-23BC-4759-AB25-BCB2FC48EB3F}" type="datetime1">
              <a:rPr lang="fr-FR" smtClean="0"/>
              <a:pPr/>
              <a:t>24/11/2017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72279" y="6431407"/>
            <a:ext cx="7084177" cy="365125"/>
          </a:xfrm>
        </p:spPr>
        <p:txBody>
          <a:bodyPr/>
          <a:lstStyle/>
          <a:p>
            <a:r>
              <a:rPr lang="fr-FR" smtClean="0"/>
              <a:t>© 2015 - Frilet Société d'Avocats             17/09/2015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51856" y="6431407"/>
            <a:ext cx="551167" cy="365125"/>
          </a:xfrm>
        </p:spPr>
        <p:txBody>
          <a:bodyPr/>
          <a:lstStyle>
            <a:lvl1pPr>
              <a:defRPr/>
            </a:lvl1pPr>
          </a:lstStyle>
          <a:p>
            <a:fld id="{EAD846B7-88F5-4EAE-9B91-D01D6820F3B5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sz="half" idx="13" hasCustomPrompt="1"/>
          </p:nvPr>
        </p:nvSpPr>
        <p:spPr>
          <a:xfrm>
            <a:off x="7211206" y="2666998"/>
            <a:ext cx="4291817" cy="3124201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 smtClean="0"/>
              <a:t>Add or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 with Subtit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 baseline="0"/>
            </a:lvl1pPr>
          </a:lstStyle>
          <a:p>
            <a:r>
              <a:rPr lang="en-US" dirty="0" smtClean="0"/>
              <a:t>Add or Edit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2572278" y="2658533"/>
            <a:ext cx="423085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rgbClr val="01236B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Add or Edit Subtitle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2572278" y="3331104"/>
            <a:ext cx="4230857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 smtClean="0"/>
              <a:t>Add or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732656" y="6432931"/>
            <a:ext cx="1143000" cy="365125"/>
          </a:xfrm>
        </p:spPr>
        <p:txBody>
          <a:bodyPr/>
          <a:lstStyle/>
          <a:p>
            <a:fld id="{AD0CA15F-528B-443B-8223-A3ECCE4995EB}" type="datetime1">
              <a:rPr lang="fr-FR" smtClean="0"/>
              <a:pPr/>
              <a:t>24/11/2017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572279" y="6432931"/>
            <a:ext cx="7084177" cy="365125"/>
          </a:xfrm>
        </p:spPr>
        <p:txBody>
          <a:bodyPr/>
          <a:lstStyle/>
          <a:p>
            <a:r>
              <a:rPr lang="fr-FR" smtClean="0"/>
              <a:t>© 2015 - Frilet Société d'Avocats             17/09/2015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951856" y="6432931"/>
            <a:ext cx="551167" cy="365125"/>
          </a:xfrm>
        </p:spPr>
        <p:txBody>
          <a:bodyPr/>
          <a:lstStyle>
            <a:lvl1pPr>
              <a:defRPr/>
            </a:lvl1pPr>
          </a:lstStyle>
          <a:p>
            <a:fld id="{63114918-7240-41E0-AEFE-14B4DA4DBFBE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3" hasCustomPrompt="1"/>
          </p:nvPr>
        </p:nvSpPr>
        <p:spPr>
          <a:xfrm>
            <a:off x="7272166" y="2658533"/>
            <a:ext cx="4230857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rgbClr val="01236B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Add or Edit Subtitle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14" hasCustomPrompt="1"/>
          </p:nvPr>
        </p:nvSpPr>
        <p:spPr>
          <a:xfrm>
            <a:off x="7272166" y="3331104"/>
            <a:ext cx="4230857" cy="2455862"/>
          </a:xfrm>
        </p:spPr>
        <p:txBody>
          <a:bodyPr anchor="t"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 dirty="0" smtClean="0"/>
              <a:t>Add or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732656" y="6432423"/>
            <a:ext cx="1143000" cy="365125"/>
          </a:xfrm>
        </p:spPr>
        <p:txBody>
          <a:bodyPr/>
          <a:lstStyle/>
          <a:p>
            <a:fld id="{7B8EB7E2-AA94-4301-BB53-CE7062E3701D}" type="datetime1">
              <a:rPr lang="fr-FR" smtClean="0"/>
              <a:pPr/>
              <a:t>24/11/2017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572279" y="6432423"/>
            <a:ext cx="7084177" cy="365125"/>
          </a:xfrm>
        </p:spPr>
        <p:txBody>
          <a:bodyPr/>
          <a:lstStyle/>
          <a:p>
            <a:r>
              <a:rPr lang="fr-FR" smtClean="0"/>
              <a:t>© 2015 - Frilet Société d'Avocats             17/09/2015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951856" y="6432423"/>
            <a:ext cx="551167" cy="365125"/>
          </a:xfrm>
        </p:spPr>
        <p:txBody>
          <a:bodyPr/>
          <a:lstStyle>
            <a:lvl1pPr>
              <a:defRPr/>
            </a:lvl1pPr>
          </a:lstStyle>
          <a:p>
            <a:fld id="{303377FC-621A-4A52-99E5-4B9F6BB36163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6" name="Text Placeholder 2"/>
          <p:cNvSpPr>
            <a:spLocks noGrp="1"/>
          </p:cNvSpPr>
          <p:nvPr>
            <p:ph idx="1"/>
          </p:nvPr>
        </p:nvSpPr>
        <p:spPr>
          <a:xfrm>
            <a:off x="2572279" y="685801"/>
            <a:ext cx="8930744" cy="51054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 smtClean="0"/>
              <a:t>Add or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732656" y="6432931"/>
            <a:ext cx="1143000" cy="365125"/>
          </a:xfrm>
        </p:spPr>
        <p:txBody>
          <a:bodyPr/>
          <a:lstStyle/>
          <a:p>
            <a:fld id="{C0EF8106-926E-40E2-91AD-4A900A853129}" type="datetime1">
              <a:rPr lang="fr-FR" smtClean="0"/>
              <a:pPr/>
              <a:t>24/11/2017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572279" y="6432931"/>
            <a:ext cx="7084177" cy="365125"/>
          </a:xfrm>
        </p:spPr>
        <p:txBody>
          <a:bodyPr/>
          <a:lstStyle/>
          <a:p>
            <a:r>
              <a:rPr lang="fr-FR" smtClean="0"/>
              <a:t>© 2015 - Frilet Société d'Avocats             17/09/2015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951856" y="6432931"/>
            <a:ext cx="551167" cy="365125"/>
          </a:xfrm>
        </p:spPr>
        <p:txBody>
          <a:bodyPr/>
          <a:lstStyle>
            <a:lvl1pPr>
              <a:defRPr/>
            </a:lvl1pPr>
          </a:lstStyle>
          <a:p>
            <a:fld id="{A49B3407-18D0-4474-BB24-959D8D2047F3}" type="slidenum">
              <a:rPr lang="en-US" smtClean="0"/>
              <a:pPr/>
              <a:t>‹N°›</a:t>
            </a:fld>
            <a:endParaRPr lang="en-US" dirty="0"/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2572279" y="685800"/>
            <a:ext cx="8930745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Add or Edit Title</a:t>
            </a:r>
            <a:endParaRPr lang="en-US" dirty="0"/>
          </a:p>
        </p:txBody>
      </p:sp>
      <p:sp>
        <p:nvSpPr>
          <p:cNvPr id="8" name="Text Placeholder 2"/>
          <p:cNvSpPr>
            <a:spLocks noGrp="1"/>
          </p:cNvSpPr>
          <p:nvPr>
            <p:ph idx="1"/>
          </p:nvPr>
        </p:nvSpPr>
        <p:spPr>
          <a:xfrm>
            <a:off x="2572279" y="2666999"/>
            <a:ext cx="8930744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 smtClean="0"/>
              <a:t>Add or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ext with Titl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572279" y="1600200"/>
            <a:ext cx="2461154" cy="1371600"/>
          </a:xfrm>
        </p:spPr>
        <p:txBody>
          <a:bodyPr anchor="t">
            <a:normAutofit/>
          </a:bodyPr>
          <a:lstStyle>
            <a:lvl1pPr algn="ctr">
              <a:defRPr sz="2400" b="0"/>
            </a:lvl1pPr>
          </a:lstStyle>
          <a:p>
            <a:r>
              <a:rPr lang="en-US" dirty="0" smtClean="0"/>
              <a:t>Add or Edit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5262033" y="685799"/>
            <a:ext cx="6240990" cy="5105401"/>
          </a:xfrm>
        </p:spPr>
        <p:txBody>
          <a:bodyPr anchor="ctr">
            <a:normAutofit/>
          </a:bodyPr>
          <a:lstStyle>
            <a:lvl1pPr>
              <a:defRPr sz="2000" baseline="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 smtClean="0"/>
              <a:t>Add or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2572279" y="3020568"/>
            <a:ext cx="2461154" cy="1828800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dirty="0" smtClean="0"/>
              <a:t>Add or Edit Subtitle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732656" y="6432423"/>
            <a:ext cx="1143000" cy="365125"/>
          </a:xfrm>
        </p:spPr>
        <p:txBody>
          <a:bodyPr/>
          <a:lstStyle/>
          <a:p>
            <a:fld id="{181BC9CC-D905-4924-A917-A3A241C802A7}" type="datetime1">
              <a:rPr lang="fr-FR" smtClean="0"/>
              <a:pPr/>
              <a:t>24/11/2017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72279" y="6432423"/>
            <a:ext cx="7084177" cy="365125"/>
          </a:xfrm>
        </p:spPr>
        <p:txBody>
          <a:bodyPr/>
          <a:lstStyle/>
          <a:p>
            <a:r>
              <a:rPr lang="fr-FR" smtClean="0"/>
              <a:t>© 2015 - Frilet Société d'Avocats             17/09/2015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951856" y="6432423"/>
            <a:ext cx="551167" cy="365125"/>
          </a:xfrm>
        </p:spPr>
        <p:txBody>
          <a:bodyPr/>
          <a:lstStyle>
            <a:lvl1pPr>
              <a:defRPr/>
            </a:lvl1pPr>
          </a:lstStyle>
          <a:p>
            <a:fld id="{49579F59-627D-4EF1-AD7E-6EFAF7D551B7}" type="slidenum">
              <a:rPr lang="en-US" smtClean="0"/>
              <a:pPr/>
              <a:t>‹N°›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9"/>
          <p:cNvSpPr/>
          <p:nvPr userDrawn="1"/>
        </p:nvSpPr>
        <p:spPr>
          <a:xfrm>
            <a:off x="-5403" y="6370891"/>
            <a:ext cx="12197403" cy="487109"/>
          </a:xfrm>
          <a:custGeom>
            <a:avLst/>
            <a:gdLst>
              <a:gd name="connsiteX0" fmla="*/ 0 w 11984736"/>
              <a:gd name="connsiteY0" fmla="*/ 0 h 481584"/>
              <a:gd name="connsiteX1" fmla="*/ 11984736 w 11984736"/>
              <a:gd name="connsiteY1" fmla="*/ 0 h 481584"/>
              <a:gd name="connsiteX2" fmla="*/ 11984736 w 11984736"/>
              <a:gd name="connsiteY2" fmla="*/ 481584 h 481584"/>
              <a:gd name="connsiteX3" fmla="*/ 0 w 11984736"/>
              <a:gd name="connsiteY3" fmla="*/ 481584 h 481584"/>
              <a:gd name="connsiteX4" fmla="*/ 0 w 11984736"/>
              <a:gd name="connsiteY4" fmla="*/ 0 h 481584"/>
              <a:gd name="connsiteX0" fmla="*/ 15240 w 11984736"/>
              <a:gd name="connsiteY0" fmla="*/ 0 h 595884"/>
              <a:gd name="connsiteX1" fmla="*/ 11984736 w 11984736"/>
              <a:gd name="connsiteY1" fmla="*/ 114300 h 595884"/>
              <a:gd name="connsiteX2" fmla="*/ 11984736 w 11984736"/>
              <a:gd name="connsiteY2" fmla="*/ 595884 h 595884"/>
              <a:gd name="connsiteX3" fmla="*/ 0 w 11984736"/>
              <a:gd name="connsiteY3" fmla="*/ 595884 h 595884"/>
              <a:gd name="connsiteX4" fmla="*/ 15240 w 11984736"/>
              <a:gd name="connsiteY4" fmla="*/ 0 h 595884"/>
              <a:gd name="connsiteX0" fmla="*/ 220980 w 12190476"/>
              <a:gd name="connsiteY0" fmla="*/ 0 h 603504"/>
              <a:gd name="connsiteX1" fmla="*/ 12190476 w 12190476"/>
              <a:gd name="connsiteY1" fmla="*/ 114300 h 603504"/>
              <a:gd name="connsiteX2" fmla="*/ 12190476 w 12190476"/>
              <a:gd name="connsiteY2" fmla="*/ 595884 h 603504"/>
              <a:gd name="connsiteX3" fmla="*/ 0 w 12190476"/>
              <a:gd name="connsiteY3" fmla="*/ 603504 h 603504"/>
              <a:gd name="connsiteX4" fmla="*/ 220980 w 12190476"/>
              <a:gd name="connsiteY4" fmla="*/ 0 h 603504"/>
              <a:gd name="connsiteX0" fmla="*/ 167640 w 12190476"/>
              <a:gd name="connsiteY0" fmla="*/ 53340 h 489204"/>
              <a:gd name="connsiteX1" fmla="*/ 12190476 w 12190476"/>
              <a:gd name="connsiteY1" fmla="*/ 0 h 489204"/>
              <a:gd name="connsiteX2" fmla="*/ 12190476 w 12190476"/>
              <a:gd name="connsiteY2" fmla="*/ 481584 h 489204"/>
              <a:gd name="connsiteX3" fmla="*/ 0 w 12190476"/>
              <a:gd name="connsiteY3" fmla="*/ 489204 h 489204"/>
              <a:gd name="connsiteX4" fmla="*/ 167640 w 12190476"/>
              <a:gd name="connsiteY4" fmla="*/ 53340 h 489204"/>
              <a:gd name="connsiteX0" fmla="*/ 167640 w 12190476"/>
              <a:gd name="connsiteY0" fmla="*/ 38100 h 489204"/>
              <a:gd name="connsiteX1" fmla="*/ 12190476 w 12190476"/>
              <a:gd name="connsiteY1" fmla="*/ 0 h 489204"/>
              <a:gd name="connsiteX2" fmla="*/ 12190476 w 12190476"/>
              <a:gd name="connsiteY2" fmla="*/ 481584 h 489204"/>
              <a:gd name="connsiteX3" fmla="*/ 0 w 12190476"/>
              <a:gd name="connsiteY3" fmla="*/ 489204 h 489204"/>
              <a:gd name="connsiteX4" fmla="*/ 167640 w 12190476"/>
              <a:gd name="connsiteY4" fmla="*/ 38100 h 489204"/>
              <a:gd name="connsiteX0" fmla="*/ 175260 w 12190476"/>
              <a:gd name="connsiteY0" fmla="*/ 15240 h 489204"/>
              <a:gd name="connsiteX1" fmla="*/ 12190476 w 12190476"/>
              <a:gd name="connsiteY1" fmla="*/ 0 h 489204"/>
              <a:gd name="connsiteX2" fmla="*/ 12190476 w 12190476"/>
              <a:gd name="connsiteY2" fmla="*/ 481584 h 489204"/>
              <a:gd name="connsiteX3" fmla="*/ 0 w 12190476"/>
              <a:gd name="connsiteY3" fmla="*/ 489204 h 489204"/>
              <a:gd name="connsiteX4" fmla="*/ 175260 w 12190476"/>
              <a:gd name="connsiteY4" fmla="*/ 15240 h 489204"/>
              <a:gd name="connsiteX0" fmla="*/ 182880 w 12190476"/>
              <a:gd name="connsiteY0" fmla="*/ 0 h 496824"/>
              <a:gd name="connsiteX1" fmla="*/ 12190476 w 12190476"/>
              <a:gd name="connsiteY1" fmla="*/ 7620 h 496824"/>
              <a:gd name="connsiteX2" fmla="*/ 12190476 w 12190476"/>
              <a:gd name="connsiteY2" fmla="*/ 489204 h 496824"/>
              <a:gd name="connsiteX3" fmla="*/ 0 w 12190476"/>
              <a:gd name="connsiteY3" fmla="*/ 496824 h 496824"/>
              <a:gd name="connsiteX4" fmla="*/ 182880 w 12190476"/>
              <a:gd name="connsiteY4" fmla="*/ 0 h 496824"/>
              <a:gd name="connsiteX0" fmla="*/ 175260 w 12190476"/>
              <a:gd name="connsiteY0" fmla="*/ 15240 h 489204"/>
              <a:gd name="connsiteX1" fmla="*/ 12190476 w 12190476"/>
              <a:gd name="connsiteY1" fmla="*/ 0 h 489204"/>
              <a:gd name="connsiteX2" fmla="*/ 12190476 w 12190476"/>
              <a:gd name="connsiteY2" fmla="*/ 481584 h 489204"/>
              <a:gd name="connsiteX3" fmla="*/ 0 w 12190476"/>
              <a:gd name="connsiteY3" fmla="*/ 489204 h 489204"/>
              <a:gd name="connsiteX4" fmla="*/ 175260 w 12190476"/>
              <a:gd name="connsiteY4" fmla="*/ 15240 h 489204"/>
              <a:gd name="connsiteX0" fmla="*/ 182880 w 12190476"/>
              <a:gd name="connsiteY0" fmla="*/ 0 h 489204"/>
              <a:gd name="connsiteX1" fmla="*/ 12190476 w 12190476"/>
              <a:gd name="connsiteY1" fmla="*/ 0 h 489204"/>
              <a:gd name="connsiteX2" fmla="*/ 12190476 w 12190476"/>
              <a:gd name="connsiteY2" fmla="*/ 481584 h 489204"/>
              <a:gd name="connsiteX3" fmla="*/ 0 w 12190476"/>
              <a:gd name="connsiteY3" fmla="*/ 489204 h 489204"/>
              <a:gd name="connsiteX4" fmla="*/ 182880 w 12190476"/>
              <a:gd name="connsiteY4" fmla="*/ 0 h 489204"/>
              <a:gd name="connsiteX0" fmla="*/ 182880 w 12190476"/>
              <a:gd name="connsiteY0" fmla="*/ 0 h 489204"/>
              <a:gd name="connsiteX1" fmla="*/ 12190476 w 12190476"/>
              <a:gd name="connsiteY1" fmla="*/ 0 h 489204"/>
              <a:gd name="connsiteX2" fmla="*/ 12190476 w 12190476"/>
              <a:gd name="connsiteY2" fmla="*/ 487962 h 489204"/>
              <a:gd name="connsiteX3" fmla="*/ 0 w 12190476"/>
              <a:gd name="connsiteY3" fmla="*/ 489204 h 489204"/>
              <a:gd name="connsiteX4" fmla="*/ 182880 w 12190476"/>
              <a:gd name="connsiteY4" fmla="*/ 0 h 4892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2190476" h="489204">
                <a:moveTo>
                  <a:pt x="182880" y="0"/>
                </a:moveTo>
                <a:lnTo>
                  <a:pt x="12190476" y="0"/>
                </a:lnTo>
                <a:lnTo>
                  <a:pt x="12190476" y="487962"/>
                </a:lnTo>
                <a:lnTo>
                  <a:pt x="0" y="489204"/>
                </a:lnTo>
                <a:lnTo>
                  <a:pt x="182880" y="0"/>
                </a:lnTo>
                <a:close/>
              </a:path>
            </a:pathLst>
          </a:custGeom>
          <a:solidFill>
            <a:srgbClr val="01236B"/>
          </a:solidFill>
          <a:ln>
            <a:noFill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572279" y="685800"/>
            <a:ext cx="8930745" cy="1752599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Add or Edit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72279" y="2666999"/>
            <a:ext cx="8930744" cy="312420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dirty="0" smtClean="0"/>
              <a:t>Add or Edit Text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9732656" y="6431915"/>
            <a:ext cx="1143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bg1"/>
                </a:solidFill>
                <a:effectLst/>
                <a:latin typeface="+mn-lt"/>
              </a:defRPr>
            </a:lvl1pPr>
          </a:lstStyle>
          <a:p>
            <a:fld id="{59C141AE-B695-49B4-B8E7-AE2901D5E422}" type="datetime1">
              <a:rPr lang="fr-FR" smtClean="0"/>
              <a:pPr/>
              <a:t>24/11/2017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2279" y="6431915"/>
            <a:ext cx="708417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0" i="0">
                <a:solidFill>
                  <a:schemeClr val="bg1"/>
                </a:solidFill>
                <a:effectLst/>
                <a:latin typeface="+mn-lt"/>
              </a:defRPr>
            </a:lvl1pPr>
          </a:lstStyle>
          <a:p>
            <a:r>
              <a:rPr lang="fr-FR" smtClean="0"/>
              <a:t>© 2015 - Frilet Société d'Avocats             17/09/2015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51856" y="6431915"/>
            <a:ext cx="55116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0" i="0">
                <a:solidFill>
                  <a:schemeClr val="bg1"/>
                </a:solidFill>
                <a:effectLst/>
                <a:latin typeface="+mn-lt"/>
              </a:defRPr>
            </a:lvl1pPr>
          </a:lstStyle>
          <a:p>
            <a:fld id="{A3E3A1AD-9DAD-4F5C-A6A1-F5DCD2B4E9B5}" type="slidenum">
              <a:rPr lang="en-US" smtClean="0"/>
              <a:pPr/>
              <a:t>‹N°›</a:t>
            </a:fld>
            <a:endParaRPr lang="en-US" dirty="0"/>
          </a:p>
        </p:txBody>
      </p:sp>
      <p:pic>
        <p:nvPicPr>
          <p:cNvPr id="17" name="Picture 16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55611" y="-97536"/>
            <a:ext cx="2277019" cy="1198432"/>
          </a:xfrm>
          <a:prstGeom prst="rect">
            <a:avLst/>
          </a:prstGeom>
        </p:spPr>
      </p:pic>
      <p:sp>
        <p:nvSpPr>
          <p:cNvPr id="9" name="Freeform 7"/>
          <p:cNvSpPr/>
          <p:nvPr/>
        </p:nvSpPr>
        <p:spPr bwMode="auto">
          <a:xfrm>
            <a:off x="-5404" y="0"/>
            <a:ext cx="2870524" cy="6880839"/>
          </a:xfrm>
          <a:custGeom>
            <a:avLst/>
            <a:gdLst>
              <a:gd name="connsiteX0" fmla="*/ 10036 w 10036"/>
              <a:gd name="connsiteY0" fmla="*/ 0 h 11711"/>
              <a:gd name="connsiteX1" fmla="*/ 7777 w 10036"/>
              <a:gd name="connsiteY1" fmla="*/ 0 h 11711"/>
              <a:gd name="connsiteX2" fmla="*/ 36 w 10036"/>
              <a:gd name="connsiteY2" fmla="*/ 9928 h 11711"/>
              <a:gd name="connsiteX3" fmla="*/ 0 w 10036"/>
              <a:gd name="connsiteY3" fmla="*/ 11711 h 11711"/>
              <a:gd name="connsiteX4" fmla="*/ 10036 w 10036"/>
              <a:gd name="connsiteY4" fmla="*/ 0 h 11711"/>
              <a:gd name="connsiteX0" fmla="*/ 10036 w 10036"/>
              <a:gd name="connsiteY0" fmla="*/ 0 h 11711"/>
              <a:gd name="connsiteX1" fmla="*/ 7777 w 10036"/>
              <a:gd name="connsiteY1" fmla="*/ 0 h 11711"/>
              <a:gd name="connsiteX2" fmla="*/ 36 w 10036"/>
              <a:gd name="connsiteY2" fmla="*/ 9917 h 11711"/>
              <a:gd name="connsiteX3" fmla="*/ 0 w 10036"/>
              <a:gd name="connsiteY3" fmla="*/ 11711 h 11711"/>
              <a:gd name="connsiteX4" fmla="*/ 10036 w 10036"/>
              <a:gd name="connsiteY4" fmla="*/ 0 h 11711"/>
              <a:gd name="connsiteX0" fmla="*/ 10036 w 10036"/>
              <a:gd name="connsiteY0" fmla="*/ 0 h 11711"/>
              <a:gd name="connsiteX1" fmla="*/ 7777 w 10036"/>
              <a:gd name="connsiteY1" fmla="*/ 0 h 11711"/>
              <a:gd name="connsiteX2" fmla="*/ 36 w 10036"/>
              <a:gd name="connsiteY2" fmla="*/ 9917 h 11711"/>
              <a:gd name="connsiteX3" fmla="*/ 0 w 10036"/>
              <a:gd name="connsiteY3" fmla="*/ 11711 h 11711"/>
              <a:gd name="connsiteX4" fmla="*/ 10036 w 10036"/>
              <a:gd name="connsiteY4" fmla="*/ 0 h 11711"/>
              <a:gd name="connsiteX0" fmla="*/ 10036 w 10036"/>
              <a:gd name="connsiteY0" fmla="*/ 0 h 11711"/>
              <a:gd name="connsiteX1" fmla="*/ 7777 w 10036"/>
              <a:gd name="connsiteY1" fmla="*/ 0 h 11711"/>
              <a:gd name="connsiteX2" fmla="*/ 12 w 10036"/>
              <a:gd name="connsiteY2" fmla="*/ 9917 h 11711"/>
              <a:gd name="connsiteX3" fmla="*/ 0 w 10036"/>
              <a:gd name="connsiteY3" fmla="*/ 11711 h 11711"/>
              <a:gd name="connsiteX4" fmla="*/ 10036 w 10036"/>
              <a:gd name="connsiteY4" fmla="*/ 0 h 11711"/>
              <a:gd name="connsiteX0" fmla="*/ 10036 w 10036"/>
              <a:gd name="connsiteY0" fmla="*/ 0 h 11750"/>
              <a:gd name="connsiteX1" fmla="*/ 7777 w 10036"/>
              <a:gd name="connsiteY1" fmla="*/ 0 h 11750"/>
              <a:gd name="connsiteX2" fmla="*/ 12 w 10036"/>
              <a:gd name="connsiteY2" fmla="*/ 9917 h 11750"/>
              <a:gd name="connsiteX3" fmla="*/ 0 w 10036"/>
              <a:gd name="connsiteY3" fmla="*/ 11750 h 11750"/>
              <a:gd name="connsiteX4" fmla="*/ 10036 w 10036"/>
              <a:gd name="connsiteY4" fmla="*/ 0 h 117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36" h="11750">
                <a:moveTo>
                  <a:pt x="10036" y="0"/>
                </a:moveTo>
                <a:lnTo>
                  <a:pt x="7777" y="0"/>
                </a:lnTo>
                <a:lnTo>
                  <a:pt x="12" y="9917"/>
                </a:lnTo>
                <a:cubicBezTo>
                  <a:pt x="0" y="10511"/>
                  <a:pt x="12" y="11156"/>
                  <a:pt x="0" y="11750"/>
                </a:cubicBezTo>
                <a:lnTo>
                  <a:pt x="10036" y="0"/>
                </a:lnTo>
                <a:close/>
              </a:path>
            </a:pathLst>
          </a:custGeom>
          <a:solidFill>
            <a:srgbClr val="01236B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49" r:id="rId3"/>
    <p:sldLayoutId id="2147483670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60" r:id="rId10"/>
    <p:sldLayoutId id="2147483657" r:id="rId11"/>
    <p:sldLayoutId id="2147483663" r:id="rId12"/>
    <p:sldLayoutId id="2147483664" r:id="rId13"/>
    <p:sldLayoutId id="2147483667" r:id="rId14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457200" rtl="0" eaLnBrk="1" latinLnBrk="0" hangingPunct="1">
        <a:spcBef>
          <a:spcPct val="0"/>
        </a:spcBef>
        <a:buNone/>
        <a:defRPr sz="4000" kern="1200" cap="none" baseline="0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rgbClr val="01236B"/>
        </a:buClr>
        <a:buSzPct val="145000"/>
        <a:buFont typeface="Arial"/>
        <a:buChar char="•"/>
        <a:defRPr sz="2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rgbClr val="01236B"/>
        </a:buClr>
        <a:buSzPct val="145000"/>
        <a:buFont typeface="Arial"/>
        <a:buChar char="•"/>
        <a:defRPr sz="20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rgbClr val="01236B"/>
        </a:buClr>
        <a:buSzPct val="145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rgbClr val="01236B"/>
        </a:buClr>
        <a:buSzPct val="145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rgbClr val="01236B"/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>
            <a:lumMod val="75000"/>
          </a:schemeClr>
        </a:buClr>
        <a:buSzPct val="145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96457" y="981792"/>
            <a:ext cx="9231419" cy="2529751"/>
          </a:xfrm>
        </p:spPr>
        <p:txBody>
          <a:bodyPr anchor="ctr">
            <a:normAutofit/>
          </a:bodyPr>
          <a:lstStyle/>
          <a:p>
            <a:r>
              <a:rPr lang="en-GB" sz="4400" b="1" dirty="0" smtClean="0"/>
              <a:t>Political environment and the legislative framework as risks in the PPP</a:t>
            </a:r>
            <a:endParaRPr lang="de-DE" sz="4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1284" y="3623733"/>
            <a:ext cx="10940716" cy="2544837"/>
          </a:xfrm>
        </p:spPr>
        <p:txBody>
          <a:bodyPr>
            <a:normAutofit fontScale="92500" lnSpcReduction="20000"/>
          </a:bodyPr>
          <a:lstStyle/>
          <a:p>
            <a:pPr algn="ctr"/>
            <a:r>
              <a:rPr lang="de-DE" sz="2800" b="1" dirty="0" smtClean="0"/>
              <a:t>Marc Frilet</a:t>
            </a:r>
          </a:p>
          <a:p>
            <a:pPr algn="ctr"/>
            <a:r>
              <a:rPr lang="en-US" sz="1800" dirty="0" smtClean="0"/>
              <a:t>Managing Partner « Frilet – </a:t>
            </a:r>
            <a:r>
              <a:rPr lang="en-US" sz="1800" dirty="0" err="1" smtClean="0"/>
              <a:t>Société</a:t>
            </a:r>
            <a:r>
              <a:rPr lang="en-US" sz="1800" dirty="0" smtClean="0"/>
              <a:t> </a:t>
            </a:r>
            <a:r>
              <a:rPr lang="en-US" sz="1800" dirty="0" err="1" smtClean="0"/>
              <a:t>d’Avocats</a:t>
            </a:r>
            <a:r>
              <a:rPr lang="en-US" sz="1800" dirty="0" smtClean="0"/>
              <a:t> » </a:t>
            </a:r>
            <a:endParaRPr lang="fr-FR" sz="1800" dirty="0" smtClean="0"/>
          </a:p>
          <a:p>
            <a:pPr algn="ctr"/>
            <a:r>
              <a:rPr lang="en-US" sz="1800" dirty="0" smtClean="0"/>
              <a:t>Past Chair of the Management Committee of </a:t>
            </a:r>
            <a:r>
              <a:rPr lang="en-US" sz="1800" dirty="0" err="1" smtClean="0"/>
              <a:t>GcilA</a:t>
            </a:r>
            <a:endParaRPr lang="fr-FR" sz="1800" dirty="0" smtClean="0"/>
          </a:p>
          <a:p>
            <a:pPr algn="ctr"/>
            <a:r>
              <a:rPr lang="en-US" sz="1800" dirty="0" smtClean="0"/>
              <a:t>Vice-President of the French Institute of International Legal Experts (IFEJI)</a:t>
            </a:r>
            <a:endParaRPr lang="fr-FR" sz="1800" dirty="0" smtClean="0"/>
          </a:p>
          <a:p>
            <a:pPr algn="ctr"/>
            <a:r>
              <a:rPr lang="fr-FR" sz="1800" dirty="0" smtClean="0"/>
              <a:t>ETIC-PPP </a:t>
            </a:r>
            <a:r>
              <a:rPr lang="fr-FR" sz="1800" dirty="0" err="1" smtClean="0"/>
              <a:t>Board</a:t>
            </a:r>
            <a:r>
              <a:rPr lang="fr-FR" sz="1800" dirty="0" smtClean="0"/>
              <a:t> </a:t>
            </a:r>
            <a:r>
              <a:rPr lang="fr-FR" sz="1800" dirty="0" err="1" smtClean="0"/>
              <a:t>Member</a:t>
            </a:r>
            <a:endParaRPr lang="fr-FR" sz="1800" dirty="0" smtClean="0"/>
          </a:p>
          <a:p>
            <a:pPr algn="ctr"/>
            <a:r>
              <a:rPr lang="fr-FR" sz="1800" dirty="0" err="1" smtClean="0"/>
              <a:t>Visiting</a:t>
            </a:r>
            <a:r>
              <a:rPr lang="fr-FR" sz="1800" dirty="0" smtClean="0"/>
              <a:t> </a:t>
            </a:r>
            <a:r>
              <a:rPr lang="fr-FR" sz="1800" dirty="0" err="1" smtClean="0"/>
              <a:t>Profesor</a:t>
            </a:r>
            <a:r>
              <a:rPr lang="fr-FR" sz="1800" dirty="0" smtClean="0"/>
              <a:t> </a:t>
            </a:r>
            <a:r>
              <a:rPr lang="fr-FR" sz="1800" dirty="0" err="1" smtClean="0"/>
              <a:t>University</a:t>
            </a:r>
            <a:r>
              <a:rPr lang="fr-FR" sz="1800" dirty="0" smtClean="0"/>
              <a:t> Paris-Assas and </a:t>
            </a:r>
            <a:r>
              <a:rPr lang="fr-FR" sz="1800" dirty="0" err="1" smtClean="0"/>
              <a:t>University</a:t>
            </a:r>
            <a:r>
              <a:rPr lang="fr-FR" sz="1800" dirty="0" smtClean="0"/>
              <a:t> of Stuttgart</a:t>
            </a:r>
          </a:p>
          <a:p>
            <a:pPr algn="ctr"/>
            <a:r>
              <a:rPr lang="en-US" sz="1800" b="1" dirty="0" smtClean="0"/>
              <a:t>Deputy General Secretary of </a:t>
            </a:r>
            <a:r>
              <a:rPr lang="en-US" sz="1800" b="1" dirty="0" err="1" smtClean="0"/>
              <a:t>theUNECE</a:t>
            </a:r>
            <a:r>
              <a:rPr lang="en-US" sz="1800" b="1" dirty="0" smtClean="0"/>
              <a:t> International Centre of Excellence ‘Policies, Law  and Institutions’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© 2017 - Frilet Société d'Avocats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FFA39-CE60-4B55-AE18-7240B9FE9D09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0" y="204537"/>
            <a:ext cx="1876926" cy="6328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Title 1"/>
          <p:cNvSpPr txBox="1">
            <a:spLocks/>
          </p:cNvSpPr>
          <p:nvPr/>
        </p:nvSpPr>
        <p:spPr>
          <a:xfrm>
            <a:off x="2975429" y="0"/>
            <a:ext cx="8969827" cy="1103086"/>
          </a:xfrm>
          <a:prstGeom prst="rect">
            <a:avLst/>
          </a:prstGeom>
          <a:effectLst/>
        </p:spPr>
        <p:txBody>
          <a:bodyPr vert="horz" lIns="91440" tIns="45720" rIns="91440" bIns="45720" rtlCol="0" anchor="t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6000" kern="1200" cap="none" baseline="0">
                <a:ln w="3175" cmpd="sng">
                  <a:noFill/>
                </a:ln>
                <a:solidFill>
                  <a:schemeClr val="bg1"/>
                </a:solidFill>
                <a:effectLst/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en-GB" sz="2800" b="1" i="1" dirty="0" smtClean="0">
                <a:solidFill>
                  <a:schemeClr val="tx1"/>
                </a:solidFill>
              </a:rPr>
              <a:t>International Conference on Smart Public Procurement and Efficient Public-Private Partnerships</a:t>
            </a:r>
            <a:endParaRPr lang="fr-FR" sz="2800" b="1" i="1" dirty="0" smtClean="0">
              <a:solidFill>
                <a:schemeClr val="tx1"/>
              </a:solidFill>
            </a:endParaRPr>
          </a:p>
          <a:p>
            <a:r>
              <a:rPr lang="fr-FR" sz="2600" b="1" i="1" dirty="0" smtClean="0">
                <a:solidFill>
                  <a:schemeClr val="bg1">
                    <a:lumMod val="50000"/>
                  </a:schemeClr>
                </a:solidFill>
              </a:rPr>
              <a:t>27-28 </a:t>
            </a:r>
            <a:r>
              <a:rPr lang="fr-FR" sz="2600" b="1" i="1" dirty="0" err="1" smtClean="0">
                <a:solidFill>
                  <a:schemeClr val="bg1">
                    <a:lumMod val="50000"/>
                  </a:schemeClr>
                </a:solidFill>
              </a:rPr>
              <a:t>November</a:t>
            </a:r>
            <a:r>
              <a:rPr lang="fr-FR" sz="2600" b="1" i="1" dirty="0" smtClean="0">
                <a:solidFill>
                  <a:schemeClr val="bg1">
                    <a:lumMod val="50000"/>
                  </a:schemeClr>
                </a:solidFill>
              </a:rPr>
              <a:t> 2017</a:t>
            </a:r>
            <a:r>
              <a:rPr lang="de-DE" sz="2000" i="1" dirty="0" smtClean="0">
                <a:solidFill>
                  <a:schemeClr val="tx1"/>
                </a:solidFill>
              </a:rPr>
              <a:t/>
            </a:r>
            <a:br>
              <a:rPr lang="de-DE" sz="2000" i="1" dirty="0" smtClean="0">
                <a:solidFill>
                  <a:schemeClr val="tx1"/>
                </a:solidFill>
              </a:rPr>
            </a:br>
            <a:endParaRPr lang="de-DE" sz="2000" i="1" dirty="0">
              <a:solidFill>
                <a:schemeClr val="tx1"/>
              </a:solidFill>
            </a:endParaRPr>
          </a:p>
        </p:txBody>
      </p:sp>
      <p:pic>
        <p:nvPicPr>
          <p:cNvPr id="11" name="Image 10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2098" y="0"/>
            <a:ext cx="1632730" cy="1215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1912493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2782672" y="185037"/>
            <a:ext cx="9409328" cy="618664"/>
          </a:xfrm>
        </p:spPr>
        <p:txBody>
          <a:bodyPr>
            <a:noAutofit/>
          </a:bodyPr>
          <a:lstStyle/>
          <a:p>
            <a:r>
              <a:rPr lang="fr-FR" sz="2200" b="1" dirty="0" smtClean="0">
                <a:latin typeface="Cambria" panose="02040503050406030204" pitchFamily="18" charset="0"/>
              </a:rPr>
              <a:t>Conditions for the </a:t>
            </a:r>
            <a:r>
              <a:rPr lang="en-US" sz="2200" b="1" dirty="0" smtClean="0">
                <a:latin typeface="Cambria" panose="02040503050406030204" pitchFamily="18" charset="0"/>
              </a:rPr>
              <a:t>development</a:t>
            </a:r>
            <a:r>
              <a:rPr lang="fr-FR" sz="2200" b="1" dirty="0" smtClean="0">
                <a:latin typeface="Cambria" panose="02040503050406030204" pitchFamily="18" charset="0"/>
              </a:rPr>
              <a:t> of PfPPP </a:t>
            </a:r>
            <a:r>
              <a:rPr lang="fr-FR" sz="2200" b="1" dirty="0" err="1" smtClean="0">
                <a:latin typeface="Cambria" panose="02040503050406030204" pitchFamily="18" charset="0"/>
              </a:rPr>
              <a:t>from</a:t>
            </a:r>
            <a:r>
              <a:rPr lang="fr-FR" sz="2200" b="1" dirty="0" smtClean="0">
                <a:latin typeface="Cambria" panose="02040503050406030204" pitchFamily="18" charset="0"/>
              </a:rPr>
              <a:t> the Concession </a:t>
            </a:r>
            <a:r>
              <a:rPr lang="fr-FR" sz="2200" b="1" dirty="0" err="1" smtClean="0">
                <a:latin typeface="Cambria" panose="02040503050406030204" pitchFamily="18" charset="0"/>
              </a:rPr>
              <a:t>family</a:t>
            </a:r>
            <a:r>
              <a:rPr lang="fr-FR" sz="2200" b="1" dirty="0" smtClean="0">
                <a:latin typeface="Cambria" panose="02040503050406030204" pitchFamily="18" charset="0"/>
              </a:rPr>
              <a:t> </a:t>
            </a:r>
            <a:r>
              <a:rPr lang="fr-FR" sz="2200" dirty="0" smtClean="0">
                <a:latin typeface="Cambria" panose="02040503050406030204" pitchFamily="18" charset="0"/>
              </a:rPr>
              <a:t>(3)</a:t>
            </a:r>
            <a:endParaRPr lang="fr-FR" sz="2200" b="1" dirty="0">
              <a:latin typeface="Cambria" panose="02040503050406030204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© 2017 - Frilet Société d'Avocats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FFA39-CE60-4B55-AE18-7240B9FE9D09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ZoneTexte 7"/>
          <p:cNvSpPr txBox="1"/>
          <p:nvPr/>
        </p:nvSpPr>
        <p:spPr>
          <a:xfrm>
            <a:off x="2370667" y="1625599"/>
            <a:ext cx="294640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fr-FR" dirty="0" smtClean="0"/>
          </a:p>
          <a:p>
            <a:pPr algn="just"/>
            <a:endParaRPr lang="fr-FR" sz="2400" dirty="0" smtClean="0"/>
          </a:p>
          <a:p>
            <a:pPr algn="just"/>
            <a:endParaRPr lang="fr-FR" sz="2400" dirty="0" smtClean="0"/>
          </a:p>
          <a:p>
            <a:pPr algn="just"/>
            <a:endParaRPr lang="fr-FR" sz="2400" dirty="0" smtClean="0"/>
          </a:p>
          <a:p>
            <a:pPr algn="just"/>
            <a:endParaRPr lang="fr-FR" sz="2400" dirty="0" smtClean="0"/>
          </a:p>
          <a:p>
            <a:pPr algn="just"/>
            <a:endParaRPr lang="fr-FR" sz="2400" dirty="0" smtClean="0"/>
          </a:p>
          <a:p>
            <a:pPr algn="just"/>
            <a:endParaRPr lang="fr-FR" sz="2400" dirty="0" smtClean="0"/>
          </a:p>
          <a:p>
            <a:pPr algn="just"/>
            <a:endParaRPr lang="fr-FR" sz="2400" dirty="0" smtClean="0"/>
          </a:p>
          <a:p>
            <a:pPr algn="just"/>
            <a:endParaRPr lang="fr-FR" sz="2400" dirty="0" smtClean="0"/>
          </a:p>
          <a:p>
            <a:pPr algn="just"/>
            <a:endParaRPr lang="fr-FR" sz="2400" dirty="0" smtClean="0"/>
          </a:p>
          <a:p>
            <a:pPr algn="just"/>
            <a:endParaRPr lang="fr-FR" sz="2400" dirty="0" smtClean="0"/>
          </a:p>
          <a:p>
            <a:endParaRPr lang="fr-FR" dirty="0"/>
          </a:p>
        </p:txBody>
      </p:sp>
      <p:sp>
        <p:nvSpPr>
          <p:cNvPr id="13" name="Rectangle 12"/>
          <p:cNvSpPr/>
          <p:nvPr/>
        </p:nvSpPr>
        <p:spPr>
          <a:xfrm>
            <a:off x="0" y="204537"/>
            <a:ext cx="1876926" cy="6328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5" name="Image 1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2098" y="0"/>
            <a:ext cx="1632730" cy="1215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ZoneTexte 10"/>
          <p:cNvSpPr txBox="1"/>
          <p:nvPr/>
        </p:nvSpPr>
        <p:spPr>
          <a:xfrm>
            <a:off x="2583543" y="856343"/>
            <a:ext cx="9348664" cy="92332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2" indent="-457200" algn="ctr">
              <a:defRPr/>
            </a:pPr>
            <a:r>
              <a:rPr lang="en-US" sz="2400" b="1" dirty="0" smtClean="0"/>
              <a:t>Overcoming legal and regulatory risks</a:t>
            </a:r>
          </a:p>
          <a:p>
            <a:pPr marL="457200" lvl="2" indent="-457200">
              <a:buAutoNum type="arabicPeriod"/>
              <a:defRPr/>
            </a:pPr>
            <a:endParaRPr lang="en-US" sz="2000" dirty="0" smtClean="0"/>
          </a:p>
          <a:p>
            <a:pPr marL="457200" lvl="2" indent="-457200">
              <a:buFont typeface="+mj-lt"/>
              <a:buAutoNum type="arabicPeriod"/>
              <a:defRPr/>
            </a:pPr>
            <a:r>
              <a:rPr lang="en-US" sz="2000" b="1" dirty="0" smtClean="0"/>
              <a:t>Transparent identification of the risks and of their impact</a:t>
            </a:r>
          </a:p>
          <a:p>
            <a:pPr marL="457200" lvl="2" indent="-457200">
              <a:buFont typeface="+mj-lt"/>
              <a:buAutoNum type="arabicPeriod"/>
              <a:defRPr/>
            </a:pPr>
            <a:endParaRPr lang="en-US" sz="2000" dirty="0" smtClean="0"/>
          </a:p>
          <a:p>
            <a:pPr marL="457200" lvl="2" indent="-457200">
              <a:buFont typeface="Arial" pitchFamily="34" charset="0"/>
              <a:buChar char="•"/>
              <a:defRPr/>
            </a:pPr>
            <a:r>
              <a:rPr lang="en-US" sz="2000" b="1" dirty="0" smtClean="0"/>
              <a:t>A clear and robust underlying business case </a:t>
            </a:r>
            <a:r>
              <a:rPr lang="en-US" sz="2000" dirty="0" smtClean="0"/>
              <a:t>(costs including special reference to tax and other custom and fiscal dues, income, internal rate of return  and various ratios)</a:t>
            </a:r>
          </a:p>
          <a:p>
            <a:pPr marL="457200" lvl="2" indent="-457200">
              <a:buFont typeface="Arial" pitchFamily="34" charset="0"/>
              <a:buChar char="•"/>
              <a:defRPr/>
            </a:pPr>
            <a:endParaRPr lang="en-US" sz="2000" dirty="0" smtClean="0"/>
          </a:p>
          <a:p>
            <a:pPr marL="457200" lvl="2" indent="-457200">
              <a:buFont typeface="Arial" pitchFamily="34" charset="0"/>
              <a:buChar char="•"/>
              <a:defRPr/>
            </a:pPr>
            <a:r>
              <a:rPr lang="en-US" sz="2000" b="1" dirty="0" smtClean="0"/>
              <a:t>Legal, tax and custom stabilization clauses </a:t>
            </a:r>
            <a:r>
              <a:rPr lang="en-US" sz="2000" dirty="0" smtClean="0"/>
              <a:t>and/or right indemnification above a certain threshold (defined objectively through key indicators)</a:t>
            </a:r>
          </a:p>
          <a:p>
            <a:pPr marL="457200" lvl="2" indent="-457200">
              <a:defRPr/>
            </a:pPr>
            <a:endParaRPr lang="en-US" sz="2000" dirty="0" smtClean="0"/>
          </a:p>
          <a:p>
            <a:pPr marL="457200" lvl="2" indent="-457200">
              <a:buFont typeface="+mj-lt"/>
              <a:buAutoNum type="arabicPeriod" startAt="2"/>
              <a:defRPr/>
            </a:pPr>
            <a:r>
              <a:rPr lang="en-US" sz="2000" b="1" dirty="0" smtClean="0"/>
              <a:t>Legal approach</a:t>
            </a:r>
          </a:p>
          <a:p>
            <a:pPr marL="457200" lvl="2" indent="-457200">
              <a:defRPr/>
            </a:pPr>
            <a:endParaRPr lang="en-US" sz="2000" b="1" dirty="0" smtClean="0"/>
          </a:p>
          <a:p>
            <a:pPr marL="457200" lvl="2" indent="-457200">
              <a:buFont typeface="Arial" pitchFamily="34" charset="0"/>
              <a:buChar char="•"/>
              <a:defRPr/>
            </a:pPr>
            <a:r>
              <a:rPr lang="en-US" sz="2000" dirty="0" smtClean="0"/>
              <a:t>Law providing for an enforcement of the contract provisions by the elevating them to the status of special law taking precedence on other general laws and regulations</a:t>
            </a:r>
          </a:p>
          <a:p>
            <a:pPr marL="457200" lvl="2" indent="-457200">
              <a:defRPr/>
            </a:pPr>
            <a:endParaRPr lang="en-US" sz="2000" dirty="0" smtClean="0"/>
          </a:p>
          <a:p>
            <a:pPr marL="457200" lvl="2" indent="-457200">
              <a:buFont typeface="Arial" pitchFamily="34" charset="0"/>
              <a:buChar char="•"/>
              <a:defRPr/>
            </a:pPr>
            <a:r>
              <a:rPr lang="en-US" sz="2000" dirty="0" smtClean="0"/>
              <a:t>Implementing </a:t>
            </a:r>
            <a:r>
              <a:rPr lang="en-US" sz="2000" dirty="0" smtClean="0"/>
              <a:t>regulations</a:t>
            </a:r>
            <a:r>
              <a:rPr lang="en-US" sz="2000" dirty="0" smtClean="0"/>
              <a:t> </a:t>
            </a:r>
            <a:r>
              <a:rPr lang="en-US" sz="2000" dirty="0" smtClean="0"/>
              <a:t>or standard documentation based on lessons learnt internationally</a:t>
            </a:r>
          </a:p>
          <a:p>
            <a:pPr marL="457200" lvl="2" indent="-457200">
              <a:buFont typeface="Arial" pitchFamily="34" charset="0"/>
              <a:buChar char="•"/>
              <a:defRPr/>
            </a:pPr>
            <a:endParaRPr lang="en-US" sz="2000" dirty="0" smtClean="0"/>
          </a:p>
          <a:p>
            <a:pPr marL="457200" lvl="2" indent="-457200">
              <a:defRPr/>
            </a:pPr>
            <a:endParaRPr lang="en-US" sz="2000" dirty="0" smtClean="0"/>
          </a:p>
          <a:p>
            <a:pPr marL="457200" lvl="2" indent="-457200">
              <a:defRPr/>
            </a:pPr>
            <a:endParaRPr lang="en-US" sz="2000" dirty="0" smtClean="0"/>
          </a:p>
          <a:p>
            <a:pPr marL="457200" lvl="2" indent="-457200">
              <a:defRPr/>
            </a:pPr>
            <a:endParaRPr lang="en-US" sz="2000" dirty="0" smtClean="0"/>
          </a:p>
          <a:p>
            <a:pPr marL="0" lvl="2">
              <a:defRPr/>
            </a:pPr>
            <a:endParaRPr lang="en-US" sz="2000" dirty="0" smtClean="0"/>
          </a:p>
          <a:p>
            <a:pPr marL="0" lvl="2">
              <a:defRPr/>
            </a:pPr>
            <a:r>
              <a:rPr lang="en-US" sz="2000" dirty="0" smtClean="0"/>
              <a:t> </a:t>
            </a:r>
          </a:p>
          <a:p>
            <a:pPr marL="363538" lvl="2" indent="-363538">
              <a:defRPr/>
            </a:pPr>
            <a:endParaRPr lang="en-US" sz="2800" b="1" dirty="0" smtClean="0"/>
          </a:p>
          <a:p>
            <a:pPr marL="363538" lvl="2" indent="-363538" algn="just">
              <a:defRPr/>
            </a:pPr>
            <a:r>
              <a:rPr lang="en-US" sz="1700" dirty="0" smtClean="0"/>
              <a:t> </a:t>
            </a:r>
          </a:p>
          <a:p>
            <a:pPr marL="363538" lvl="2" indent="-363538" algn="just">
              <a:defRPr/>
            </a:pPr>
            <a:endParaRPr lang="en-US" sz="1700" dirty="0" smtClean="0"/>
          </a:p>
          <a:p>
            <a:pPr marL="363538" lvl="2" indent="-363538" algn="just">
              <a:defRPr/>
            </a:pPr>
            <a:endParaRPr lang="en-US" sz="1700" dirty="0" smtClean="0"/>
          </a:p>
          <a:p>
            <a:pPr marL="363538" lvl="2" indent="-363538" algn="just">
              <a:defRPr/>
            </a:pPr>
            <a:endParaRPr lang="en-US" sz="1700" dirty="0" smtClean="0"/>
          </a:p>
          <a:p>
            <a:pPr marL="363538" lvl="2" indent="-363538" algn="just">
              <a:defRPr/>
            </a:pPr>
            <a:endParaRPr lang="en-US" sz="1700" dirty="0" smtClean="0"/>
          </a:p>
          <a:p>
            <a:pPr marL="1277938" lvl="2" indent="-363538" algn="just">
              <a:defRPr/>
            </a:pPr>
            <a:endParaRPr lang="en-US" sz="1700" dirty="0" smtClean="0"/>
          </a:p>
        </p:txBody>
      </p:sp>
    </p:spTree>
    <p:extLst>
      <p:ext uri="{BB962C8B-B14F-4D97-AF65-F5344CB8AC3E}">
        <p14:creationId xmlns:p14="http://schemas.microsoft.com/office/powerpoint/2010/main" val="3362026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© 2017 - Frilet Société d'Avocats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FFA39-CE60-4B55-AE18-7240B9FE9D09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ZoneTexte 7"/>
          <p:cNvSpPr txBox="1"/>
          <p:nvPr/>
        </p:nvSpPr>
        <p:spPr>
          <a:xfrm>
            <a:off x="2370667" y="1625599"/>
            <a:ext cx="294640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fr-FR" dirty="0" smtClean="0"/>
          </a:p>
          <a:p>
            <a:pPr algn="just"/>
            <a:endParaRPr lang="fr-FR" sz="2400" dirty="0" smtClean="0"/>
          </a:p>
          <a:p>
            <a:pPr algn="just"/>
            <a:endParaRPr lang="fr-FR" sz="2400" dirty="0" smtClean="0"/>
          </a:p>
          <a:p>
            <a:pPr algn="just"/>
            <a:endParaRPr lang="fr-FR" sz="2400" dirty="0" smtClean="0"/>
          </a:p>
          <a:p>
            <a:pPr algn="just"/>
            <a:endParaRPr lang="fr-FR" sz="2400" dirty="0" smtClean="0"/>
          </a:p>
          <a:p>
            <a:pPr algn="just"/>
            <a:endParaRPr lang="fr-FR" sz="2400" dirty="0" smtClean="0"/>
          </a:p>
          <a:p>
            <a:pPr algn="just"/>
            <a:endParaRPr lang="fr-FR" sz="2400" dirty="0" smtClean="0"/>
          </a:p>
          <a:p>
            <a:pPr algn="just"/>
            <a:endParaRPr lang="fr-FR" sz="2400" dirty="0" smtClean="0"/>
          </a:p>
          <a:p>
            <a:pPr algn="just"/>
            <a:endParaRPr lang="fr-FR" sz="2400" dirty="0" smtClean="0"/>
          </a:p>
          <a:p>
            <a:pPr algn="just"/>
            <a:endParaRPr lang="fr-FR" sz="2400" dirty="0" smtClean="0"/>
          </a:p>
          <a:p>
            <a:pPr algn="just"/>
            <a:endParaRPr lang="fr-FR" sz="2400" dirty="0" smtClean="0"/>
          </a:p>
          <a:p>
            <a:endParaRPr lang="fr-FR" dirty="0"/>
          </a:p>
        </p:txBody>
      </p:sp>
      <p:sp>
        <p:nvSpPr>
          <p:cNvPr id="13" name="Rectangle 12"/>
          <p:cNvSpPr/>
          <p:nvPr/>
        </p:nvSpPr>
        <p:spPr>
          <a:xfrm>
            <a:off x="0" y="204537"/>
            <a:ext cx="1876926" cy="6328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5" name="Image 1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2098" y="0"/>
            <a:ext cx="1632730" cy="1215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ZoneTexte 10"/>
          <p:cNvSpPr txBox="1"/>
          <p:nvPr/>
        </p:nvSpPr>
        <p:spPr>
          <a:xfrm>
            <a:off x="2583543" y="856343"/>
            <a:ext cx="9348664" cy="76944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2" indent="-457200">
              <a:defRPr/>
            </a:pPr>
            <a:endParaRPr lang="en-US" sz="2000" dirty="0" smtClean="0"/>
          </a:p>
          <a:p>
            <a:pPr marL="457200" lvl="2" indent="-457200">
              <a:buFont typeface="+mj-lt"/>
              <a:buAutoNum type="arabicPeriod" startAt="3"/>
              <a:defRPr/>
            </a:pPr>
            <a:r>
              <a:rPr lang="en-US" sz="2400" b="1" dirty="0" smtClean="0"/>
              <a:t>Development of implementing regulations: examples: </a:t>
            </a:r>
          </a:p>
          <a:p>
            <a:pPr marL="354013" lvl="2" indent="-354013">
              <a:buFont typeface="Wingdings" pitchFamily="2" charset="2"/>
              <a:buChar char="Ø"/>
              <a:defRPr/>
            </a:pPr>
            <a:endParaRPr lang="en-US" sz="2400" dirty="0" smtClean="0"/>
          </a:p>
          <a:p>
            <a:pPr marL="354013" lvl="2" indent="-354013">
              <a:buFont typeface="Wingdings" pitchFamily="2" charset="2"/>
              <a:buChar char="Ø"/>
              <a:defRPr/>
            </a:pPr>
            <a:r>
              <a:rPr lang="en-US" sz="2400" dirty="0" smtClean="0"/>
              <a:t>Guarantee of fair and transparent procurement process including dialogue </a:t>
            </a:r>
          </a:p>
          <a:p>
            <a:pPr marL="354013" lvl="2" indent="-354013">
              <a:buFont typeface="Wingdings" pitchFamily="2" charset="2"/>
              <a:buChar char="Ø"/>
              <a:defRPr/>
            </a:pPr>
            <a:endParaRPr lang="en-US" sz="2400" dirty="0" smtClean="0"/>
          </a:p>
          <a:p>
            <a:pPr marL="354013" lvl="2" indent="-354013">
              <a:buFont typeface="Wingdings" pitchFamily="2" charset="2"/>
              <a:buChar char="Ø"/>
              <a:defRPr/>
            </a:pPr>
            <a:r>
              <a:rPr lang="en-US" sz="2400" dirty="0" smtClean="0"/>
              <a:t>Transparent and regular public reporting </a:t>
            </a:r>
          </a:p>
          <a:p>
            <a:pPr marL="354013" lvl="2" indent="-354013">
              <a:buFont typeface="Wingdings" pitchFamily="2" charset="2"/>
              <a:buChar char="Ø"/>
              <a:defRPr/>
            </a:pPr>
            <a:endParaRPr lang="en-US" sz="2400" dirty="0" smtClean="0"/>
          </a:p>
          <a:p>
            <a:pPr marL="354013" lvl="2" indent="-354013">
              <a:buFont typeface="Wingdings" pitchFamily="2" charset="2"/>
              <a:buChar char="Ø"/>
              <a:defRPr/>
            </a:pPr>
            <a:r>
              <a:rPr lang="en-US" sz="2400" dirty="0" smtClean="0"/>
              <a:t>Efficient Dispute </a:t>
            </a:r>
            <a:r>
              <a:rPr lang="en-US" sz="2400" dirty="0" smtClean="0"/>
              <a:t>avoidance or dispute resolution system </a:t>
            </a:r>
          </a:p>
          <a:p>
            <a:pPr marL="354013" lvl="2" indent="-354013">
              <a:buFont typeface="Wingdings" pitchFamily="2" charset="2"/>
              <a:buChar char="Ø"/>
              <a:defRPr/>
            </a:pPr>
            <a:endParaRPr lang="en-US" sz="2400" dirty="0" smtClean="0"/>
          </a:p>
          <a:p>
            <a:pPr marL="354013" lvl="2" indent="-354013">
              <a:buFont typeface="Wingdings" pitchFamily="2" charset="2"/>
              <a:buChar char="Ø"/>
              <a:defRPr/>
            </a:pPr>
            <a:r>
              <a:rPr lang="en-US" sz="2400" dirty="0" smtClean="0"/>
              <a:t>Detailed requirements of planning and prioritization of PfPPP as well as project preparation before tender stage</a:t>
            </a:r>
          </a:p>
          <a:p>
            <a:pPr marL="457200" lvl="2" indent="-457200">
              <a:defRPr/>
            </a:pPr>
            <a:endParaRPr lang="en-US" sz="2000" dirty="0" smtClean="0"/>
          </a:p>
          <a:p>
            <a:pPr marL="457200" lvl="2" indent="-457200">
              <a:defRPr/>
            </a:pPr>
            <a:endParaRPr lang="en-US" sz="2000" dirty="0" smtClean="0"/>
          </a:p>
          <a:p>
            <a:pPr marL="0" lvl="2">
              <a:defRPr/>
            </a:pPr>
            <a:endParaRPr lang="en-US" sz="2000" dirty="0" smtClean="0"/>
          </a:p>
          <a:p>
            <a:pPr marL="0" lvl="2">
              <a:defRPr/>
            </a:pPr>
            <a:r>
              <a:rPr lang="en-US" sz="2000" dirty="0" smtClean="0"/>
              <a:t> </a:t>
            </a:r>
          </a:p>
          <a:p>
            <a:pPr marL="363538" lvl="2" indent="-363538">
              <a:defRPr/>
            </a:pPr>
            <a:endParaRPr lang="en-US" sz="2800" b="1" dirty="0" smtClean="0"/>
          </a:p>
          <a:p>
            <a:pPr marL="363538" lvl="2" indent="-363538" algn="just">
              <a:defRPr/>
            </a:pPr>
            <a:r>
              <a:rPr lang="en-US" sz="1700" dirty="0" smtClean="0"/>
              <a:t> </a:t>
            </a:r>
          </a:p>
          <a:p>
            <a:pPr marL="363538" lvl="2" indent="-363538" algn="just">
              <a:defRPr/>
            </a:pPr>
            <a:endParaRPr lang="en-US" sz="1700" dirty="0" smtClean="0"/>
          </a:p>
          <a:p>
            <a:pPr marL="363538" lvl="2" indent="-363538" algn="just">
              <a:defRPr/>
            </a:pPr>
            <a:endParaRPr lang="en-US" sz="1700" dirty="0" smtClean="0"/>
          </a:p>
          <a:p>
            <a:pPr marL="363538" lvl="2" indent="-363538" algn="just">
              <a:defRPr/>
            </a:pPr>
            <a:endParaRPr lang="en-US" sz="1700" dirty="0" smtClean="0"/>
          </a:p>
          <a:p>
            <a:pPr marL="363538" lvl="2" indent="-363538" algn="just">
              <a:defRPr/>
            </a:pPr>
            <a:endParaRPr lang="en-US" sz="1700" dirty="0" smtClean="0"/>
          </a:p>
          <a:p>
            <a:pPr marL="1277938" lvl="2" indent="-363538" algn="just">
              <a:defRPr/>
            </a:pPr>
            <a:endParaRPr lang="en-US" sz="1700" dirty="0" smtClean="0"/>
          </a:p>
        </p:txBody>
      </p:sp>
      <p:sp>
        <p:nvSpPr>
          <p:cNvPr id="14" name="Title 8"/>
          <p:cNvSpPr>
            <a:spLocks noGrp="1"/>
          </p:cNvSpPr>
          <p:nvPr>
            <p:ph type="ctrTitle"/>
          </p:nvPr>
        </p:nvSpPr>
        <p:spPr>
          <a:xfrm>
            <a:off x="2782672" y="185037"/>
            <a:ext cx="9409328" cy="618664"/>
          </a:xfrm>
        </p:spPr>
        <p:txBody>
          <a:bodyPr>
            <a:noAutofit/>
          </a:bodyPr>
          <a:lstStyle/>
          <a:p>
            <a:r>
              <a:rPr lang="fr-FR" sz="2200" b="1" dirty="0" smtClean="0">
                <a:latin typeface="Cambria" panose="02040503050406030204" pitchFamily="18" charset="0"/>
              </a:rPr>
              <a:t>Conditions for the </a:t>
            </a:r>
            <a:r>
              <a:rPr lang="en-US" sz="2200" b="1" dirty="0" smtClean="0">
                <a:latin typeface="Cambria" panose="02040503050406030204" pitchFamily="18" charset="0"/>
              </a:rPr>
              <a:t>development</a:t>
            </a:r>
            <a:r>
              <a:rPr lang="fr-FR" sz="2200" b="1" dirty="0" smtClean="0">
                <a:latin typeface="Cambria" panose="02040503050406030204" pitchFamily="18" charset="0"/>
              </a:rPr>
              <a:t> of PfPPP </a:t>
            </a:r>
            <a:r>
              <a:rPr lang="fr-FR" sz="2200" b="1" dirty="0" err="1" smtClean="0">
                <a:latin typeface="Cambria" panose="02040503050406030204" pitchFamily="18" charset="0"/>
              </a:rPr>
              <a:t>from</a:t>
            </a:r>
            <a:r>
              <a:rPr lang="fr-FR" sz="2200" b="1" dirty="0" smtClean="0">
                <a:latin typeface="Cambria" panose="02040503050406030204" pitchFamily="18" charset="0"/>
              </a:rPr>
              <a:t> the Concession </a:t>
            </a:r>
            <a:r>
              <a:rPr lang="fr-FR" sz="2200" b="1" dirty="0" err="1" smtClean="0">
                <a:latin typeface="Cambria" panose="02040503050406030204" pitchFamily="18" charset="0"/>
              </a:rPr>
              <a:t>family</a:t>
            </a:r>
            <a:r>
              <a:rPr lang="fr-FR" sz="2200" b="1" dirty="0" smtClean="0">
                <a:latin typeface="Cambria" panose="02040503050406030204" pitchFamily="18" charset="0"/>
              </a:rPr>
              <a:t> </a:t>
            </a:r>
            <a:r>
              <a:rPr lang="fr-FR" sz="2200" dirty="0" smtClean="0">
                <a:latin typeface="Cambria" panose="02040503050406030204" pitchFamily="18" charset="0"/>
              </a:rPr>
              <a:t>(4)</a:t>
            </a:r>
            <a:endParaRPr lang="fr-FR" sz="2200" b="1" dirty="0">
              <a:latin typeface="Cambria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62026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en-US" sz="2400" b="1" dirty="0" smtClean="0">
                <a:latin typeface="Cambria" panose="02040503050406030204" pitchFamily="18" charset="0"/>
              </a:rPr>
              <a:t>Overcoming the legislative and regulatory framework risks</a:t>
            </a:r>
            <a:endParaRPr lang="en-US" sz="2400" b="1" dirty="0">
              <a:latin typeface="Cambria" panose="02040503050406030204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© 2017 - Frilet Société d'Avocats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FFA39-CE60-4B55-AE18-7240B9FE9D09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04537"/>
            <a:ext cx="1876926" cy="6328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5" name="Image 1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2098" y="0"/>
            <a:ext cx="1632730" cy="1215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ZoneTexte 10"/>
          <p:cNvSpPr txBox="1"/>
          <p:nvPr/>
        </p:nvSpPr>
        <p:spPr>
          <a:xfrm>
            <a:off x="2583543" y="856343"/>
            <a:ext cx="9348664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2" indent="-457200">
              <a:defRPr/>
            </a:pPr>
            <a:endParaRPr lang="en-US" sz="2000" dirty="0" smtClean="0"/>
          </a:p>
          <a:p>
            <a:pPr marL="457200" lvl="2" indent="-457200">
              <a:defRPr/>
            </a:pPr>
            <a:endParaRPr lang="en-US" sz="2000" dirty="0" smtClean="0"/>
          </a:p>
          <a:p>
            <a:pPr marL="0" lvl="2">
              <a:defRPr/>
            </a:pPr>
            <a:endParaRPr lang="en-US" sz="2000" dirty="0" smtClean="0"/>
          </a:p>
          <a:p>
            <a:pPr marL="0" lvl="2">
              <a:defRPr/>
            </a:pPr>
            <a:r>
              <a:rPr lang="en-US" sz="2000" dirty="0" smtClean="0"/>
              <a:t> </a:t>
            </a:r>
          </a:p>
          <a:p>
            <a:pPr marL="363538" lvl="2" indent="-363538">
              <a:defRPr/>
            </a:pPr>
            <a:endParaRPr lang="en-US" sz="2800" b="1" dirty="0" smtClean="0"/>
          </a:p>
          <a:p>
            <a:pPr marL="363538" lvl="2" indent="-363538" algn="just">
              <a:defRPr/>
            </a:pPr>
            <a:r>
              <a:rPr lang="en-US" sz="1700" dirty="0" smtClean="0"/>
              <a:t> </a:t>
            </a:r>
          </a:p>
          <a:p>
            <a:pPr marL="363538" lvl="2" indent="-363538" algn="just">
              <a:defRPr/>
            </a:pPr>
            <a:endParaRPr lang="en-US" sz="1700" dirty="0" smtClean="0"/>
          </a:p>
          <a:p>
            <a:pPr marL="363538" lvl="2" indent="-363538" algn="just">
              <a:defRPr/>
            </a:pPr>
            <a:endParaRPr lang="en-US" sz="1700" dirty="0" smtClean="0"/>
          </a:p>
          <a:p>
            <a:pPr marL="363538" lvl="2" indent="-363538" algn="just">
              <a:defRPr/>
            </a:pPr>
            <a:endParaRPr lang="en-US" sz="1700" dirty="0" smtClean="0"/>
          </a:p>
          <a:p>
            <a:pPr marL="363538" lvl="2" indent="-363538" algn="just">
              <a:defRPr/>
            </a:pPr>
            <a:endParaRPr lang="en-US" sz="1700" dirty="0" smtClean="0"/>
          </a:p>
          <a:p>
            <a:pPr marL="1277938" lvl="2" indent="-363538" algn="just">
              <a:defRPr/>
            </a:pPr>
            <a:endParaRPr lang="en-US" sz="1700" dirty="0" smtClean="0"/>
          </a:p>
        </p:txBody>
      </p:sp>
      <p:sp>
        <p:nvSpPr>
          <p:cNvPr id="10" name="ZoneTexte 9"/>
          <p:cNvSpPr txBox="1"/>
          <p:nvPr/>
        </p:nvSpPr>
        <p:spPr>
          <a:xfrm>
            <a:off x="2583543" y="856343"/>
            <a:ext cx="9348664" cy="88639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lvl="2" algn="ctr">
              <a:defRPr/>
            </a:pPr>
            <a:r>
              <a:rPr lang="en-US" sz="2400" b="1" dirty="0" smtClean="0"/>
              <a:t>The international community is aggregating </a:t>
            </a:r>
            <a:r>
              <a:rPr lang="en-US" sz="2400" b="1" dirty="0" smtClean="0"/>
              <a:t>and disseminating lessons </a:t>
            </a:r>
            <a:r>
              <a:rPr lang="en-US" sz="2400" b="1" dirty="0" smtClean="0"/>
              <a:t>from all over the word (in particular WB, WEF, IMF, UNECE) </a:t>
            </a:r>
          </a:p>
          <a:p>
            <a:pPr marL="457200" lvl="2" indent="-457200">
              <a:defRPr/>
            </a:pPr>
            <a:endParaRPr lang="en-US" dirty="0" smtClean="0"/>
          </a:p>
          <a:p>
            <a:pPr marL="0" lvl="2">
              <a:defRPr/>
            </a:pPr>
            <a:r>
              <a:rPr lang="en-US" sz="2000" b="1" dirty="0" smtClean="0"/>
              <a:t>The success of pipelines of PfPPP is dependant of compliance with best practices, policies, standards, templates and norms.</a:t>
            </a:r>
            <a:r>
              <a:rPr lang="en-US" sz="2000" dirty="0" smtClean="0"/>
              <a:t> Many of them are valid for most countries and projects </a:t>
            </a:r>
            <a:r>
              <a:rPr lang="en-US" sz="2000" dirty="0" smtClean="0"/>
              <a:t>; </a:t>
            </a:r>
            <a:r>
              <a:rPr lang="en-US" sz="2000" b="1" dirty="0" smtClean="0"/>
              <a:t>important progress have been made recently; examples</a:t>
            </a:r>
            <a:endParaRPr lang="en-US" sz="2000" b="1" dirty="0" smtClean="0"/>
          </a:p>
          <a:p>
            <a:pPr marL="457200" lvl="2" indent="-457200">
              <a:defRPr/>
            </a:pPr>
            <a:endParaRPr lang="en-US" dirty="0" smtClean="0"/>
          </a:p>
          <a:p>
            <a:pPr marL="457200" lvl="2" indent="-457200">
              <a:buFont typeface="Arial" pitchFamily="34" charset="0"/>
              <a:buChar char="•"/>
              <a:defRPr/>
            </a:pPr>
            <a:r>
              <a:rPr lang="en-US" b="1" dirty="0" smtClean="0"/>
              <a:t>World Economic Forum</a:t>
            </a:r>
            <a:r>
              <a:rPr lang="en-US" dirty="0" smtClean="0"/>
              <a:t>: “</a:t>
            </a:r>
            <a:r>
              <a:rPr lang="en-US" i="1" dirty="0" smtClean="0"/>
              <a:t>Strategic Infrastructure: Steps to Prioritize and Deliver Infrastructure Effectively and Efficiently” (Sep. 2012), “Strategic Infrastructure: Steps to Prepare and Accelerate Public-Private Partnerships” (May 2013), Strategic Infrastructure: Steps to Operate and Maintain Infrastructure Efficiently and Effectively (April 2014)</a:t>
            </a:r>
            <a:endParaRPr lang="en-US" dirty="0" smtClean="0"/>
          </a:p>
          <a:p>
            <a:pPr marL="457200" lvl="2" indent="-457200">
              <a:defRPr/>
            </a:pPr>
            <a:endParaRPr lang="en-US" dirty="0" smtClean="0"/>
          </a:p>
          <a:p>
            <a:pPr marL="457200" lvl="2" indent="-457200">
              <a:buFont typeface="Arial" pitchFamily="34" charset="0"/>
              <a:buChar char="•"/>
              <a:defRPr/>
            </a:pPr>
            <a:r>
              <a:rPr lang="en-US" b="1" dirty="0" smtClean="0"/>
              <a:t>UNECE PPP Centre of Excellence</a:t>
            </a:r>
            <a:r>
              <a:rPr lang="en-US" dirty="0" smtClean="0"/>
              <a:t> </a:t>
            </a:r>
            <a:r>
              <a:rPr lang="en-US" dirty="0" smtClean="0"/>
              <a:t>output 2016-2017 </a:t>
            </a:r>
            <a:r>
              <a:rPr lang="en-US" dirty="0" smtClean="0"/>
              <a:t>“</a:t>
            </a:r>
            <a:r>
              <a:rPr lang="en-US" i="1" dirty="0" smtClean="0"/>
              <a:t>Standards on Zero Tolerance Approach to Corruption in PPP Procurement</a:t>
            </a:r>
            <a:r>
              <a:rPr lang="en-US" dirty="0" smtClean="0"/>
              <a:t>”, </a:t>
            </a:r>
            <a:r>
              <a:rPr lang="en-US" i="1" dirty="0" smtClean="0"/>
              <a:t>“Projects Planning and Prioritization</a:t>
            </a:r>
            <a:r>
              <a:rPr lang="en-US" dirty="0" smtClean="0"/>
              <a:t>”, </a:t>
            </a:r>
            <a:r>
              <a:rPr lang="en-US" i="1" dirty="0" smtClean="0"/>
              <a:t>“Expert and Consultancy Advice in Low Income Countries for Drafting Regulations and Developing PfPPP Projects meeting the SDGS: A Major Issue deserving Innovative Approaches”, “Proposed List of Clauses and Guiding Principles”</a:t>
            </a:r>
            <a:endParaRPr lang="en-US" dirty="0" smtClean="0"/>
          </a:p>
          <a:p>
            <a:pPr marL="457200" lvl="2" indent="-457200">
              <a:defRPr/>
            </a:pPr>
            <a:endParaRPr lang="en-US" dirty="0" smtClean="0"/>
          </a:p>
          <a:p>
            <a:pPr marL="457200" lvl="2" indent="-457200">
              <a:buFont typeface="Arial" pitchFamily="34" charset="0"/>
              <a:buChar char="•"/>
              <a:defRPr/>
            </a:pPr>
            <a:r>
              <a:rPr lang="en-US" b="1" dirty="0" smtClean="0"/>
              <a:t>UNCITRAL</a:t>
            </a:r>
            <a:r>
              <a:rPr lang="en-US" dirty="0" smtClean="0"/>
              <a:t>: Legislative Guide updating : work in progress</a:t>
            </a:r>
          </a:p>
          <a:p>
            <a:pPr marL="457200" lvl="2" indent="-457200">
              <a:defRPr/>
            </a:pPr>
            <a:endParaRPr lang="en-US" dirty="0" smtClean="0"/>
          </a:p>
          <a:p>
            <a:pPr marL="457200" lvl="2" indent="-457200">
              <a:defRPr/>
            </a:pPr>
            <a:endParaRPr lang="en-US" dirty="0" smtClean="0"/>
          </a:p>
          <a:p>
            <a:pPr marL="457200" lvl="2" indent="-457200">
              <a:defRPr/>
            </a:pPr>
            <a:endParaRPr lang="en-US" dirty="0" smtClean="0"/>
          </a:p>
          <a:p>
            <a:pPr marL="0" lvl="2">
              <a:defRPr/>
            </a:pPr>
            <a:endParaRPr lang="en-US" dirty="0" smtClean="0"/>
          </a:p>
          <a:p>
            <a:pPr marL="0" lvl="2">
              <a:defRPr/>
            </a:pPr>
            <a:r>
              <a:rPr lang="en-US" dirty="0" smtClean="0"/>
              <a:t> </a:t>
            </a:r>
          </a:p>
          <a:p>
            <a:pPr marL="363538" lvl="2" indent="-363538">
              <a:defRPr/>
            </a:pPr>
            <a:endParaRPr lang="en-US" sz="2400" b="1" dirty="0" smtClean="0"/>
          </a:p>
          <a:p>
            <a:pPr marL="363538" lvl="2" indent="-363538" algn="just">
              <a:defRPr/>
            </a:pPr>
            <a:r>
              <a:rPr lang="en-US" sz="1600" dirty="0" smtClean="0"/>
              <a:t> </a:t>
            </a:r>
          </a:p>
          <a:p>
            <a:pPr marL="363538" lvl="2" indent="-363538" algn="just">
              <a:defRPr/>
            </a:pPr>
            <a:endParaRPr lang="en-US" sz="1600" dirty="0" smtClean="0"/>
          </a:p>
          <a:p>
            <a:pPr marL="363538" lvl="2" indent="-363538" algn="just">
              <a:defRPr/>
            </a:pPr>
            <a:endParaRPr lang="en-US" sz="1600" dirty="0" smtClean="0"/>
          </a:p>
          <a:p>
            <a:pPr marL="363538" lvl="2" indent="-363538" algn="just">
              <a:defRPr/>
            </a:pPr>
            <a:endParaRPr lang="en-US" sz="1600" dirty="0" smtClean="0"/>
          </a:p>
          <a:p>
            <a:pPr marL="363538" lvl="2" indent="-363538" algn="just">
              <a:defRPr/>
            </a:pPr>
            <a:endParaRPr lang="en-US" sz="1600" dirty="0" smtClean="0"/>
          </a:p>
          <a:p>
            <a:pPr marL="1277938" lvl="2" indent="-363538" algn="just">
              <a:defRPr/>
            </a:pP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3362026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2782672" y="185037"/>
            <a:ext cx="9409328" cy="618664"/>
          </a:xfrm>
        </p:spPr>
        <p:txBody>
          <a:bodyPr>
            <a:noAutofit/>
          </a:bodyPr>
          <a:lstStyle/>
          <a:p>
            <a:r>
              <a:rPr lang="en-US" sz="2400" b="1" dirty="0" smtClean="0">
                <a:latin typeface="Cambria" panose="02040503050406030204" pitchFamily="18" charset="0"/>
              </a:rPr>
              <a:t>Overcoming the legislative and regulatory framework risks </a:t>
            </a:r>
            <a:r>
              <a:rPr lang="en-US" sz="2400" dirty="0" smtClean="0">
                <a:latin typeface="Cambria" panose="02040503050406030204" pitchFamily="18" charset="0"/>
              </a:rPr>
              <a:t>(2)</a:t>
            </a:r>
            <a:endParaRPr lang="en-US" sz="2400" b="1" dirty="0">
              <a:latin typeface="Cambria" panose="02040503050406030204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© 2017 - Frilet Société d'Avocats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FFA39-CE60-4B55-AE18-7240B9FE9D09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04537"/>
            <a:ext cx="1876926" cy="6328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5" name="Image 1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2098" y="0"/>
            <a:ext cx="1632730" cy="1215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ZoneTexte 10"/>
          <p:cNvSpPr txBox="1"/>
          <p:nvPr/>
        </p:nvSpPr>
        <p:spPr>
          <a:xfrm>
            <a:off x="2583543" y="856343"/>
            <a:ext cx="9348664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2" indent="-457200">
              <a:defRPr/>
            </a:pPr>
            <a:endParaRPr lang="en-US" sz="2000" dirty="0" smtClean="0"/>
          </a:p>
          <a:p>
            <a:pPr marL="457200" lvl="2" indent="-457200">
              <a:defRPr/>
            </a:pPr>
            <a:endParaRPr lang="en-US" sz="2000" dirty="0" smtClean="0"/>
          </a:p>
          <a:p>
            <a:pPr marL="0" lvl="2">
              <a:defRPr/>
            </a:pPr>
            <a:endParaRPr lang="en-US" sz="2000" dirty="0" smtClean="0"/>
          </a:p>
          <a:p>
            <a:pPr marL="0" lvl="2">
              <a:defRPr/>
            </a:pPr>
            <a:r>
              <a:rPr lang="en-US" sz="2000" dirty="0" smtClean="0"/>
              <a:t> </a:t>
            </a:r>
          </a:p>
          <a:p>
            <a:pPr marL="363538" lvl="2" indent="-363538">
              <a:defRPr/>
            </a:pPr>
            <a:endParaRPr lang="en-US" sz="2800" b="1" dirty="0" smtClean="0"/>
          </a:p>
          <a:p>
            <a:pPr marL="363538" lvl="2" indent="-363538" algn="just">
              <a:defRPr/>
            </a:pPr>
            <a:r>
              <a:rPr lang="en-US" sz="1700" dirty="0" smtClean="0"/>
              <a:t> </a:t>
            </a:r>
          </a:p>
          <a:p>
            <a:pPr marL="363538" lvl="2" indent="-363538" algn="just">
              <a:defRPr/>
            </a:pPr>
            <a:endParaRPr lang="en-US" sz="1700" dirty="0" smtClean="0"/>
          </a:p>
          <a:p>
            <a:pPr marL="363538" lvl="2" indent="-363538" algn="just">
              <a:defRPr/>
            </a:pPr>
            <a:endParaRPr lang="en-US" sz="1700" dirty="0" smtClean="0"/>
          </a:p>
          <a:p>
            <a:pPr marL="363538" lvl="2" indent="-363538" algn="just">
              <a:defRPr/>
            </a:pPr>
            <a:endParaRPr lang="en-US" sz="1700" dirty="0" smtClean="0"/>
          </a:p>
          <a:p>
            <a:pPr marL="363538" lvl="2" indent="-363538" algn="just">
              <a:defRPr/>
            </a:pPr>
            <a:endParaRPr lang="en-US" sz="1700" dirty="0" smtClean="0"/>
          </a:p>
          <a:p>
            <a:pPr marL="1277938" lvl="2" indent="-363538" algn="just">
              <a:defRPr/>
            </a:pPr>
            <a:endParaRPr lang="en-US" sz="1700" dirty="0" smtClean="0"/>
          </a:p>
        </p:txBody>
      </p:sp>
      <p:sp>
        <p:nvSpPr>
          <p:cNvPr id="10" name="ZoneTexte 9"/>
          <p:cNvSpPr txBox="1"/>
          <p:nvPr/>
        </p:nvSpPr>
        <p:spPr>
          <a:xfrm>
            <a:off x="2583543" y="856343"/>
            <a:ext cx="9348664" cy="85254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2" indent="-457200" algn="ctr">
              <a:defRPr/>
            </a:pPr>
            <a:r>
              <a:rPr lang="en-US" sz="2400" b="1" dirty="0" smtClean="0"/>
              <a:t>Conclusion</a:t>
            </a:r>
          </a:p>
          <a:p>
            <a:pPr marL="457200" lvl="2" indent="-457200" algn="ctr">
              <a:buFont typeface="Wingdings" pitchFamily="2" charset="2"/>
              <a:buChar char="Ø"/>
              <a:defRPr/>
            </a:pPr>
            <a:endParaRPr lang="en-US" sz="2400" b="1" dirty="0" smtClean="0"/>
          </a:p>
          <a:p>
            <a:pPr marL="457200" lvl="2" indent="-457200">
              <a:buFont typeface="Wingdings" pitchFamily="2" charset="2"/>
              <a:buChar char="Ø"/>
              <a:defRPr/>
            </a:pPr>
            <a:r>
              <a:rPr lang="en-US" sz="2200" dirty="0" smtClean="0"/>
              <a:t>Political environment and legislative framework including investment climate and business climate represent a series of risks </a:t>
            </a:r>
            <a:r>
              <a:rPr lang="en-US" sz="2200" dirty="0" smtClean="0"/>
              <a:t>preventing often</a:t>
            </a:r>
            <a:r>
              <a:rPr lang="en-US" sz="2200" dirty="0" smtClean="0"/>
              <a:t>  the private </a:t>
            </a:r>
            <a:r>
              <a:rPr lang="en-US" sz="2200" dirty="0" smtClean="0"/>
              <a:t>partner to bid for PfPPP</a:t>
            </a:r>
          </a:p>
          <a:p>
            <a:pPr marL="457200" lvl="2" indent="-457200">
              <a:defRPr/>
            </a:pPr>
            <a:endParaRPr lang="en-US" sz="2200" dirty="0" smtClean="0"/>
          </a:p>
          <a:p>
            <a:pPr marL="457200" lvl="2" indent="-457200">
              <a:buFont typeface="Wingdings" pitchFamily="2" charset="2"/>
              <a:buChar char="Ø"/>
              <a:defRPr/>
            </a:pPr>
            <a:r>
              <a:rPr lang="en-US" sz="2200" dirty="0" smtClean="0"/>
              <a:t>When a contract is concluded, such risks are often the cause of contract in distress</a:t>
            </a:r>
          </a:p>
          <a:p>
            <a:pPr marL="457200" lvl="2" indent="-457200">
              <a:buFont typeface="Wingdings" pitchFamily="2" charset="2"/>
              <a:buChar char="Ø"/>
              <a:defRPr/>
            </a:pPr>
            <a:endParaRPr lang="en-US" sz="2200" dirty="0" smtClean="0"/>
          </a:p>
          <a:p>
            <a:pPr marL="457200" lvl="2" indent="-457200">
              <a:buFont typeface="Wingdings" pitchFamily="2" charset="2"/>
              <a:buChar char="Ø"/>
              <a:defRPr/>
            </a:pPr>
            <a:r>
              <a:rPr lang="en-US" sz="2200" dirty="0" smtClean="0"/>
              <a:t>The good news is that on the basis of international experience common principles emerge progressively and start to be disseminated to overcome these risks</a:t>
            </a:r>
          </a:p>
          <a:p>
            <a:pPr marL="457200" lvl="2" indent="-457200">
              <a:buFont typeface="Wingdings" pitchFamily="2" charset="2"/>
              <a:buChar char="Ø"/>
              <a:defRPr/>
            </a:pPr>
            <a:endParaRPr lang="en-US" sz="2200" dirty="0" smtClean="0"/>
          </a:p>
          <a:p>
            <a:pPr marL="457200" lvl="2" indent="-457200">
              <a:buFont typeface="Wingdings" pitchFamily="2" charset="2"/>
              <a:buChar char="Ø"/>
              <a:defRPr/>
            </a:pPr>
            <a:r>
              <a:rPr lang="en-US" sz="2200" dirty="0" smtClean="0"/>
              <a:t>Most of these principles are based on the organization of a fair and long term equilibrium between public and private </a:t>
            </a:r>
            <a:r>
              <a:rPr lang="en-US" sz="2200" dirty="0" smtClean="0"/>
              <a:t>sector leading to contract resilience </a:t>
            </a:r>
            <a:r>
              <a:rPr lang="en-US" sz="2200" dirty="0" smtClean="0"/>
              <a:t>in spite of changes of various nature</a:t>
            </a:r>
          </a:p>
          <a:p>
            <a:pPr marL="457200" lvl="2" indent="-457200">
              <a:defRPr/>
            </a:pPr>
            <a:endParaRPr lang="en-US" dirty="0" smtClean="0"/>
          </a:p>
          <a:p>
            <a:pPr marL="457200" lvl="2" indent="-457200">
              <a:defRPr/>
            </a:pPr>
            <a:endParaRPr lang="en-US" dirty="0" smtClean="0"/>
          </a:p>
          <a:p>
            <a:pPr marL="0" lvl="2">
              <a:defRPr/>
            </a:pPr>
            <a:endParaRPr lang="en-US" dirty="0" smtClean="0"/>
          </a:p>
          <a:p>
            <a:pPr marL="0" lvl="2">
              <a:defRPr/>
            </a:pPr>
            <a:r>
              <a:rPr lang="en-US" dirty="0" smtClean="0"/>
              <a:t> </a:t>
            </a:r>
          </a:p>
          <a:p>
            <a:pPr marL="363538" lvl="2" indent="-363538">
              <a:defRPr/>
            </a:pPr>
            <a:endParaRPr lang="en-US" sz="2400" b="1" dirty="0" smtClean="0"/>
          </a:p>
          <a:p>
            <a:pPr marL="363538" lvl="2" indent="-363538" algn="just">
              <a:defRPr/>
            </a:pPr>
            <a:r>
              <a:rPr lang="en-US" sz="1600" dirty="0" smtClean="0"/>
              <a:t> </a:t>
            </a:r>
          </a:p>
          <a:p>
            <a:pPr marL="363538" lvl="2" indent="-363538" algn="just">
              <a:defRPr/>
            </a:pPr>
            <a:endParaRPr lang="en-US" sz="1600" dirty="0" smtClean="0"/>
          </a:p>
          <a:p>
            <a:pPr marL="363538" lvl="2" indent="-363538" algn="just">
              <a:defRPr/>
            </a:pPr>
            <a:endParaRPr lang="en-US" sz="1600" dirty="0" smtClean="0"/>
          </a:p>
          <a:p>
            <a:pPr marL="363538" lvl="2" indent="-363538" algn="just">
              <a:defRPr/>
            </a:pPr>
            <a:endParaRPr lang="en-US" sz="1600" dirty="0" smtClean="0"/>
          </a:p>
          <a:p>
            <a:pPr marL="363538" lvl="2" indent="-363538" algn="just">
              <a:defRPr/>
            </a:pPr>
            <a:endParaRPr lang="en-US" sz="1600" dirty="0" smtClean="0"/>
          </a:p>
          <a:p>
            <a:pPr marL="1277938" lvl="2" indent="-363538" algn="just">
              <a:defRPr/>
            </a:pP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3362026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© 2017 - Frilet </a:t>
            </a:r>
            <a:r>
              <a:rPr lang="en-US" dirty="0" err="1" smtClean="0"/>
              <a:t>Société</a:t>
            </a:r>
            <a:r>
              <a:rPr lang="en-US" dirty="0" smtClean="0"/>
              <a:t> </a:t>
            </a:r>
            <a:r>
              <a:rPr lang="en-US" dirty="0" err="1" smtClean="0"/>
              <a:t>d'Avocats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3B0A4F-E477-4A99-82CF-923604374072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038661" y="870156"/>
            <a:ext cx="8904157" cy="49398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en-US" altLang="fr-FR" sz="6600" b="1" i="1" dirty="0" smtClean="0">
                <a:solidFill>
                  <a:srgbClr val="C00000"/>
                </a:solidFill>
                <a:latin typeface="Calibri Light" panose="020F0302020204030204" pitchFamily="34" charset="0"/>
                <a:cs typeface="Arial" pitchFamily="34" charset="0"/>
              </a:rPr>
              <a:t>Thank You ! </a:t>
            </a:r>
          </a:p>
          <a:p>
            <a:pPr algn="ctr">
              <a:defRPr/>
            </a:pPr>
            <a:endParaRPr lang="en-US" altLang="fr-FR" sz="3300" b="1" dirty="0" smtClean="0">
              <a:solidFill>
                <a:prstClr val="black"/>
              </a:solidFill>
              <a:latin typeface="Calibri Light" panose="020F0302020204030204" pitchFamily="34" charset="0"/>
              <a:cs typeface="Arial" pitchFamily="34" charset="0"/>
            </a:endParaRPr>
          </a:p>
          <a:p>
            <a:pPr algn="ctr">
              <a:lnSpc>
                <a:spcPct val="90000"/>
              </a:lnSpc>
            </a:pPr>
            <a:r>
              <a:rPr lang="en-GB" sz="2400" b="1" dirty="0" smtClean="0">
                <a:solidFill>
                  <a:schemeClr val="tx2"/>
                </a:solidFill>
                <a:latin typeface="Book Antiqua" pitchFamily="18" charset="0"/>
              </a:rPr>
              <a:t>Me Marc Frilet </a:t>
            </a:r>
          </a:p>
          <a:p>
            <a:pPr algn="ctr">
              <a:lnSpc>
                <a:spcPct val="90000"/>
              </a:lnSpc>
            </a:pPr>
            <a:endParaRPr lang="en-GB" sz="2400" b="1" dirty="0" smtClean="0">
              <a:solidFill>
                <a:schemeClr val="tx2"/>
              </a:solidFill>
              <a:latin typeface="Book Antiqua" pitchFamily="18" charset="0"/>
            </a:endParaRPr>
          </a:p>
          <a:p>
            <a:pPr algn="ctr">
              <a:lnSpc>
                <a:spcPct val="90000"/>
              </a:lnSpc>
            </a:pPr>
            <a:r>
              <a:rPr lang="en-GB" sz="2400" dirty="0" err="1" smtClean="0">
                <a:solidFill>
                  <a:schemeClr val="tx2"/>
                </a:solidFill>
                <a:latin typeface="Book Antiqua" pitchFamily="18" charset="0"/>
              </a:rPr>
              <a:t>Frilet</a:t>
            </a:r>
            <a:r>
              <a:rPr lang="en-GB" sz="2400" dirty="0" smtClean="0">
                <a:solidFill>
                  <a:schemeClr val="tx2"/>
                </a:solidFill>
                <a:latin typeface="Book Antiqua" pitchFamily="18" charset="0"/>
              </a:rPr>
              <a:t> – Law firm/ </a:t>
            </a:r>
            <a:r>
              <a:rPr lang="en-GB" sz="2400" dirty="0" err="1" smtClean="0">
                <a:solidFill>
                  <a:schemeClr val="tx2"/>
                </a:solidFill>
                <a:latin typeface="Book Antiqua" pitchFamily="18" charset="0"/>
              </a:rPr>
              <a:t>GcilA</a:t>
            </a:r>
            <a:endParaRPr lang="en-GB" sz="2400" dirty="0" smtClean="0">
              <a:solidFill>
                <a:schemeClr val="tx2"/>
              </a:solidFill>
              <a:latin typeface="Book Antiqua" pitchFamily="18" charset="0"/>
            </a:endParaRPr>
          </a:p>
          <a:p>
            <a:pPr algn="ctr">
              <a:lnSpc>
                <a:spcPct val="90000"/>
              </a:lnSpc>
            </a:pPr>
            <a:r>
              <a:rPr lang="en-GB" sz="2400" dirty="0" smtClean="0">
                <a:solidFill>
                  <a:schemeClr val="tx2"/>
                </a:solidFill>
                <a:latin typeface="Book Antiqua" pitchFamily="18" charset="0"/>
              </a:rPr>
              <a:t>91, rue du </a:t>
            </a:r>
            <a:r>
              <a:rPr lang="en-GB" sz="2400" dirty="0" err="1" smtClean="0">
                <a:solidFill>
                  <a:schemeClr val="tx2"/>
                </a:solidFill>
                <a:latin typeface="Book Antiqua" pitchFamily="18" charset="0"/>
              </a:rPr>
              <a:t>Faubourg</a:t>
            </a:r>
            <a:r>
              <a:rPr lang="en-GB" sz="2400" dirty="0" smtClean="0">
                <a:solidFill>
                  <a:schemeClr val="tx2"/>
                </a:solidFill>
                <a:latin typeface="Book Antiqua" pitchFamily="18" charset="0"/>
              </a:rPr>
              <a:t> Saint </a:t>
            </a:r>
            <a:r>
              <a:rPr lang="en-GB" sz="2400" dirty="0" err="1" smtClean="0">
                <a:solidFill>
                  <a:schemeClr val="tx2"/>
                </a:solidFill>
                <a:latin typeface="Book Antiqua" pitchFamily="18" charset="0"/>
              </a:rPr>
              <a:t>Honoré</a:t>
            </a:r>
            <a:endParaRPr lang="en-GB" sz="2400" dirty="0" smtClean="0">
              <a:solidFill>
                <a:schemeClr val="tx2"/>
              </a:solidFill>
              <a:latin typeface="Book Antiqua" pitchFamily="18" charset="0"/>
            </a:endParaRPr>
          </a:p>
          <a:p>
            <a:pPr algn="ctr">
              <a:lnSpc>
                <a:spcPct val="90000"/>
              </a:lnSpc>
            </a:pPr>
            <a:r>
              <a:rPr lang="en-GB" sz="2400" dirty="0" smtClean="0">
                <a:solidFill>
                  <a:schemeClr val="tx2"/>
                </a:solidFill>
                <a:latin typeface="Book Antiqua" pitchFamily="18" charset="0"/>
              </a:rPr>
              <a:t>75008 Paris – France </a:t>
            </a:r>
          </a:p>
          <a:p>
            <a:pPr algn="ctr">
              <a:lnSpc>
                <a:spcPct val="90000"/>
              </a:lnSpc>
            </a:pPr>
            <a:endParaRPr lang="en-GB" sz="2400" dirty="0" smtClean="0">
              <a:solidFill>
                <a:schemeClr val="tx2"/>
              </a:solidFill>
              <a:latin typeface="Book Antiqua" pitchFamily="18" charset="0"/>
            </a:endParaRPr>
          </a:p>
          <a:p>
            <a:pPr algn="ctr">
              <a:lnSpc>
                <a:spcPct val="90000"/>
              </a:lnSpc>
            </a:pPr>
            <a:r>
              <a:rPr lang="en-GB" sz="2400" dirty="0" smtClean="0">
                <a:solidFill>
                  <a:schemeClr val="tx2"/>
                </a:solidFill>
                <a:latin typeface="Book Antiqua" pitchFamily="18" charset="0"/>
              </a:rPr>
              <a:t>Tel : + 33 1 56 26 00 40</a:t>
            </a:r>
          </a:p>
          <a:p>
            <a:pPr algn="ctr">
              <a:lnSpc>
                <a:spcPct val="90000"/>
              </a:lnSpc>
            </a:pPr>
            <a:r>
              <a:rPr lang="en-GB" sz="2400" dirty="0" smtClean="0">
                <a:solidFill>
                  <a:schemeClr val="tx2"/>
                </a:solidFill>
                <a:latin typeface="Book Antiqua" pitchFamily="18" charset="0"/>
              </a:rPr>
              <a:t>e-mail : avocats@frilet.com </a:t>
            </a:r>
          </a:p>
          <a:p>
            <a:pPr algn="ctr">
              <a:lnSpc>
                <a:spcPct val="90000"/>
              </a:lnSpc>
            </a:pPr>
            <a:r>
              <a:rPr lang="en-GB" sz="2400" dirty="0" smtClean="0">
                <a:solidFill>
                  <a:schemeClr val="tx2"/>
                </a:solidFill>
                <a:latin typeface="Book Antiqua" pitchFamily="18" charset="0"/>
              </a:rPr>
              <a:t>www.frilet.com</a:t>
            </a:r>
          </a:p>
          <a:p>
            <a:pPr algn="ctr">
              <a:lnSpc>
                <a:spcPct val="90000"/>
              </a:lnSpc>
            </a:pPr>
            <a:r>
              <a:rPr lang="en-GB" sz="2400" dirty="0" smtClean="0">
                <a:solidFill>
                  <a:schemeClr val="tx2"/>
                </a:solidFill>
                <a:latin typeface="Book Antiqua" pitchFamily="18" charset="0"/>
              </a:rPr>
              <a:t>www.gcila.org</a:t>
            </a:r>
            <a:endParaRPr lang="fr-FR" sz="2000" dirty="0" smtClean="0">
              <a:solidFill>
                <a:schemeClr val="tx2"/>
              </a:solidFill>
              <a:latin typeface="Book Antiqua" pitchFamily="18" charset="0"/>
            </a:endParaRPr>
          </a:p>
        </p:txBody>
      </p:sp>
      <p:pic>
        <p:nvPicPr>
          <p:cNvPr id="10" name="Image 9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2098" y="0"/>
            <a:ext cx="1632730" cy="1215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lvl="0"/>
            <a:r>
              <a:rPr lang="fr-FR" sz="2800" b="1" dirty="0" smtClean="0">
                <a:latin typeface="Cambria" panose="02040503050406030204" pitchFamily="18" charset="0"/>
              </a:rPr>
              <a:t>The </a:t>
            </a:r>
            <a:r>
              <a:rPr lang="en-US" sz="2800" b="1" dirty="0" smtClean="0">
                <a:latin typeface="Cambria" panose="02040503050406030204" pitchFamily="18" charset="0"/>
              </a:rPr>
              <a:t>need</a:t>
            </a:r>
            <a:r>
              <a:rPr lang="fr-FR" sz="2800" b="1" dirty="0" smtClean="0">
                <a:latin typeface="Cambria" panose="02040503050406030204" pitchFamily="18" charset="0"/>
              </a:rPr>
              <a:t> of PPP</a:t>
            </a:r>
            <a:endParaRPr lang="fr-FR" sz="2800" b="1" dirty="0">
              <a:latin typeface="Cambria" panose="02040503050406030204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© 2017 - Frilet Société d'Avocats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FFA39-CE60-4B55-AE18-7240B9FE9D09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8" name="ZoneTexte 7"/>
          <p:cNvSpPr txBox="1"/>
          <p:nvPr/>
        </p:nvSpPr>
        <p:spPr>
          <a:xfrm>
            <a:off x="2370667" y="1625599"/>
            <a:ext cx="294640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fr-FR" dirty="0" smtClean="0"/>
          </a:p>
          <a:p>
            <a:pPr algn="just"/>
            <a:endParaRPr lang="fr-FR" sz="2400" dirty="0" smtClean="0"/>
          </a:p>
          <a:p>
            <a:pPr algn="just"/>
            <a:endParaRPr lang="fr-FR" sz="2400" dirty="0" smtClean="0"/>
          </a:p>
          <a:p>
            <a:pPr algn="just"/>
            <a:endParaRPr lang="fr-FR" sz="2400" dirty="0" smtClean="0"/>
          </a:p>
          <a:p>
            <a:pPr algn="just"/>
            <a:endParaRPr lang="fr-FR" sz="2400" dirty="0" smtClean="0"/>
          </a:p>
          <a:p>
            <a:pPr algn="just"/>
            <a:endParaRPr lang="fr-FR" sz="2400" dirty="0" smtClean="0"/>
          </a:p>
          <a:p>
            <a:pPr algn="just"/>
            <a:endParaRPr lang="fr-FR" sz="2400" dirty="0" smtClean="0"/>
          </a:p>
          <a:p>
            <a:pPr algn="just"/>
            <a:endParaRPr lang="fr-FR" sz="2400" dirty="0" smtClean="0"/>
          </a:p>
          <a:p>
            <a:pPr algn="just"/>
            <a:endParaRPr lang="fr-FR" sz="2400" dirty="0" smtClean="0"/>
          </a:p>
          <a:p>
            <a:pPr algn="just"/>
            <a:endParaRPr lang="fr-FR" sz="2400" dirty="0" smtClean="0"/>
          </a:p>
          <a:p>
            <a:pPr algn="just"/>
            <a:endParaRPr lang="fr-FR" sz="2400" dirty="0" smtClean="0"/>
          </a:p>
          <a:p>
            <a:endParaRPr lang="fr-FR" dirty="0"/>
          </a:p>
        </p:txBody>
      </p:sp>
      <p:sp>
        <p:nvSpPr>
          <p:cNvPr id="13" name="Rectangle 12"/>
          <p:cNvSpPr/>
          <p:nvPr/>
        </p:nvSpPr>
        <p:spPr>
          <a:xfrm>
            <a:off x="0" y="204537"/>
            <a:ext cx="1876926" cy="6328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5" name="Image 1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2098" y="0"/>
            <a:ext cx="1632730" cy="1215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ZoneTexte 10"/>
          <p:cNvSpPr txBox="1"/>
          <p:nvPr/>
        </p:nvSpPr>
        <p:spPr>
          <a:xfrm>
            <a:off x="2583543" y="856343"/>
            <a:ext cx="9348664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defRPr/>
            </a:pPr>
            <a:endParaRPr lang="en-US" sz="2000" b="1" dirty="0" smtClean="0"/>
          </a:p>
          <a:p>
            <a:pPr marL="457200" indent="-457200" algn="just">
              <a:buFont typeface="Arial" pitchFamily="34" charset="0"/>
              <a:buChar char="•"/>
              <a:defRPr/>
            </a:pPr>
            <a:r>
              <a:rPr lang="en-US" sz="2400" dirty="0" smtClean="0"/>
              <a:t>Fiscal budget for infrastructures generally insufficient to finance the needs of the people.</a:t>
            </a:r>
          </a:p>
          <a:p>
            <a:pPr marL="457200" indent="-457200" algn="just">
              <a:buFont typeface="Arial" pitchFamily="34" charset="0"/>
              <a:buChar char="•"/>
              <a:defRPr/>
            </a:pPr>
            <a:endParaRPr lang="en-US" sz="2400" dirty="0" smtClean="0"/>
          </a:p>
          <a:p>
            <a:pPr marL="457200" indent="-457200" algn="just">
              <a:buFont typeface="Arial" pitchFamily="34" charset="0"/>
              <a:buChar char="•"/>
              <a:defRPr/>
            </a:pPr>
            <a:r>
              <a:rPr lang="en-US" sz="2400" dirty="0" smtClean="0"/>
              <a:t>The gap </a:t>
            </a:r>
            <a:r>
              <a:rPr lang="en-US" sz="2400" dirty="0" smtClean="0"/>
              <a:t> often ranges </a:t>
            </a:r>
            <a:r>
              <a:rPr lang="en-US" sz="2400" dirty="0" smtClean="0"/>
              <a:t>from 30 to 50%</a:t>
            </a:r>
          </a:p>
          <a:p>
            <a:pPr marL="457200" indent="-457200" algn="just">
              <a:buFont typeface="Arial" pitchFamily="34" charset="0"/>
              <a:buChar char="•"/>
              <a:defRPr/>
            </a:pPr>
            <a:endParaRPr lang="en-US" sz="2400" dirty="0" smtClean="0"/>
          </a:p>
          <a:p>
            <a:pPr marL="457200" indent="-457200" algn="just">
              <a:buFont typeface="Arial" pitchFamily="34" charset="0"/>
              <a:buChar char="•"/>
              <a:defRPr/>
            </a:pPr>
            <a:r>
              <a:rPr lang="en-US" sz="2400" dirty="0" smtClean="0"/>
              <a:t>PPP may play an important role to bridge this </a:t>
            </a:r>
            <a:r>
              <a:rPr lang="en-US" sz="2400" dirty="0" smtClean="0"/>
              <a:t>gap; </a:t>
            </a:r>
            <a:r>
              <a:rPr lang="en-US" sz="2400" dirty="0" smtClean="0"/>
              <a:t>two main reasons:</a:t>
            </a:r>
          </a:p>
          <a:p>
            <a:pPr marL="457200" indent="-457200" algn="just">
              <a:defRPr/>
            </a:pPr>
            <a:endParaRPr lang="en-US" sz="2400" dirty="0" smtClean="0"/>
          </a:p>
          <a:p>
            <a:pPr marL="914400" lvl="1" indent="-457200" algn="just">
              <a:buFont typeface="Wingdings" pitchFamily="2" charset="2"/>
              <a:buChar char="Ø"/>
              <a:defRPr/>
            </a:pPr>
            <a:r>
              <a:rPr lang="en-US" sz="2000" dirty="0" smtClean="0"/>
              <a:t>Benefits of private sector skills for technology and services and for meeting deadlines and performance </a:t>
            </a:r>
            <a:r>
              <a:rPr lang="en-US" sz="2000" dirty="0" smtClean="0"/>
              <a:t>parameter.</a:t>
            </a:r>
            <a:endParaRPr lang="en-US" sz="2000" dirty="0" smtClean="0"/>
          </a:p>
          <a:p>
            <a:pPr marL="914400" lvl="1" indent="-457200" algn="just">
              <a:buFont typeface="Wingdings" pitchFamily="2" charset="2"/>
              <a:buChar char="Ø"/>
              <a:defRPr/>
            </a:pPr>
            <a:endParaRPr lang="en-US" sz="2000" dirty="0" smtClean="0"/>
          </a:p>
          <a:p>
            <a:pPr marL="914400" lvl="1" indent="-457200" algn="just">
              <a:buFont typeface="Wingdings" pitchFamily="2" charset="2"/>
              <a:buChar char="Ø"/>
              <a:defRPr/>
            </a:pPr>
            <a:r>
              <a:rPr lang="en-US" sz="2000" dirty="0" smtClean="0"/>
              <a:t>Minimizing impact on tax budget and fiscal </a:t>
            </a:r>
            <a:r>
              <a:rPr lang="en-US" sz="2000" dirty="0" smtClean="0"/>
              <a:t>deficit. </a:t>
            </a:r>
            <a:endParaRPr lang="en-US" sz="2000" dirty="0" smtClean="0"/>
          </a:p>
          <a:p>
            <a:pPr marL="914400" lvl="1" indent="-457200" algn="just">
              <a:defRPr/>
            </a:pPr>
            <a:endParaRPr lang="en-US" sz="2000" dirty="0" smtClean="0"/>
          </a:p>
          <a:p>
            <a:pPr marL="354013" lvl="1" indent="-354013" algn="just">
              <a:buFont typeface="Arial" pitchFamily="34" charset="0"/>
              <a:buChar char="•"/>
              <a:defRPr/>
            </a:pPr>
            <a:r>
              <a:rPr lang="en-US" sz="2400" dirty="0" smtClean="0"/>
              <a:t>Average estimate of the </a:t>
            </a:r>
            <a:r>
              <a:rPr lang="en-US" sz="2400" b="1" dirty="0" smtClean="0"/>
              <a:t>PPP potential: Two additional points of growth  and much better chances to meet the SDG’s (source GIH)</a:t>
            </a:r>
          </a:p>
          <a:p>
            <a:pPr marL="981075" indent="-285750"/>
            <a:endParaRPr lang="fr-FR" sz="1600" dirty="0" smtClean="0"/>
          </a:p>
        </p:txBody>
      </p:sp>
    </p:spTree>
    <p:extLst>
      <p:ext uri="{BB962C8B-B14F-4D97-AF65-F5344CB8AC3E}">
        <p14:creationId xmlns:p14="http://schemas.microsoft.com/office/powerpoint/2010/main" val="3362026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lvl="0"/>
            <a:r>
              <a:rPr lang="fr-FR" sz="3200" b="1" dirty="0" smtClean="0">
                <a:latin typeface="Cambria" panose="02040503050406030204" pitchFamily="18" charset="0"/>
              </a:rPr>
              <a:t>PPP: </a:t>
            </a:r>
            <a:r>
              <a:rPr lang="fr-FR" sz="3200" b="1" dirty="0" err="1" smtClean="0">
                <a:latin typeface="Cambria" panose="02040503050406030204" pitchFamily="18" charset="0"/>
              </a:rPr>
              <a:t>What</a:t>
            </a:r>
            <a:r>
              <a:rPr lang="fr-FR" sz="3200" b="1" dirty="0" smtClean="0">
                <a:latin typeface="Cambria" panose="02040503050406030204" pitchFamily="18" charset="0"/>
              </a:rPr>
              <a:t> are </a:t>
            </a:r>
            <a:r>
              <a:rPr lang="fr-FR" sz="3200" b="1" dirty="0" err="1" smtClean="0">
                <a:latin typeface="Cambria" panose="02040503050406030204" pitchFamily="18" charset="0"/>
              </a:rPr>
              <a:t>we</a:t>
            </a:r>
            <a:r>
              <a:rPr lang="fr-FR" sz="3200" b="1" dirty="0" smtClean="0">
                <a:latin typeface="Cambria" panose="02040503050406030204" pitchFamily="18" charset="0"/>
              </a:rPr>
              <a:t> </a:t>
            </a:r>
            <a:r>
              <a:rPr lang="fr-FR" sz="3200" b="1" dirty="0" err="1" smtClean="0">
                <a:latin typeface="Cambria" panose="02040503050406030204" pitchFamily="18" charset="0"/>
              </a:rPr>
              <a:t>talking</a:t>
            </a:r>
            <a:r>
              <a:rPr lang="fr-FR" sz="3200" b="1" dirty="0" smtClean="0">
                <a:latin typeface="Cambria" panose="02040503050406030204" pitchFamily="18" charset="0"/>
              </a:rPr>
              <a:t> about ?</a:t>
            </a:r>
            <a:endParaRPr lang="fr-FR" sz="3200" b="1" dirty="0">
              <a:latin typeface="Cambria" panose="02040503050406030204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© 2017 - Frilet Société d'Avocats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FFA39-CE60-4B55-AE18-7240B9FE9D09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ZoneTexte 7"/>
          <p:cNvSpPr txBox="1"/>
          <p:nvPr/>
        </p:nvSpPr>
        <p:spPr>
          <a:xfrm>
            <a:off x="2370667" y="1625599"/>
            <a:ext cx="294640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fr-FR" dirty="0" smtClean="0"/>
          </a:p>
          <a:p>
            <a:pPr algn="just"/>
            <a:endParaRPr lang="fr-FR" sz="2400" dirty="0" smtClean="0"/>
          </a:p>
          <a:p>
            <a:pPr algn="just"/>
            <a:endParaRPr lang="fr-FR" sz="2400" dirty="0" smtClean="0"/>
          </a:p>
          <a:p>
            <a:pPr algn="just"/>
            <a:endParaRPr lang="fr-FR" sz="2400" dirty="0" smtClean="0"/>
          </a:p>
          <a:p>
            <a:pPr algn="just"/>
            <a:endParaRPr lang="fr-FR" sz="2400" dirty="0" smtClean="0"/>
          </a:p>
          <a:p>
            <a:pPr algn="just"/>
            <a:endParaRPr lang="fr-FR" sz="2400" dirty="0" smtClean="0"/>
          </a:p>
          <a:p>
            <a:pPr algn="just"/>
            <a:endParaRPr lang="fr-FR" sz="2400" dirty="0" smtClean="0"/>
          </a:p>
          <a:p>
            <a:pPr algn="just"/>
            <a:endParaRPr lang="fr-FR" sz="2400" dirty="0" smtClean="0"/>
          </a:p>
          <a:p>
            <a:pPr algn="just"/>
            <a:endParaRPr lang="fr-FR" sz="2400" dirty="0" smtClean="0"/>
          </a:p>
          <a:p>
            <a:pPr algn="just"/>
            <a:endParaRPr lang="fr-FR" sz="2400" dirty="0" smtClean="0"/>
          </a:p>
          <a:p>
            <a:pPr algn="just"/>
            <a:endParaRPr lang="fr-FR" sz="2400" dirty="0" smtClean="0"/>
          </a:p>
          <a:p>
            <a:endParaRPr lang="fr-FR" dirty="0"/>
          </a:p>
        </p:txBody>
      </p:sp>
      <p:sp>
        <p:nvSpPr>
          <p:cNvPr id="13" name="Rectangle 12"/>
          <p:cNvSpPr/>
          <p:nvPr/>
        </p:nvSpPr>
        <p:spPr>
          <a:xfrm>
            <a:off x="0" y="204537"/>
            <a:ext cx="1876926" cy="6328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5" name="Image 1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2098" y="0"/>
            <a:ext cx="1632730" cy="1215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ZoneTexte 10"/>
          <p:cNvSpPr txBox="1"/>
          <p:nvPr/>
        </p:nvSpPr>
        <p:spPr>
          <a:xfrm>
            <a:off x="2583543" y="856343"/>
            <a:ext cx="9348664" cy="56477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3538" indent="-363538" algn="just">
              <a:buFont typeface="Arial" pitchFamily="34" charset="0"/>
              <a:buChar char="•"/>
              <a:defRPr/>
            </a:pPr>
            <a:r>
              <a:rPr lang="en-US" sz="1900" b="1" dirty="0" smtClean="0"/>
              <a:t>Lack of definition </a:t>
            </a:r>
            <a:r>
              <a:rPr lang="en-US" sz="1900" b="1" dirty="0" smtClean="0"/>
              <a:t> </a:t>
            </a:r>
            <a:r>
              <a:rPr lang="en-US" sz="1900" b="1" dirty="0" smtClean="0"/>
              <a:t>creating unrealistic expectations and frustration around the world</a:t>
            </a:r>
          </a:p>
          <a:p>
            <a:pPr marL="363538" indent="-363538" algn="just">
              <a:defRPr/>
            </a:pPr>
            <a:endParaRPr lang="en-US" sz="1900" dirty="0" smtClean="0"/>
          </a:p>
          <a:p>
            <a:pPr marL="363538" indent="-363538" algn="just">
              <a:buFont typeface="Arial" pitchFamily="34" charset="0"/>
              <a:buChar char="•"/>
              <a:defRPr/>
            </a:pPr>
            <a:r>
              <a:rPr lang="en-US" sz="1900" dirty="0" smtClean="0"/>
              <a:t>Some PPP models well adapted to advanced economies </a:t>
            </a:r>
          </a:p>
          <a:p>
            <a:pPr marL="363538" indent="-363538" algn="just">
              <a:buFont typeface="Arial" pitchFamily="34" charset="0"/>
              <a:buChar char="•"/>
              <a:defRPr/>
            </a:pPr>
            <a:endParaRPr lang="en-US" sz="1900" dirty="0" smtClean="0"/>
          </a:p>
          <a:p>
            <a:pPr marL="363538" indent="-363538" algn="just">
              <a:buFont typeface="Arial" pitchFamily="34" charset="0"/>
              <a:buChar char="•"/>
              <a:defRPr/>
            </a:pPr>
            <a:r>
              <a:rPr lang="en-US" sz="1900" dirty="0" smtClean="0"/>
              <a:t> However PPP models </a:t>
            </a:r>
            <a:r>
              <a:rPr lang="en-US" sz="1900" dirty="0" smtClean="0"/>
              <a:t>suitable to most countries </a:t>
            </a:r>
            <a:r>
              <a:rPr lang="en-US" sz="1900" dirty="0" smtClean="0"/>
              <a:t>having an </a:t>
            </a:r>
            <a:r>
              <a:rPr lang="en-US" sz="1900" dirty="0" smtClean="0"/>
              <a:t> </a:t>
            </a:r>
            <a:r>
              <a:rPr lang="en-US" sz="1900" dirty="0" smtClean="0"/>
              <a:t>important potential remain to be better defined and implemented</a:t>
            </a:r>
          </a:p>
          <a:p>
            <a:pPr marL="363538" indent="-363538" algn="just">
              <a:defRPr/>
            </a:pPr>
            <a:endParaRPr lang="en-US" sz="1900" dirty="0" smtClean="0"/>
          </a:p>
          <a:p>
            <a:pPr marL="363538" indent="-363538" algn="just">
              <a:buFont typeface="Arial" pitchFamily="34" charset="0"/>
              <a:buChar char="•"/>
              <a:defRPr/>
            </a:pPr>
            <a:r>
              <a:rPr lang="en-US" sz="1900" dirty="0" smtClean="0"/>
              <a:t> </a:t>
            </a:r>
            <a:r>
              <a:rPr lang="en-US" sz="1900" dirty="0" smtClean="0"/>
              <a:t>PPP laws and regulations are </a:t>
            </a:r>
            <a:r>
              <a:rPr lang="en-US" sz="1900" dirty="0" smtClean="0"/>
              <a:t> not addressing </a:t>
            </a:r>
            <a:r>
              <a:rPr lang="en-US" sz="1900" dirty="0" smtClean="0"/>
              <a:t>properly the matter</a:t>
            </a:r>
          </a:p>
          <a:p>
            <a:pPr marL="363538" indent="-363538" algn="just">
              <a:defRPr/>
            </a:pPr>
            <a:endParaRPr lang="en-US" sz="1900" dirty="0" smtClean="0"/>
          </a:p>
          <a:p>
            <a:pPr marL="363538" indent="-363538" algn="just">
              <a:buFont typeface="Arial" pitchFamily="34" charset="0"/>
              <a:buChar char="•"/>
              <a:defRPr/>
            </a:pPr>
            <a:r>
              <a:rPr lang="en-US" sz="1900" dirty="0" smtClean="0"/>
              <a:t>Several working groups have been set up around the world by various organizations and institutions for identifying and promoting PPP models </a:t>
            </a:r>
            <a:r>
              <a:rPr lang="en-US" sz="1900" dirty="0" smtClean="0"/>
              <a:t>meeting </a:t>
            </a:r>
            <a:r>
              <a:rPr lang="en-US" sz="1900" dirty="0" smtClean="0"/>
              <a:t>the SDG’s</a:t>
            </a:r>
          </a:p>
          <a:p>
            <a:pPr marL="363538" indent="-363538" algn="just">
              <a:defRPr/>
            </a:pPr>
            <a:endParaRPr lang="en-US" sz="1900" dirty="0" smtClean="0"/>
          </a:p>
          <a:p>
            <a:pPr marL="363538" indent="-363538" algn="just">
              <a:buFont typeface="Arial" pitchFamily="34" charset="0"/>
              <a:buChar char="•"/>
              <a:defRPr/>
            </a:pPr>
            <a:r>
              <a:rPr lang="en-US" sz="1900" dirty="0" smtClean="0"/>
              <a:t>In the last few years, most of the work has been done through World Bank and UN agencies (UNCITRAL for Model Law and UNECE for International Centre of Excellence)</a:t>
            </a:r>
          </a:p>
          <a:p>
            <a:pPr marL="363538" indent="-363538" algn="just">
              <a:defRPr/>
            </a:pPr>
            <a:endParaRPr lang="en-US" sz="1900" dirty="0" smtClean="0"/>
          </a:p>
          <a:p>
            <a:pPr marL="363538" indent="-363538" algn="just">
              <a:buFont typeface="Arial" pitchFamily="34" charset="0"/>
              <a:buChar char="•"/>
              <a:defRPr/>
            </a:pPr>
            <a:r>
              <a:rPr lang="en-US" sz="1900" b="1" dirty="0" smtClean="0"/>
              <a:t>UN position</a:t>
            </a:r>
            <a:r>
              <a:rPr lang="en-US" sz="1900" dirty="0" smtClean="0"/>
              <a:t>: without pipelines of well organized PPP for essential public services meeting the needs of the people: hardly no chance to reach the SDG’s: </a:t>
            </a:r>
            <a:r>
              <a:rPr lang="en-US" sz="1900" b="1" dirty="0" smtClean="0"/>
              <a:t>UN is developing the People First PPP model (PfPPP)</a:t>
            </a:r>
          </a:p>
          <a:p>
            <a:pPr marL="981075" indent="-285750"/>
            <a:endParaRPr lang="en-US" sz="1900" dirty="0" smtClean="0"/>
          </a:p>
        </p:txBody>
      </p:sp>
    </p:spTree>
    <p:extLst>
      <p:ext uri="{BB962C8B-B14F-4D97-AF65-F5344CB8AC3E}">
        <p14:creationId xmlns:p14="http://schemas.microsoft.com/office/powerpoint/2010/main" val="3362026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lvl="0"/>
            <a:r>
              <a:rPr lang="fr-FR" sz="3200" b="1" dirty="0" smtClean="0">
                <a:latin typeface="Cambria" panose="02040503050406030204" pitchFamily="18" charset="0"/>
              </a:rPr>
              <a:t>Key </a:t>
            </a:r>
            <a:r>
              <a:rPr lang="en-US" sz="3200" b="1" dirty="0" smtClean="0">
                <a:latin typeface="Cambria" panose="02040503050406030204" pitchFamily="18" charset="0"/>
              </a:rPr>
              <a:t>ingredients</a:t>
            </a:r>
            <a:r>
              <a:rPr lang="fr-FR" sz="3200" b="1" dirty="0" smtClean="0">
                <a:latin typeface="Cambria" panose="02040503050406030204" pitchFamily="18" charset="0"/>
              </a:rPr>
              <a:t> for PfPPP</a:t>
            </a:r>
            <a:endParaRPr lang="fr-FR" sz="3200" b="1" dirty="0">
              <a:latin typeface="Cambria" panose="02040503050406030204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© 2017 - Frilet Société d'Avocats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FFA39-CE60-4B55-AE18-7240B9FE9D09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ZoneTexte 7"/>
          <p:cNvSpPr txBox="1"/>
          <p:nvPr/>
        </p:nvSpPr>
        <p:spPr>
          <a:xfrm>
            <a:off x="2370667" y="1625599"/>
            <a:ext cx="294640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fr-FR" dirty="0" smtClean="0"/>
          </a:p>
          <a:p>
            <a:pPr algn="just"/>
            <a:endParaRPr lang="fr-FR" sz="2400" dirty="0" smtClean="0"/>
          </a:p>
          <a:p>
            <a:pPr algn="just"/>
            <a:endParaRPr lang="fr-FR" sz="2400" dirty="0" smtClean="0"/>
          </a:p>
          <a:p>
            <a:pPr algn="just"/>
            <a:endParaRPr lang="fr-FR" sz="2400" dirty="0" smtClean="0"/>
          </a:p>
          <a:p>
            <a:pPr algn="just"/>
            <a:endParaRPr lang="fr-FR" sz="2400" dirty="0" smtClean="0"/>
          </a:p>
          <a:p>
            <a:pPr algn="just"/>
            <a:endParaRPr lang="fr-FR" sz="2400" dirty="0" smtClean="0"/>
          </a:p>
          <a:p>
            <a:pPr algn="just"/>
            <a:endParaRPr lang="fr-FR" sz="2400" dirty="0" smtClean="0"/>
          </a:p>
          <a:p>
            <a:pPr algn="just"/>
            <a:endParaRPr lang="fr-FR" sz="2400" dirty="0" smtClean="0"/>
          </a:p>
          <a:p>
            <a:pPr algn="just"/>
            <a:endParaRPr lang="fr-FR" sz="2400" dirty="0" smtClean="0"/>
          </a:p>
          <a:p>
            <a:pPr algn="just"/>
            <a:endParaRPr lang="fr-FR" sz="2400" dirty="0" smtClean="0"/>
          </a:p>
          <a:p>
            <a:pPr algn="just"/>
            <a:endParaRPr lang="fr-FR" sz="2400" dirty="0" smtClean="0"/>
          </a:p>
          <a:p>
            <a:endParaRPr lang="fr-FR" dirty="0"/>
          </a:p>
        </p:txBody>
      </p:sp>
      <p:sp>
        <p:nvSpPr>
          <p:cNvPr id="13" name="Rectangle 12"/>
          <p:cNvSpPr/>
          <p:nvPr/>
        </p:nvSpPr>
        <p:spPr>
          <a:xfrm>
            <a:off x="0" y="204537"/>
            <a:ext cx="1876926" cy="6328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5" name="Image 1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2098" y="0"/>
            <a:ext cx="1632730" cy="1215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ZoneTexte 10"/>
          <p:cNvSpPr txBox="1"/>
          <p:nvPr/>
        </p:nvSpPr>
        <p:spPr>
          <a:xfrm>
            <a:off x="2568795" y="826846"/>
            <a:ext cx="9348664" cy="532453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3538" indent="-363538" algn="just">
              <a:buFont typeface="Arial" pitchFamily="34" charset="0"/>
              <a:buChar char="•"/>
              <a:defRPr/>
            </a:pPr>
            <a:r>
              <a:rPr lang="en-US" sz="3200" b="1" dirty="0" smtClean="0"/>
              <a:t>PfPPP is neither:</a:t>
            </a:r>
          </a:p>
          <a:p>
            <a:pPr marL="363538" indent="-363538" algn="just">
              <a:defRPr/>
            </a:pPr>
            <a:endParaRPr lang="en-US" sz="2800" dirty="0" smtClean="0"/>
          </a:p>
          <a:p>
            <a:pPr marL="820738" lvl="1" indent="-363538" algn="just">
              <a:buFont typeface="Wingdings" pitchFamily="2" charset="2"/>
              <a:buChar char="Ø"/>
              <a:defRPr/>
            </a:pPr>
            <a:r>
              <a:rPr lang="en-US" sz="2800" u="sng" dirty="0" smtClean="0"/>
              <a:t>Traditional public procurement</a:t>
            </a:r>
            <a:r>
              <a:rPr lang="en-US" sz="2800" dirty="0" smtClean="0"/>
              <a:t>: including various forms of global infrastructure contract (EPC, </a:t>
            </a:r>
            <a:r>
              <a:rPr lang="en-US" sz="2800" dirty="0" err="1" smtClean="0"/>
              <a:t>Design&amp;Build</a:t>
            </a:r>
            <a:r>
              <a:rPr lang="en-US" sz="2800" dirty="0" smtClean="0"/>
              <a:t>, turnkey contracts, etc.)</a:t>
            </a:r>
          </a:p>
          <a:p>
            <a:pPr marL="820738" lvl="1" indent="-363538" algn="just">
              <a:defRPr/>
            </a:pPr>
            <a:r>
              <a:rPr lang="en-US" sz="2800" dirty="0" smtClean="0"/>
              <a:t>	</a:t>
            </a:r>
          </a:p>
          <a:p>
            <a:pPr marL="820738" lvl="1" indent="-363538" algn="just">
              <a:defRPr/>
            </a:pPr>
            <a:r>
              <a:rPr lang="en-US" sz="2800" dirty="0" smtClean="0"/>
              <a:t>	Such contracts are paid by the Public authority upon satisfactory completion (which may include commissioning performance and service criteria)</a:t>
            </a:r>
          </a:p>
          <a:p>
            <a:pPr marL="820738" lvl="1" indent="-363538" algn="just">
              <a:defRPr/>
            </a:pPr>
            <a:endParaRPr lang="en-US" sz="2800" dirty="0" smtClean="0"/>
          </a:p>
          <a:p>
            <a:pPr marL="820738" lvl="1" indent="-363538" algn="just">
              <a:buFont typeface="Wingdings" pitchFamily="2" charset="2"/>
              <a:buChar char="Ø"/>
              <a:defRPr/>
            </a:pPr>
            <a:r>
              <a:rPr lang="en-US" sz="2800" u="sng" dirty="0" smtClean="0"/>
              <a:t>nor Privatization</a:t>
            </a:r>
            <a:r>
              <a:rPr lang="en-US" sz="2800" dirty="0" smtClean="0"/>
              <a:t>: in PfPPP the private sector is not free to deliver a public service</a:t>
            </a:r>
          </a:p>
        </p:txBody>
      </p:sp>
    </p:spTree>
    <p:extLst>
      <p:ext uri="{BB962C8B-B14F-4D97-AF65-F5344CB8AC3E}">
        <p14:creationId xmlns:p14="http://schemas.microsoft.com/office/powerpoint/2010/main" val="3362026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pPr lvl="0"/>
            <a:r>
              <a:rPr lang="fr-FR" sz="3200" b="1" dirty="0" smtClean="0">
                <a:latin typeface="Cambria" panose="02040503050406030204" pitchFamily="18" charset="0"/>
              </a:rPr>
              <a:t>Key </a:t>
            </a:r>
            <a:r>
              <a:rPr lang="fr-FR" sz="3200" b="1" dirty="0" err="1" smtClean="0">
                <a:latin typeface="Cambria" panose="02040503050406030204" pitchFamily="18" charset="0"/>
              </a:rPr>
              <a:t>ingredients</a:t>
            </a:r>
            <a:r>
              <a:rPr lang="fr-FR" sz="3200" b="1" dirty="0" smtClean="0">
                <a:latin typeface="Cambria" panose="02040503050406030204" pitchFamily="18" charset="0"/>
              </a:rPr>
              <a:t> for PfPPP</a:t>
            </a:r>
            <a:endParaRPr lang="fr-FR" sz="3200" b="1" dirty="0">
              <a:latin typeface="Cambria" panose="02040503050406030204" pitchFamily="18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FFA39-CE60-4B55-AE18-7240B9FE9D09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ZoneTexte 7"/>
          <p:cNvSpPr txBox="1"/>
          <p:nvPr/>
        </p:nvSpPr>
        <p:spPr>
          <a:xfrm>
            <a:off x="2370667" y="1625599"/>
            <a:ext cx="294640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fr-FR" dirty="0" smtClean="0"/>
          </a:p>
          <a:p>
            <a:pPr algn="just"/>
            <a:endParaRPr lang="fr-FR" sz="2400" dirty="0" smtClean="0"/>
          </a:p>
          <a:p>
            <a:pPr algn="just"/>
            <a:endParaRPr lang="fr-FR" sz="2400" dirty="0" smtClean="0"/>
          </a:p>
          <a:p>
            <a:pPr algn="just"/>
            <a:endParaRPr lang="fr-FR" sz="2400" dirty="0" smtClean="0"/>
          </a:p>
          <a:p>
            <a:pPr algn="just"/>
            <a:endParaRPr lang="fr-FR" sz="2400" dirty="0" smtClean="0"/>
          </a:p>
          <a:p>
            <a:pPr algn="just"/>
            <a:endParaRPr lang="fr-FR" sz="2400" dirty="0" smtClean="0"/>
          </a:p>
          <a:p>
            <a:pPr algn="just"/>
            <a:endParaRPr lang="fr-FR" sz="2400" dirty="0" smtClean="0"/>
          </a:p>
          <a:p>
            <a:pPr algn="just"/>
            <a:endParaRPr lang="fr-FR" sz="2400" dirty="0" smtClean="0"/>
          </a:p>
          <a:p>
            <a:pPr algn="just"/>
            <a:endParaRPr lang="fr-FR" sz="2400" dirty="0" smtClean="0"/>
          </a:p>
          <a:p>
            <a:pPr algn="just"/>
            <a:endParaRPr lang="fr-FR" sz="2400" dirty="0" smtClean="0"/>
          </a:p>
          <a:p>
            <a:pPr algn="just"/>
            <a:endParaRPr lang="fr-FR" sz="2400" dirty="0" smtClean="0"/>
          </a:p>
          <a:p>
            <a:endParaRPr lang="fr-FR" dirty="0"/>
          </a:p>
        </p:txBody>
      </p:sp>
      <p:sp>
        <p:nvSpPr>
          <p:cNvPr id="13" name="Rectangle 12"/>
          <p:cNvSpPr/>
          <p:nvPr/>
        </p:nvSpPr>
        <p:spPr>
          <a:xfrm>
            <a:off x="0" y="204537"/>
            <a:ext cx="1876926" cy="6328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5" name="Image 1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2098" y="0"/>
            <a:ext cx="1632730" cy="1215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ZoneTexte 10"/>
          <p:cNvSpPr txBox="1"/>
          <p:nvPr/>
        </p:nvSpPr>
        <p:spPr>
          <a:xfrm>
            <a:off x="2583543" y="856343"/>
            <a:ext cx="9348664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63538" indent="-363538" algn="just">
              <a:buFont typeface="Arial" pitchFamily="34" charset="0"/>
              <a:buChar char="•"/>
              <a:defRPr/>
            </a:pPr>
            <a:r>
              <a:rPr lang="en-US" sz="2800" b="1" dirty="0" smtClean="0"/>
              <a:t>PfPPP is:</a:t>
            </a:r>
            <a:endParaRPr lang="en-US" sz="2000" b="1" dirty="0" smtClean="0"/>
          </a:p>
          <a:p>
            <a:pPr marL="914400" lvl="1" indent="-457200" algn="just">
              <a:buFont typeface="Wingdings" pitchFamily="2" charset="2"/>
              <a:buChar char="Ø"/>
              <a:defRPr/>
            </a:pPr>
            <a:r>
              <a:rPr lang="en-US" sz="2000" b="1" dirty="0" smtClean="0"/>
              <a:t>A real partnership between public and private sector where</a:t>
            </a:r>
            <a:r>
              <a:rPr lang="en-US" sz="2000" dirty="0" smtClean="0"/>
              <a:t>:</a:t>
            </a:r>
          </a:p>
          <a:p>
            <a:pPr marL="1277938" lvl="2" indent="-363538" algn="just">
              <a:buFont typeface="Wingdings" pitchFamily="2" charset="2"/>
              <a:buChar char="ü"/>
              <a:defRPr/>
            </a:pPr>
            <a:r>
              <a:rPr lang="en-US" dirty="0" smtClean="0"/>
              <a:t>interest of the people is paramount </a:t>
            </a:r>
          </a:p>
          <a:p>
            <a:pPr marL="1277938" lvl="2" indent="-363538" algn="just">
              <a:buFont typeface="Wingdings" pitchFamily="2" charset="2"/>
              <a:buChar char="ü"/>
              <a:defRPr/>
            </a:pPr>
            <a:r>
              <a:rPr lang="en-US" dirty="0" smtClean="0"/>
              <a:t>Long term economic equilibrium is the basis of the deal</a:t>
            </a:r>
          </a:p>
          <a:p>
            <a:pPr marL="1277938" lvl="2" indent="-363538" algn="just">
              <a:buFont typeface="Wingdings" pitchFamily="2" charset="2"/>
              <a:buChar char="ü"/>
              <a:defRPr/>
            </a:pPr>
            <a:r>
              <a:rPr lang="en-US" dirty="0" smtClean="0"/>
              <a:t>Windfall profit not kept by the private sector</a:t>
            </a:r>
          </a:p>
          <a:p>
            <a:pPr marL="1277938" lvl="2" indent="-363538" algn="just">
              <a:buFont typeface="Wingdings" pitchFamily="2" charset="2"/>
              <a:buChar char="ü"/>
              <a:defRPr/>
            </a:pPr>
            <a:endParaRPr lang="en-US" sz="2000" dirty="0" smtClean="0"/>
          </a:p>
          <a:p>
            <a:pPr marL="363538" lvl="2" indent="-363538" algn="just">
              <a:defRPr/>
            </a:pPr>
            <a:r>
              <a:rPr lang="en-US" sz="2000" dirty="0" smtClean="0"/>
              <a:t>Two main families</a:t>
            </a:r>
          </a:p>
          <a:p>
            <a:pPr marL="1277938" lvl="2" indent="-363538" algn="just">
              <a:defRPr/>
            </a:pPr>
            <a:endParaRPr lang="en-US" sz="1700" dirty="0" smtClean="0"/>
          </a:p>
          <a:p>
            <a:pPr marL="1277938" lvl="2" indent="-363538" algn="just">
              <a:defRPr/>
            </a:pPr>
            <a:endParaRPr lang="en-US" sz="1700" dirty="0" smtClean="0"/>
          </a:p>
        </p:txBody>
      </p:sp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8102183"/>
              </p:ext>
            </p:extLst>
          </p:nvPr>
        </p:nvGraphicFramePr>
        <p:xfrm>
          <a:off x="2890684" y="3130021"/>
          <a:ext cx="8155858" cy="3477255"/>
        </p:xfrm>
        <a:graphic>
          <a:graphicData uri="http://schemas.openxmlformats.org/drawingml/2006/table">
            <a:tbl>
              <a:tblPr firstRow="1" bandRow="1">
                <a:tableStyleId>{BC89EF96-8CEA-46FF-86C4-4CE0E7609802}</a:tableStyleId>
              </a:tblPr>
              <a:tblGrid>
                <a:gridCol w="4077929"/>
                <a:gridCol w="4077929"/>
              </a:tblGrid>
              <a:tr h="35476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noProof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1.</a:t>
                      </a:r>
                      <a:r>
                        <a:rPr lang="en-US" sz="1800" baseline="0" noProof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 </a:t>
                      </a:r>
                      <a:r>
                        <a:rPr lang="en-US" sz="1800" noProof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PFI /</a:t>
                      </a:r>
                      <a:r>
                        <a:rPr lang="en-US" sz="1800" baseline="0" noProof="0" dirty="0" smtClean="0">
                          <a:solidFill>
                            <a:schemeClr val="accent3">
                              <a:lumMod val="50000"/>
                            </a:schemeClr>
                          </a:solidFill>
                        </a:rPr>
                        <a:t> PPP family</a:t>
                      </a:r>
                      <a:endParaRPr lang="en-US" sz="1800" noProof="0" dirty="0" smtClean="0">
                        <a:solidFill>
                          <a:schemeClr val="accent3">
                            <a:lumMod val="50000"/>
                          </a:schemeClr>
                        </a:solidFill>
                        <a:latin typeface="+mn-lt"/>
                      </a:endParaRPr>
                    </a:p>
                  </a:txBody>
                  <a:tcPr marL="91427" marR="91427" marT="45712" marB="45712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noProof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2. Concessions</a:t>
                      </a:r>
                      <a:r>
                        <a:rPr lang="en-US" sz="1800" baseline="0" noProof="0" dirty="0" smtClean="0">
                          <a:solidFill>
                            <a:schemeClr val="bg2">
                              <a:lumMod val="50000"/>
                            </a:schemeClr>
                          </a:solidFill>
                        </a:rPr>
                        <a:t> / PPP family</a:t>
                      </a:r>
                      <a:endParaRPr lang="en-US" sz="1800" noProof="0" dirty="0">
                        <a:solidFill>
                          <a:schemeClr val="bg2">
                            <a:lumMod val="50000"/>
                          </a:schemeClr>
                        </a:solidFill>
                      </a:endParaRPr>
                    </a:p>
                  </a:txBody>
                  <a:tcPr marL="91427" marR="91427" marT="45712" marB="45712"/>
                </a:tc>
              </a:tr>
              <a:tr h="886924">
                <a:tc gridSpan="2">
                  <a:txBody>
                    <a:bodyPr/>
                    <a:lstStyle/>
                    <a:p>
                      <a:pPr marL="285750" indent="-285750" algn="ctr">
                        <a:buFont typeface="Wingdings" pitchFamily="2" charset="2"/>
                        <a:buChar char="ü"/>
                      </a:pPr>
                      <a:r>
                        <a:rPr lang="en-US" sz="1800" noProof="0" dirty="0" smtClean="0"/>
                        <a:t>Design (based</a:t>
                      </a:r>
                      <a:r>
                        <a:rPr lang="en-US" sz="1800" baseline="0" noProof="0" dirty="0" smtClean="0"/>
                        <a:t> on functional specifications)</a:t>
                      </a:r>
                      <a:endParaRPr lang="en-US" sz="1800" noProof="0" dirty="0" smtClean="0"/>
                    </a:p>
                    <a:p>
                      <a:pPr marL="285750" indent="-285750" algn="ctr">
                        <a:buFont typeface="Wingdings" pitchFamily="2" charset="2"/>
                        <a:buChar char="ü"/>
                      </a:pPr>
                      <a:r>
                        <a:rPr lang="en-US" sz="1800" noProof="0" dirty="0" smtClean="0"/>
                        <a:t>Build or rehabilitate </a:t>
                      </a:r>
                    </a:p>
                    <a:p>
                      <a:pPr marL="285750" indent="-285750" algn="ctr">
                        <a:buFont typeface="Wingdings" pitchFamily="2" charset="2"/>
                        <a:buChar char="ü"/>
                      </a:pPr>
                      <a:r>
                        <a:rPr lang="en-US" sz="1800" noProof="0" dirty="0" smtClean="0"/>
                        <a:t>Finance </a:t>
                      </a:r>
                      <a:endParaRPr lang="en-US" sz="1800" noProof="0" dirty="0" smtClean="0">
                        <a:latin typeface="+mn-lt"/>
                      </a:endParaRPr>
                    </a:p>
                  </a:txBody>
                  <a:tcPr marL="91427" marR="91427" marT="45712" marB="45712"/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  <a:tr h="886924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en-US" sz="1800" noProof="0" dirty="0" smtClean="0">
                          <a:solidFill>
                            <a:srgbClr val="006600"/>
                          </a:solidFill>
                        </a:rPr>
                        <a:t>Operate</a:t>
                      </a:r>
                      <a:r>
                        <a:rPr lang="en-US" sz="1800" baseline="0" noProof="0" dirty="0" smtClean="0">
                          <a:solidFill>
                            <a:srgbClr val="006600"/>
                          </a:solidFill>
                        </a:rPr>
                        <a:t> the </a:t>
                      </a:r>
                      <a:r>
                        <a:rPr lang="en-US" sz="1800" noProof="0" dirty="0" smtClean="0">
                          <a:solidFill>
                            <a:srgbClr val="006600"/>
                          </a:solidFill>
                        </a:rPr>
                        <a:t>infrastructure</a:t>
                      </a:r>
                      <a:r>
                        <a:rPr lang="en-US" sz="1800" baseline="0" noProof="0" dirty="0" smtClean="0">
                          <a:solidFill>
                            <a:srgbClr val="006600"/>
                          </a:solidFill>
                        </a:rPr>
                        <a:t> or utility without delivering </a:t>
                      </a:r>
                      <a:r>
                        <a:rPr lang="en-US" sz="1800" noProof="0" dirty="0" smtClean="0">
                          <a:solidFill>
                            <a:srgbClr val="006600"/>
                          </a:solidFill>
                        </a:rPr>
                        <a:t>the public service to the end users</a:t>
                      </a:r>
                      <a:endParaRPr lang="en-US" sz="1800" noProof="0" dirty="0" smtClean="0">
                        <a:solidFill>
                          <a:srgbClr val="006600"/>
                        </a:solidFill>
                        <a:latin typeface="+mn-lt"/>
                      </a:endParaRPr>
                    </a:p>
                  </a:txBody>
                  <a:tcPr marL="91427" marR="91427" marT="45712" marB="45712"/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en-US" sz="1800" noProof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Operate infrastructure of utility and in</a:t>
                      </a:r>
                      <a:r>
                        <a:rPr lang="en-US" sz="1800" baseline="0" noProof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 charge of delivering full public service to the end users</a:t>
                      </a:r>
                      <a:endParaRPr lang="en-US" sz="1800" noProof="0" smtClean="0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</a:endParaRPr>
                    </a:p>
                  </a:txBody>
                  <a:tcPr marL="91427" marR="91427" marT="45712" marB="45712"/>
                </a:tc>
              </a:tr>
              <a:tr h="642679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en-US" sz="1800" noProof="0" dirty="0" smtClean="0">
                          <a:solidFill>
                            <a:srgbClr val="006600"/>
                          </a:solidFill>
                        </a:rPr>
                        <a:t>Compensated entirely by the public authority when service is rendered </a:t>
                      </a:r>
                      <a:endParaRPr lang="en-US" sz="1800" noProof="0" dirty="0" smtClean="0">
                        <a:solidFill>
                          <a:srgbClr val="006600"/>
                        </a:solidFill>
                        <a:latin typeface="+mn-lt"/>
                      </a:endParaRPr>
                    </a:p>
                  </a:txBody>
                  <a:tcPr marL="91427" marR="91427" marT="45712" marB="45712">
                    <a:solidFill>
                      <a:schemeClr val="bg1">
                        <a:alpha val="2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itchFamily="2" charset="2"/>
                        <a:buChar char="ü"/>
                        <a:tabLst/>
                        <a:defRPr/>
                      </a:pPr>
                      <a:r>
                        <a:rPr lang="en-US" sz="1800" noProof="0" dirty="0" smtClean="0">
                          <a:solidFill>
                            <a:schemeClr val="bg2">
                              <a:lumMod val="25000"/>
                            </a:schemeClr>
                          </a:solidFill>
                        </a:rPr>
                        <a:t>Compensated entirely or mainly by the end users paying for the service</a:t>
                      </a:r>
                      <a:endParaRPr lang="en-US" sz="1800" noProof="0" dirty="0" smtClean="0">
                        <a:solidFill>
                          <a:schemeClr val="bg2">
                            <a:lumMod val="25000"/>
                          </a:schemeClr>
                        </a:solidFill>
                        <a:latin typeface="+mn-lt"/>
                      </a:endParaRPr>
                    </a:p>
                  </a:txBody>
                  <a:tcPr marL="91427" marR="91427" marT="45712" marB="45712">
                    <a:solidFill>
                      <a:schemeClr val="bg1">
                        <a:alpha val="20000"/>
                      </a:schemeClr>
                    </a:solidFill>
                  </a:tcPr>
                </a:tc>
              </a:tr>
              <a:tr h="620842">
                <a:tc gridSpan="2">
                  <a:txBody>
                    <a:bodyPr/>
                    <a:lstStyle/>
                    <a:p>
                      <a:pPr marL="285750" indent="-285750" algn="ctr">
                        <a:buFont typeface="Wingdings" pitchFamily="2" charset="2"/>
                        <a:buChar char="ü"/>
                      </a:pPr>
                      <a:r>
                        <a:rPr lang="en-US" sz="1800" noProof="0" dirty="0" smtClean="0"/>
                        <a:t>Contract duration limited to</a:t>
                      </a:r>
                      <a:r>
                        <a:rPr lang="en-US" sz="1800" baseline="0" noProof="0" dirty="0" smtClean="0"/>
                        <a:t> the project cycle (amortization of assets, profit marging and financial recovery)</a:t>
                      </a:r>
                      <a:endParaRPr lang="en-US" sz="1800" noProof="0" dirty="0" smtClean="0">
                        <a:latin typeface="+mn-lt"/>
                      </a:endParaRPr>
                    </a:p>
                  </a:txBody>
                  <a:tcPr marL="91427" marR="91427" marT="45712" marB="45712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r-FR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2026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fr-FR" sz="2800" b="1" dirty="0" err="1" smtClean="0">
                <a:latin typeface="Cambria" panose="02040503050406030204" pitchFamily="18" charset="0"/>
              </a:rPr>
              <a:t>Which</a:t>
            </a:r>
            <a:r>
              <a:rPr lang="fr-FR" sz="2800" b="1" dirty="0" smtClean="0">
                <a:latin typeface="Cambria" panose="02040503050406030204" pitchFamily="18" charset="0"/>
              </a:rPr>
              <a:t> PfPPP </a:t>
            </a:r>
            <a:r>
              <a:rPr lang="fr-FR" sz="2800" b="1" dirty="0" err="1" smtClean="0">
                <a:latin typeface="Cambria" panose="02040503050406030204" pitchFamily="18" charset="0"/>
              </a:rPr>
              <a:t>family</a:t>
            </a:r>
            <a:r>
              <a:rPr lang="fr-FR" sz="2800" b="1" dirty="0" smtClean="0">
                <a:latin typeface="Cambria" panose="02040503050406030204" pitchFamily="18" charset="0"/>
              </a:rPr>
              <a:t> to </a:t>
            </a:r>
            <a:r>
              <a:rPr lang="fr-FR" sz="2800" b="1" dirty="0" err="1" smtClean="0">
                <a:latin typeface="Cambria" panose="02040503050406030204" pitchFamily="18" charset="0"/>
              </a:rPr>
              <a:t>promote</a:t>
            </a:r>
            <a:r>
              <a:rPr lang="fr-FR" sz="2800" b="1" dirty="0" smtClean="0">
                <a:latin typeface="Cambria" panose="02040503050406030204" pitchFamily="18" charset="0"/>
              </a:rPr>
              <a:t> </a:t>
            </a:r>
            <a:r>
              <a:rPr lang="en-US" sz="2800" b="1" dirty="0" smtClean="0">
                <a:latin typeface="Cambria" panose="02040503050406030204" pitchFamily="18" charset="0"/>
              </a:rPr>
              <a:t>in Slovenia ?</a:t>
            </a:r>
            <a:endParaRPr lang="fr-FR" sz="2800" b="1" dirty="0">
              <a:latin typeface="Cambria" panose="02040503050406030204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© 2017 - Frilet Société d'Avocats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FFA39-CE60-4B55-AE18-7240B9FE9D09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ZoneTexte 7"/>
          <p:cNvSpPr txBox="1"/>
          <p:nvPr/>
        </p:nvSpPr>
        <p:spPr>
          <a:xfrm>
            <a:off x="2370667" y="1625599"/>
            <a:ext cx="294640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fr-FR" dirty="0" smtClean="0"/>
          </a:p>
          <a:p>
            <a:pPr algn="just"/>
            <a:endParaRPr lang="fr-FR" sz="2400" dirty="0" smtClean="0"/>
          </a:p>
          <a:p>
            <a:pPr algn="just"/>
            <a:endParaRPr lang="fr-FR" sz="2400" dirty="0" smtClean="0"/>
          </a:p>
          <a:p>
            <a:pPr algn="just"/>
            <a:endParaRPr lang="fr-FR" sz="2400" dirty="0" smtClean="0"/>
          </a:p>
          <a:p>
            <a:pPr algn="just"/>
            <a:endParaRPr lang="fr-FR" sz="2400" dirty="0" smtClean="0"/>
          </a:p>
          <a:p>
            <a:pPr algn="just"/>
            <a:endParaRPr lang="fr-FR" sz="2400" dirty="0" smtClean="0"/>
          </a:p>
          <a:p>
            <a:pPr algn="just"/>
            <a:endParaRPr lang="fr-FR" sz="2400" dirty="0" smtClean="0"/>
          </a:p>
          <a:p>
            <a:pPr algn="just"/>
            <a:endParaRPr lang="fr-FR" sz="2400" dirty="0" smtClean="0"/>
          </a:p>
          <a:p>
            <a:pPr algn="just"/>
            <a:endParaRPr lang="fr-FR" sz="2400" dirty="0" smtClean="0"/>
          </a:p>
          <a:p>
            <a:pPr algn="just"/>
            <a:endParaRPr lang="fr-FR" sz="2400" dirty="0" smtClean="0"/>
          </a:p>
          <a:p>
            <a:pPr algn="just"/>
            <a:endParaRPr lang="fr-FR" sz="2400" dirty="0" smtClean="0"/>
          </a:p>
          <a:p>
            <a:endParaRPr lang="fr-FR" dirty="0"/>
          </a:p>
        </p:txBody>
      </p:sp>
      <p:sp>
        <p:nvSpPr>
          <p:cNvPr id="13" name="Rectangle 12"/>
          <p:cNvSpPr/>
          <p:nvPr/>
        </p:nvSpPr>
        <p:spPr>
          <a:xfrm>
            <a:off x="0" y="204537"/>
            <a:ext cx="1876926" cy="6328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5" name="Image 1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2098" y="0"/>
            <a:ext cx="1632730" cy="1215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ZoneTexte 10"/>
          <p:cNvSpPr txBox="1"/>
          <p:nvPr/>
        </p:nvSpPr>
        <p:spPr>
          <a:xfrm>
            <a:off x="2583543" y="856343"/>
            <a:ext cx="9348664" cy="63094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54013" lvl="0" indent="-354013" algn="ctr"/>
            <a:r>
              <a:rPr lang="en-US" sz="2200" b="1" dirty="0" smtClean="0"/>
              <a:t>Some views for debate</a:t>
            </a:r>
          </a:p>
          <a:p>
            <a:pPr marL="354013" lvl="0" indent="-354013" algn="ctr"/>
            <a:endParaRPr lang="en-US" sz="2200" b="1" dirty="0" smtClean="0"/>
          </a:p>
          <a:p>
            <a:pPr marL="354013" lvl="0" indent="-354013">
              <a:buFont typeface="Arial" pitchFamily="34" charset="0"/>
              <a:buChar char="•"/>
            </a:pPr>
            <a:r>
              <a:rPr lang="en-US" sz="2000" dirty="0" smtClean="0"/>
              <a:t>PPP having the </a:t>
            </a:r>
            <a:r>
              <a:rPr lang="en-US" sz="2000" b="1" dirty="0" smtClean="0"/>
              <a:t>least liability on fiscal budget</a:t>
            </a:r>
            <a:r>
              <a:rPr lang="en-US" sz="2000" dirty="0" smtClean="0"/>
              <a:t> for paying the service to the private investor. (</a:t>
            </a:r>
            <a:r>
              <a:rPr lang="en-US" sz="2000" dirty="0" smtClean="0"/>
              <a:t>Most </a:t>
            </a:r>
            <a:r>
              <a:rPr lang="en-US" sz="2000" dirty="0" smtClean="0"/>
              <a:t>budgets cannot incur such liability contracted often for decades.)</a:t>
            </a:r>
            <a:endParaRPr lang="fr-FR" sz="2000" dirty="0" smtClean="0"/>
          </a:p>
          <a:p>
            <a:pPr marL="354013" indent="-354013">
              <a:buFont typeface="Arial" pitchFamily="34" charset="0"/>
              <a:buChar char="•"/>
            </a:pPr>
            <a:endParaRPr lang="fr-FR" sz="2000" dirty="0" smtClean="0"/>
          </a:p>
          <a:p>
            <a:pPr marL="354013" lvl="0" indent="-354013">
              <a:buFont typeface="Arial" pitchFamily="34" charset="0"/>
              <a:buChar char="•"/>
            </a:pPr>
            <a:r>
              <a:rPr lang="en-US" sz="2000" dirty="0" smtClean="0"/>
              <a:t>PPP having the </a:t>
            </a:r>
            <a:r>
              <a:rPr lang="en-US" sz="2000" b="1" dirty="0" smtClean="0"/>
              <a:t>“best transformational” effect</a:t>
            </a:r>
            <a:r>
              <a:rPr lang="en-US" sz="2000" dirty="0" smtClean="0"/>
              <a:t> to reduce poverty and to contribute to growth. (leading to increase of future tax income. )</a:t>
            </a:r>
            <a:endParaRPr lang="fr-FR" sz="2000" dirty="0" smtClean="0"/>
          </a:p>
          <a:p>
            <a:pPr marL="354013" indent="-354013">
              <a:buFont typeface="Arial" pitchFamily="34" charset="0"/>
              <a:buChar char="•"/>
            </a:pPr>
            <a:endParaRPr lang="fr-FR" sz="2000" dirty="0" smtClean="0"/>
          </a:p>
          <a:p>
            <a:pPr marL="354013" lvl="0" indent="-354013">
              <a:buFont typeface="Arial" pitchFamily="34" charset="0"/>
              <a:buChar char="•"/>
            </a:pPr>
            <a:r>
              <a:rPr lang="fr-FR" sz="2000" dirty="0" smtClean="0"/>
              <a:t>PPP for </a:t>
            </a:r>
            <a:r>
              <a:rPr lang="fr-FR" sz="2000" b="1" dirty="0" smtClean="0"/>
              <a:t>essential Infrastructure services</a:t>
            </a:r>
            <a:r>
              <a:rPr lang="fr-FR" sz="2000" dirty="0" smtClean="0"/>
              <a:t> (transport, utilities, </a:t>
            </a:r>
            <a:r>
              <a:rPr lang="fr-FR" sz="2000" dirty="0" err="1" smtClean="0"/>
              <a:t>urban</a:t>
            </a:r>
            <a:r>
              <a:rPr lang="fr-FR" sz="2000" dirty="0" smtClean="0"/>
              <a:t> services </a:t>
            </a:r>
            <a:r>
              <a:rPr lang="fr-FR" sz="2000" dirty="0" err="1" smtClean="0"/>
              <a:t>etc</a:t>
            </a:r>
            <a:r>
              <a:rPr lang="fr-FR" sz="2000" dirty="0" smtClean="0"/>
              <a:t>…)</a:t>
            </a:r>
          </a:p>
          <a:p>
            <a:r>
              <a:rPr lang="fr-FR" sz="2000" dirty="0" smtClean="0"/>
              <a:t> </a:t>
            </a:r>
          </a:p>
          <a:p>
            <a:pPr marL="722313" lvl="0" indent="-368300">
              <a:buFont typeface="Wingdings" pitchFamily="2" charset="2"/>
              <a:buChar char="Ø"/>
            </a:pPr>
            <a:r>
              <a:rPr lang="en-US" sz="2000" dirty="0" smtClean="0"/>
              <a:t>PPP where the </a:t>
            </a:r>
            <a:r>
              <a:rPr lang="en-US" sz="2000" b="1" dirty="0" smtClean="0"/>
              <a:t>private sector in charge of delivery full public service</a:t>
            </a:r>
            <a:r>
              <a:rPr lang="en-US" sz="2000" dirty="0" smtClean="0"/>
              <a:t> and recovers mostly from end users</a:t>
            </a:r>
          </a:p>
          <a:p>
            <a:pPr lvl="0"/>
            <a:endParaRPr lang="fr-FR" sz="2000" dirty="0" smtClean="0"/>
          </a:p>
          <a:p>
            <a:r>
              <a:rPr lang="en-US" sz="2000" b="1" dirty="0" smtClean="0"/>
              <a:t>In a nutshell, priority for the family of Concession and </a:t>
            </a:r>
            <a:r>
              <a:rPr lang="en-US" sz="2000" b="1" dirty="0" err="1" smtClean="0"/>
              <a:t>Affermage</a:t>
            </a:r>
            <a:r>
              <a:rPr lang="en-US" sz="2000" b="1" dirty="0" smtClean="0"/>
              <a:t> </a:t>
            </a:r>
            <a:r>
              <a:rPr lang="en-US" sz="2000" b="1" dirty="0" smtClean="0"/>
              <a:t>PPP? ( </a:t>
            </a:r>
            <a:r>
              <a:rPr lang="en-US" sz="2000" b="1" dirty="0" err="1" smtClean="0"/>
              <a:t>PfPPP</a:t>
            </a:r>
            <a:r>
              <a:rPr lang="en-US" sz="2000" b="1" dirty="0" smtClean="0"/>
              <a:t>)</a:t>
            </a:r>
            <a:endParaRPr lang="fr-FR" sz="2000" dirty="0" smtClean="0"/>
          </a:p>
          <a:p>
            <a:pPr marL="363538" lvl="2" indent="-363538" algn="just">
              <a:defRPr/>
            </a:pPr>
            <a:endParaRPr lang="en-US" sz="2000" dirty="0" smtClean="0"/>
          </a:p>
          <a:p>
            <a:pPr marL="363538" lvl="2" indent="-363538" algn="just">
              <a:defRPr/>
            </a:pPr>
            <a:r>
              <a:rPr lang="en-US" sz="2000" dirty="0" smtClean="0"/>
              <a:t> </a:t>
            </a:r>
          </a:p>
          <a:p>
            <a:pPr marL="363538" lvl="2" indent="-363538" algn="just">
              <a:defRPr/>
            </a:pPr>
            <a:endParaRPr lang="en-US" sz="1600" dirty="0" smtClean="0"/>
          </a:p>
          <a:p>
            <a:pPr marL="363538" lvl="2" indent="-363538" algn="just">
              <a:defRPr/>
            </a:pPr>
            <a:endParaRPr lang="en-US" sz="1600" dirty="0" smtClean="0"/>
          </a:p>
          <a:p>
            <a:pPr marL="363538" lvl="2" indent="-363538" algn="just">
              <a:defRPr/>
            </a:pPr>
            <a:endParaRPr lang="en-US" sz="1600" dirty="0" smtClean="0"/>
          </a:p>
          <a:p>
            <a:pPr marL="363538" lvl="2" indent="-363538" algn="just">
              <a:defRPr/>
            </a:pPr>
            <a:endParaRPr lang="en-US" sz="1600" dirty="0" smtClean="0"/>
          </a:p>
          <a:p>
            <a:pPr marL="1277938" lvl="2" indent="-363538" algn="just">
              <a:defRPr/>
            </a:pP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3362026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fr-FR" sz="2200" b="1" dirty="0" smtClean="0">
                <a:latin typeface="Cambria" panose="02040503050406030204" pitchFamily="18" charset="0"/>
              </a:rPr>
              <a:t>Conditions for the </a:t>
            </a:r>
            <a:r>
              <a:rPr lang="en-US" sz="2200" b="1" dirty="0" smtClean="0">
                <a:latin typeface="Cambria" panose="02040503050406030204" pitchFamily="18" charset="0"/>
              </a:rPr>
              <a:t>development</a:t>
            </a:r>
            <a:r>
              <a:rPr lang="fr-FR" sz="2200" b="1" dirty="0" smtClean="0">
                <a:latin typeface="Cambria" panose="02040503050406030204" pitchFamily="18" charset="0"/>
              </a:rPr>
              <a:t> of PfPPP </a:t>
            </a:r>
            <a:r>
              <a:rPr lang="fr-FR" sz="2200" b="1" dirty="0" err="1" smtClean="0">
                <a:latin typeface="Cambria" panose="02040503050406030204" pitchFamily="18" charset="0"/>
              </a:rPr>
              <a:t>from</a:t>
            </a:r>
            <a:r>
              <a:rPr lang="fr-FR" sz="2200" b="1" dirty="0" smtClean="0">
                <a:latin typeface="Cambria" panose="02040503050406030204" pitchFamily="18" charset="0"/>
              </a:rPr>
              <a:t> the Concession </a:t>
            </a:r>
            <a:r>
              <a:rPr lang="fr-FR" sz="2200" b="1" dirty="0" err="1" smtClean="0">
                <a:latin typeface="Cambria" panose="02040503050406030204" pitchFamily="18" charset="0"/>
              </a:rPr>
              <a:t>family</a:t>
            </a:r>
            <a:endParaRPr lang="fr-FR" sz="2200" b="1" dirty="0">
              <a:latin typeface="Cambria" panose="02040503050406030204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© 2017 - Frilet Société d'Avocats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FFA39-CE60-4B55-AE18-7240B9FE9D09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ZoneTexte 7"/>
          <p:cNvSpPr txBox="1"/>
          <p:nvPr/>
        </p:nvSpPr>
        <p:spPr>
          <a:xfrm>
            <a:off x="2370667" y="1625599"/>
            <a:ext cx="294640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fr-FR" dirty="0" smtClean="0"/>
          </a:p>
          <a:p>
            <a:pPr algn="just"/>
            <a:endParaRPr lang="fr-FR" sz="2400" dirty="0" smtClean="0"/>
          </a:p>
          <a:p>
            <a:pPr algn="just"/>
            <a:endParaRPr lang="fr-FR" sz="2400" dirty="0" smtClean="0"/>
          </a:p>
          <a:p>
            <a:pPr algn="just"/>
            <a:endParaRPr lang="fr-FR" sz="2400" dirty="0" smtClean="0"/>
          </a:p>
          <a:p>
            <a:pPr algn="just"/>
            <a:endParaRPr lang="fr-FR" sz="2400" dirty="0" smtClean="0"/>
          </a:p>
          <a:p>
            <a:pPr algn="just"/>
            <a:endParaRPr lang="fr-FR" sz="2400" dirty="0" smtClean="0"/>
          </a:p>
          <a:p>
            <a:pPr algn="just"/>
            <a:endParaRPr lang="fr-FR" sz="2400" dirty="0" smtClean="0"/>
          </a:p>
          <a:p>
            <a:pPr algn="just"/>
            <a:endParaRPr lang="fr-FR" sz="2400" dirty="0" smtClean="0"/>
          </a:p>
          <a:p>
            <a:pPr algn="just"/>
            <a:endParaRPr lang="fr-FR" sz="2400" dirty="0" smtClean="0"/>
          </a:p>
          <a:p>
            <a:pPr algn="just"/>
            <a:endParaRPr lang="fr-FR" sz="2400" dirty="0" smtClean="0"/>
          </a:p>
          <a:p>
            <a:pPr algn="just"/>
            <a:endParaRPr lang="fr-FR" sz="2400" dirty="0" smtClean="0"/>
          </a:p>
          <a:p>
            <a:endParaRPr lang="fr-FR" dirty="0"/>
          </a:p>
        </p:txBody>
      </p:sp>
      <p:sp>
        <p:nvSpPr>
          <p:cNvPr id="13" name="Rectangle 12"/>
          <p:cNvSpPr/>
          <p:nvPr/>
        </p:nvSpPr>
        <p:spPr>
          <a:xfrm>
            <a:off x="0" y="204537"/>
            <a:ext cx="1876926" cy="6328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5" name="Image 1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2098" y="0"/>
            <a:ext cx="1632730" cy="1215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ZoneTexte 10"/>
          <p:cNvSpPr txBox="1"/>
          <p:nvPr/>
        </p:nvSpPr>
        <p:spPr>
          <a:xfrm>
            <a:off x="2583543" y="856343"/>
            <a:ext cx="9348664" cy="80021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2" indent="-457200" algn="just">
              <a:buFont typeface="+mj-lt"/>
              <a:buAutoNum type="arabicPeriod"/>
              <a:defRPr/>
            </a:pPr>
            <a:r>
              <a:rPr lang="en-US" sz="2400" b="1" dirty="0" smtClean="0"/>
              <a:t>General</a:t>
            </a:r>
          </a:p>
          <a:p>
            <a:pPr marL="363538" lvl="2" indent="-363538" algn="just">
              <a:defRPr/>
            </a:pPr>
            <a:endParaRPr lang="en-US" sz="2000" b="1" dirty="0" smtClean="0"/>
          </a:p>
          <a:p>
            <a:pPr marL="354013" lvl="2" indent="-354013" algn="just">
              <a:buFont typeface="Wingdings" pitchFamily="2" charset="2"/>
              <a:buChar char="Ø"/>
              <a:defRPr/>
            </a:pPr>
            <a:r>
              <a:rPr lang="en-US" sz="2000" b="1" dirty="0" smtClean="0"/>
              <a:t>The service </a:t>
            </a:r>
            <a:r>
              <a:rPr lang="en-US" sz="2000" dirty="0" smtClean="0"/>
              <a:t>to be delivered to the public </a:t>
            </a:r>
            <a:r>
              <a:rPr lang="en-US" sz="2000" b="1" dirty="0" smtClean="0"/>
              <a:t>must be affordable and adapted to the changing needs</a:t>
            </a:r>
            <a:r>
              <a:rPr lang="en-US" sz="2000" dirty="0" smtClean="0"/>
              <a:t> throughout the venture</a:t>
            </a:r>
          </a:p>
          <a:p>
            <a:pPr marL="354013" lvl="2" indent="-354013" algn="just">
              <a:buFont typeface="Wingdings" pitchFamily="2" charset="2"/>
              <a:buChar char="Ø"/>
              <a:defRPr/>
            </a:pPr>
            <a:endParaRPr lang="en-US" sz="2000" dirty="0" smtClean="0"/>
          </a:p>
          <a:p>
            <a:pPr marL="354013" lvl="2" indent="-354013" algn="just">
              <a:buFont typeface="Wingdings" pitchFamily="2" charset="2"/>
              <a:buChar char="Ø"/>
              <a:defRPr/>
            </a:pPr>
            <a:r>
              <a:rPr lang="en-US" sz="2000" dirty="0" smtClean="0"/>
              <a:t>The private sector </a:t>
            </a:r>
            <a:r>
              <a:rPr lang="en-US" sz="2000" b="1" dirty="0" smtClean="0"/>
              <a:t>needs a stable legal, regulatory and contractual framework</a:t>
            </a:r>
            <a:r>
              <a:rPr lang="en-US" sz="2000" dirty="0" smtClean="0"/>
              <a:t>.</a:t>
            </a:r>
          </a:p>
          <a:p>
            <a:pPr marL="354013" lvl="2" indent="-354013" algn="just">
              <a:buFont typeface="Wingdings" pitchFamily="2" charset="2"/>
              <a:buChar char="Ø"/>
              <a:defRPr/>
            </a:pPr>
            <a:endParaRPr lang="en-US" sz="2000" dirty="0" smtClean="0"/>
          </a:p>
          <a:p>
            <a:pPr marL="354013" lvl="2" indent="-354013" algn="just">
              <a:buFont typeface="Wingdings" pitchFamily="2" charset="2"/>
              <a:buChar char="Ø"/>
              <a:defRPr/>
            </a:pPr>
            <a:r>
              <a:rPr lang="en-US" sz="2000" dirty="0" smtClean="0"/>
              <a:t>Reliable private sector company </a:t>
            </a:r>
            <a:r>
              <a:rPr lang="en-US" sz="2000" b="1" dirty="0" smtClean="0"/>
              <a:t>will not bid unless there is a reasonable potential of profit </a:t>
            </a:r>
            <a:r>
              <a:rPr lang="en-US" sz="2000" dirty="0" smtClean="0"/>
              <a:t>during the project lifecycle</a:t>
            </a:r>
          </a:p>
          <a:p>
            <a:pPr marL="354013" lvl="2" indent="-354013" algn="just">
              <a:buFont typeface="Wingdings" pitchFamily="2" charset="2"/>
              <a:buChar char="Ø"/>
              <a:defRPr/>
            </a:pPr>
            <a:endParaRPr lang="en-US" sz="2000" dirty="0" smtClean="0"/>
          </a:p>
          <a:p>
            <a:pPr marL="354013" lvl="2" indent="-354013" algn="just">
              <a:defRPr/>
            </a:pPr>
            <a:r>
              <a:rPr lang="en-US" sz="2000" b="1" dirty="0" smtClean="0"/>
              <a:t>Lessons learnt:</a:t>
            </a:r>
            <a:endParaRPr lang="en-US" sz="2000" dirty="0" smtClean="0"/>
          </a:p>
          <a:p>
            <a:pPr marL="354013" lvl="2" indent="-354013" algn="just">
              <a:buFont typeface="Wingdings" pitchFamily="2" charset="2"/>
              <a:buChar char="Ø"/>
              <a:defRPr/>
            </a:pPr>
            <a:r>
              <a:rPr lang="en-US" sz="2000" dirty="0" smtClean="0"/>
              <a:t>When a long term economic equilibrium is organized with the necessary flexibility to adapt to the needs and the risks, the appetite of a reliable private sector company is robust and financing rather straight forward</a:t>
            </a:r>
          </a:p>
          <a:p>
            <a:pPr marL="354013" lvl="2" indent="-354013" algn="just">
              <a:buFont typeface="Wingdings" pitchFamily="2" charset="2"/>
              <a:buChar char="Ø"/>
              <a:defRPr/>
            </a:pPr>
            <a:endParaRPr lang="en-US" sz="2000" dirty="0" smtClean="0"/>
          </a:p>
          <a:p>
            <a:pPr marL="354013" lvl="2" indent="-354013" algn="just">
              <a:buFont typeface="Wingdings" pitchFamily="2" charset="2"/>
              <a:buChar char="Ø"/>
              <a:defRPr/>
            </a:pPr>
            <a:r>
              <a:rPr lang="en-US" sz="2000" dirty="0" smtClean="0"/>
              <a:t>Currently over 10.000 Concessions including more or less these principles are in operation around the world (mostly in Napoleonic civil law countries)</a:t>
            </a:r>
          </a:p>
          <a:p>
            <a:pPr marL="0" lvl="2" algn="just">
              <a:defRPr/>
            </a:pPr>
            <a:endParaRPr lang="en-US" sz="2000" dirty="0" smtClean="0"/>
          </a:p>
          <a:p>
            <a:pPr marL="0" lvl="2" algn="just">
              <a:defRPr/>
            </a:pPr>
            <a:r>
              <a:rPr lang="en-US" sz="2000" dirty="0" smtClean="0"/>
              <a:t> </a:t>
            </a:r>
          </a:p>
          <a:p>
            <a:pPr marL="363538" lvl="2" indent="-363538" algn="just">
              <a:defRPr/>
            </a:pPr>
            <a:endParaRPr lang="en-US" sz="2800" b="1" dirty="0" smtClean="0"/>
          </a:p>
          <a:p>
            <a:pPr marL="363538" lvl="2" indent="-363538" algn="just">
              <a:defRPr/>
            </a:pPr>
            <a:r>
              <a:rPr lang="en-US" sz="1700" dirty="0" smtClean="0"/>
              <a:t> </a:t>
            </a:r>
          </a:p>
          <a:p>
            <a:pPr marL="363538" lvl="2" indent="-363538" algn="just">
              <a:defRPr/>
            </a:pPr>
            <a:endParaRPr lang="en-US" sz="1700" dirty="0" smtClean="0"/>
          </a:p>
          <a:p>
            <a:pPr marL="363538" lvl="2" indent="-363538" algn="just">
              <a:defRPr/>
            </a:pPr>
            <a:endParaRPr lang="en-US" sz="1700" dirty="0" smtClean="0"/>
          </a:p>
          <a:p>
            <a:pPr marL="363538" lvl="2" indent="-363538" algn="just">
              <a:defRPr/>
            </a:pPr>
            <a:endParaRPr lang="en-US" sz="1700" dirty="0" smtClean="0"/>
          </a:p>
          <a:p>
            <a:pPr marL="363538" lvl="2" indent="-363538" algn="just">
              <a:defRPr/>
            </a:pPr>
            <a:endParaRPr lang="en-US" sz="1700" dirty="0" smtClean="0"/>
          </a:p>
          <a:p>
            <a:pPr marL="1277938" lvl="2" indent="-363538" algn="just">
              <a:defRPr/>
            </a:pPr>
            <a:endParaRPr lang="en-US" sz="1700" dirty="0" smtClean="0"/>
          </a:p>
        </p:txBody>
      </p:sp>
    </p:spTree>
    <p:extLst>
      <p:ext uri="{BB962C8B-B14F-4D97-AF65-F5344CB8AC3E}">
        <p14:creationId xmlns:p14="http://schemas.microsoft.com/office/powerpoint/2010/main" val="3362026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2782672" y="185037"/>
            <a:ext cx="9409328" cy="618664"/>
          </a:xfrm>
        </p:spPr>
        <p:txBody>
          <a:bodyPr>
            <a:noAutofit/>
          </a:bodyPr>
          <a:lstStyle/>
          <a:p>
            <a:r>
              <a:rPr lang="fr-FR" sz="2200" b="1" dirty="0" smtClean="0">
                <a:latin typeface="Cambria" panose="02040503050406030204" pitchFamily="18" charset="0"/>
              </a:rPr>
              <a:t>Conditions for the </a:t>
            </a:r>
            <a:r>
              <a:rPr lang="en-US" sz="2200" b="1" dirty="0" smtClean="0">
                <a:latin typeface="Cambria" panose="02040503050406030204" pitchFamily="18" charset="0"/>
              </a:rPr>
              <a:t>development</a:t>
            </a:r>
            <a:r>
              <a:rPr lang="fr-FR" sz="2200" b="1" dirty="0" smtClean="0">
                <a:latin typeface="Cambria" panose="02040503050406030204" pitchFamily="18" charset="0"/>
              </a:rPr>
              <a:t> of PfPPP </a:t>
            </a:r>
            <a:r>
              <a:rPr lang="fr-FR" sz="2200" b="1" dirty="0" err="1" smtClean="0">
                <a:latin typeface="Cambria" panose="02040503050406030204" pitchFamily="18" charset="0"/>
              </a:rPr>
              <a:t>from</a:t>
            </a:r>
            <a:r>
              <a:rPr lang="fr-FR" sz="2200" b="1" dirty="0" smtClean="0">
                <a:latin typeface="Cambria" panose="02040503050406030204" pitchFamily="18" charset="0"/>
              </a:rPr>
              <a:t> the Concession </a:t>
            </a:r>
            <a:r>
              <a:rPr lang="fr-FR" sz="2200" b="1" dirty="0" err="1" smtClean="0">
                <a:latin typeface="Cambria" panose="02040503050406030204" pitchFamily="18" charset="0"/>
              </a:rPr>
              <a:t>family</a:t>
            </a:r>
            <a:r>
              <a:rPr lang="fr-FR" sz="2200" b="1" dirty="0" smtClean="0">
                <a:latin typeface="Cambria" panose="02040503050406030204" pitchFamily="18" charset="0"/>
              </a:rPr>
              <a:t> </a:t>
            </a:r>
            <a:r>
              <a:rPr lang="fr-FR" sz="2200" dirty="0" smtClean="0">
                <a:latin typeface="Cambria" panose="02040503050406030204" pitchFamily="18" charset="0"/>
              </a:rPr>
              <a:t>(1)</a:t>
            </a:r>
            <a:endParaRPr lang="fr-FR" sz="2200" b="1" dirty="0">
              <a:latin typeface="Cambria" panose="02040503050406030204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© 2017 - Frilet Société d'Avocats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FFA39-CE60-4B55-AE18-7240B9FE9D09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ZoneTexte 7"/>
          <p:cNvSpPr txBox="1"/>
          <p:nvPr/>
        </p:nvSpPr>
        <p:spPr>
          <a:xfrm>
            <a:off x="2370667" y="1625599"/>
            <a:ext cx="294640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fr-FR" dirty="0" smtClean="0"/>
          </a:p>
          <a:p>
            <a:pPr algn="just"/>
            <a:endParaRPr lang="fr-FR" sz="2400" dirty="0" smtClean="0"/>
          </a:p>
          <a:p>
            <a:pPr algn="just"/>
            <a:endParaRPr lang="fr-FR" sz="2400" dirty="0" smtClean="0"/>
          </a:p>
          <a:p>
            <a:pPr algn="just"/>
            <a:endParaRPr lang="fr-FR" sz="2400" dirty="0" smtClean="0"/>
          </a:p>
          <a:p>
            <a:pPr algn="just"/>
            <a:endParaRPr lang="fr-FR" sz="2400" dirty="0" smtClean="0"/>
          </a:p>
          <a:p>
            <a:pPr algn="just"/>
            <a:endParaRPr lang="fr-FR" sz="2400" dirty="0" smtClean="0"/>
          </a:p>
          <a:p>
            <a:pPr algn="just"/>
            <a:endParaRPr lang="fr-FR" sz="2400" dirty="0" smtClean="0"/>
          </a:p>
          <a:p>
            <a:pPr algn="just"/>
            <a:endParaRPr lang="fr-FR" sz="2400" dirty="0" smtClean="0"/>
          </a:p>
          <a:p>
            <a:pPr algn="just"/>
            <a:endParaRPr lang="fr-FR" sz="2400" dirty="0" smtClean="0"/>
          </a:p>
          <a:p>
            <a:pPr algn="just"/>
            <a:endParaRPr lang="fr-FR" sz="2400" dirty="0" smtClean="0"/>
          </a:p>
          <a:p>
            <a:pPr algn="just"/>
            <a:endParaRPr lang="fr-FR" sz="2400" dirty="0" smtClean="0"/>
          </a:p>
          <a:p>
            <a:endParaRPr lang="fr-FR" dirty="0"/>
          </a:p>
        </p:txBody>
      </p:sp>
      <p:sp>
        <p:nvSpPr>
          <p:cNvPr id="13" name="Rectangle 12"/>
          <p:cNvSpPr/>
          <p:nvPr/>
        </p:nvSpPr>
        <p:spPr>
          <a:xfrm>
            <a:off x="0" y="204537"/>
            <a:ext cx="1876926" cy="6328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5" name="Image 1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2098" y="0"/>
            <a:ext cx="1632730" cy="1215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ZoneTexte 10"/>
          <p:cNvSpPr txBox="1"/>
          <p:nvPr/>
        </p:nvSpPr>
        <p:spPr>
          <a:xfrm>
            <a:off x="2583543" y="856343"/>
            <a:ext cx="9348664" cy="88639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lvl="2" indent="-514350" algn="just">
              <a:buFont typeface="+mj-lt"/>
              <a:buAutoNum type="arabicPeriod" startAt="2"/>
              <a:defRPr/>
            </a:pPr>
            <a:r>
              <a:rPr lang="en-US" sz="2800" b="1" dirty="0" smtClean="0"/>
              <a:t>Particular issue: Political risk</a:t>
            </a:r>
          </a:p>
          <a:p>
            <a:pPr marL="457200" lvl="2" indent="-457200" algn="just">
              <a:buAutoNum type="arabicPeriod" startAt="2"/>
              <a:defRPr/>
            </a:pPr>
            <a:endParaRPr lang="en-US" sz="2800" b="1" dirty="0" smtClean="0"/>
          </a:p>
          <a:p>
            <a:pPr marL="457200" lvl="2" indent="-457200" algn="just">
              <a:buFont typeface="Arial" pitchFamily="34" charset="0"/>
              <a:buChar char="•"/>
              <a:defRPr/>
            </a:pPr>
            <a:r>
              <a:rPr lang="en-US" sz="2000" u="sng" dirty="0" smtClean="0"/>
              <a:t>At central level </a:t>
            </a:r>
            <a:r>
              <a:rPr lang="en-US" sz="2000" dirty="0" smtClean="0"/>
              <a:t>: Change of line Ministers, change of government</a:t>
            </a:r>
          </a:p>
          <a:p>
            <a:pPr marL="457200" lvl="2" indent="-457200" algn="just">
              <a:defRPr/>
            </a:pPr>
            <a:endParaRPr lang="en-US" sz="2000" dirty="0" smtClean="0"/>
          </a:p>
          <a:p>
            <a:pPr marL="457200" lvl="2" indent="-457200" algn="just">
              <a:buFont typeface="Arial" pitchFamily="34" charset="0"/>
              <a:buChar char="•"/>
              <a:defRPr/>
            </a:pPr>
            <a:r>
              <a:rPr lang="en-US" sz="2000" u="sng" dirty="0" smtClean="0"/>
              <a:t>At local level</a:t>
            </a:r>
            <a:r>
              <a:rPr lang="en-US" sz="2000" dirty="0" smtClean="0"/>
              <a:t>: Change of local management</a:t>
            </a:r>
          </a:p>
          <a:p>
            <a:pPr marL="457200" lvl="2" indent="-457200" algn="just">
              <a:defRPr/>
            </a:pPr>
            <a:endParaRPr lang="en-US" sz="2000" dirty="0" smtClean="0"/>
          </a:p>
          <a:p>
            <a:pPr marL="457200" lvl="2" indent="-457200" algn="just">
              <a:defRPr/>
            </a:pPr>
            <a:r>
              <a:rPr lang="en-US" sz="2000" dirty="0" smtClean="0"/>
              <a:t>These risks have spoiled many projects and prevented more projects to be developed</a:t>
            </a:r>
          </a:p>
          <a:p>
            <a:pPr marL="457200" lvl="2" indent="-457200" algn="just">
              <a:defRPr/>
            </a:pPr>
            <a:endParaRPr lang="en-US" sz="2000" dirty="0" smtClean="0"/>
          </a:p>
          <a:p>
            <a:pPr marL="457200" lvl="2" indent="-457200" algn="just">
              <a:defRPr/>
            </a:pPr>
            <a:r>
              <a:rPr lang="en-US" sz="2400" b="1" dirty="0" smtClean="0"/>
              <a:t>How to overcome these risks ?</a:t>
            </a:r>
          </a:p>
          <a:p>
            <a:pPr marL="457200" lvl="2" indent="-457200" algn="just">
              <a:defRPr/>
            </a:pPr>
            <a:endParaRPr lang="en-US" sz="2000" dirty="0" smtClean="0"/>
          </a:p>
          <a:p>
            <a:pPr marL="457200" lvl="2" indent="-457200" algn="just">
              <a:buFont typeface="Wingdings" pitchFamily="2" charset="2"/>
              <a:buChar char="Ø"/>
              <a:defRPr/>
            </a:pPr>
            <a:r>
              <a:rPr lang="en-US" sz="2000" dirty="0" smtClean="0"/>
              <a:t>Institutional and legal framework immune of political interference</a:t>
            </a:r>
          </a:p>
          <a:p>
            <a:pPr marL="457200" lvl="2" indent="-457200" algn="just">
              <a:defRPr/>
            </a:pPr>
            <a:endParaRPr lang="en-US" sz="2000" dirty="0" smtClean="0"/>
          </a:p>
          <a:p>
            <a:pPr marL="457200" lvl="2" indent="-457200" algn="just">
              <a:buFont typeface="Wingdings" pitchFamily="2" charset="2"/>
              <a:buChar char="Ø"/>
              <a:defRPr/>
            </a:pPr>
            <a:r>
              <a:rPr lang="en-US" sz="2000" dirty="0" smtClean="0"/>
              <a:t>PfPPP contracts awarded after a fair process of preparation, procurement and selection</a:t>
            </a:r>
          </a:p>
          <a:p>
            <a:pPr marL="457200" lvl="2" indent="-457200" algn="just">
              <a:defRPr/>
            </a:pPr>
            <a:endParaRPr lang="en-US" sz="2000" dirty="0" smtClean="0"/>
          </a:p>
          <a:p>
            <a:pPr marL="457200" lvl="2" indent="-457200" algn="just">
              <a:buFont typeface="Wingdings" pitchFamily="2" charset="2"/>
              <a:buChar char="Ø"/>
              <a:defRPr/>
            </a:pPr>
            <a:r>
              <a:rPr lang="en-US" sz="2000" dirty="0" smtClean="0"/>
              <a:t>PfPPP contracts signed on behalf of the State itself entrusted by an act of parliament providing legislative protection </a:t>
            </a:r>
          </a:p>
          <a:p>
            <a:pPr marL="457200" lvl="2" indent="-457200">
              <a:defRPr/>
            </a:pPr>
            <a:endParaRPr lang="en-US" sz="2000" dirty="0" smtClean="0"/>
          </a:p>
          <a:p>
            <a:pPr marL="457200" lvl="2" indent="-457200">
              <a:buAutoNum type="arabicPeriod"/>
              <a:defRPr/>
            </a:pPr>
            <a:endParaRPr lang="en-US" sz="2000" dirty="0" smtClean="0"/>
          </a:p>
          <a:p>
            <a:pPr marL="0" lvl="2">
              <a:defRPr/>
            </a:pPr>
            <a:endParaRPr lang="en-US" sz="2000" dirty="0" smtClean="0"/>
          </a:p>
          <a:p>
            <a:pPr marL="0" lvl="2">
              <a:defRPr/>
            </a:pPr>
            <a:r>
              <a:rPr lang="en-US" sz="2000" dirty="0" smtClean="0"/>
              <a:t> </a:t>
            </a:r>
          </a:p>
          <a:p>
            <a:pPr marL="363538" lvl="2" indent="-363538">
              <a:defRPr/>
            </a:pPr>
            <a:endParaRPr lang="en-US" sz="2800" b="1" dirty="0" smtClean="0"/>
          </a:p>
          <a:p>
            <a:pPr marL="363538" lvl="2" indent="-363538" algn="just">
              <a:defRPr/>
            </a:pPr>
            <a:r>
              <a:rPr lang="en-US" sz="1700" dirty="0" smtClean="0"/>
              <a:t> </a:t>
            </a:r>
          </a:p>
          <a:p>
            <a:pPr marL="363538" lvl="2" indent="-363538" algn="just">
              <a:defRPr/>
            </a:pPr>
            <a:endParaRPr lang="en-US" sz="1700" dirty="0" smtClean="0"/>
          </a:p>
          <a:p>
            <a:pPr marL="363538" lvl="2" indent="-363538" algn="just">
              <a:defRPr/>
            </a:pPr>
            <a:endParaRPr lang="en-US" sz="1700" dirty="0" smtClean="0"/>
          </a:p>
          <a:p>
            <a:pPr marL="363538" lvl="2" indent="-363538" algn="just">
              <a:defRPr/>
            </a:pPr>
            <a:endParaRPr lang="en-US" sz="1700" dirty="0" smtClean="0"/>
          </a:p>
          <a:p>
            <a:pPr marL="363538" lvl="2" indent="-363538" algn="just">
              <a:defRPr/>
            </a:pPr>
            <a:endParaRPr lang="en-US" sz="1700" dirty="0" smtClean="0"/>
          </a:p>
          <a:p>
            <a:pPr marL="1277938" lvl="2" indent="-363538" algn="just">
              <a:defRPr/>
            </a:pPr>
            <a:endParaRPr lang="en-US" sz="1700" dirty="0" smtClean="0"/>
          </a:p>
        </p:txBody>
      </p:sp>
    </p:spTree>
    <p:extLst>
      <p:ext uri="{BB962C8B-B14F-4D97-AF65-F5344CB8AC3E}">
        <p14:creationId xmlns:p14="http://schemas.microsoft.com/office/powerpoint/2010/main" val="3362026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2782672" y="185037"/>
            <a:ext cx="9409328" cy="618664"/>
          </a:xfrm>
        </p:spPr>
        <p:txBody>
          <a:bodyPr>
            <a:noAutofit/>
          </a:bodyPr>
          <a:lstStyle/>
          <a:p>
            <a:r>
              <a:rPr lang="fr-FR" sz="2200" b="1" dirty="0" smtClean="0">
                <a:latin typeface="Cambria" panose="02040503050406030204" pitchFamily="18" charset="0"/>
              </a:rPr>
              <a:t>Conditions for the </a:t>
            </a:r>
            <a:r>
              <a:rPr lang="en-US" sz="2200" b="1" dirty="0" smtClean="0">
                <a:latin typeface="Cambria" panose="02040503050406030204" pitchFamily="18" charset="0"/>
              </a:rPr>
              <a:t>development</a:t>
            </a:r>
            <a:r>
              <a:rPr lang="fr-FR" sz="2200" b="1" dirty="0" smtClean="0">
                <a:latin typeface="Cambria" panose="02040503050406030204" pitchFamily="18" charset="0"/>
              </a:rPr>
              <a:t> of PfPPP </a:t>
            </a:r>
            <a:r>
              <a:rPr lang="fr-FR" sz="2200" b="1" dirty="0" err="1" smtClean="0">
                <a:latin typeface="Cambria" panose="02040503050406030204" pitchFamily="18" charset="0"/>
              </a:rPr>
              <a:t>from</a:t>
            </a:r>
            <a:r>
              <a:rPr lang="fr-FR" sz="2200" b="1" dirty="0" smtClean="0">
                <a:latin typeface="Cambria" panose="02040503050406030204" pitchFamily="18" charset="0"/>
              </a:rPr>
              <a:t> the Concession </a:t>
            </a:r>
            <a:r>
              <a:rPr lang="fr-FR" sz="2200" b="1" dirty="0" err="1" smtClean="0">
                <a:latin typeface="Cambria" panose="02040503050406030204" pitchFamily="18" charset="0"/>
              </a:rPr>
              <a:t>family</a:t>
            </a:r>
            <a:r>
              <a:rPr lang="fr-FR" sz="2200" b="1" dirty="0" smtClean="0">
                <a:latin typeface="Cambria" panose="02040503050406030204" pitchFamily="18" charset="0"/>
              </a:rPr>
              <a:t> </a:t>
            </a:r>
            <a:r>
              <a:rPr lang="fr-FR" sz="2200" dirty="0" smtClean="0">
                <a:latin typeface="Cambria" panose="02040503050406030204" pitchFamily="18" charset="0"/>
              </a:rPr>
              <a:t>(2)</a:t>
            </a:r>
            <a:endParaRPr lang="fr-FR" sz="2200" b="1" dirty="0">
              <a:latin typeface="Cambria" panose="02040503050406030204" pitchFamily="18" charset="0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r-FR" dirty="0" smtClean="0"/>
              <a:t>© 2017 - Frilet Société d'Avocats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5FFA39-CE60-4B55-AE18-7240B9FE9D09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ZoneTexte 7"/>
          <p:cNvSpPr txBox="1"/>
          <p:nvPr/>
        </p:nvSpPr>
        <p:spPr>
          <a:xfrm>
            <a:off x="2370667" y="1625599"/>
            <a:ext cx="2946400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endParaRPr lang="fr-FR" dirty="0" smtClean="0"/>
          </a:p>
          <a:p>
            <a:pPr algn="just"/>
            <a:endParaRPr lang="fr-FR" sz="2400" dirty="0" smtClean="0"/>
          </a:p>
          <a:p>
            <a:pPr algn="just"/>
            <a:endParaRPr lang="fr-FR" sz="2400" dirty="0" smtClean="0"/>
          </a:p>
          <a:p>
            <a:pPr algn="just"/>
            <a:endParaRPr lang="fr-FR" sz="2400" dirty="0" smtClean="0"/>
          </a:p>
          <a:p>
            <a:pPr algn="just"/>
            <a:endParaRPr lang="fr-FR" sz="2400" dirty="0" smtClean="0"/>
          </a:p>
          <a:p>
            <a:pPr algn="just"/>
            <a:endParaRPr lang="fr-FR" sz="2400" dirty="0" smtClean="0"/>
          </a:p>
          <a:p>
            <a:pPr algn="just"/>
            <a:endParaRPr lang="fr-FR" sz="2400" dirty="0" smtClean="0"/>
          </a:p>
          <a:p>
            <a:pPr algn="just"/>
            <a:endParaRPr lang="fr-FR" sz="2400" dirty="0" smtClean="0"/>
          </a:p>
          <a:p>
            <a:pPr algn="just"/>
            <a:endParaRPr lang="fr-FR" sz="2400" dirty="0" smtClean="0"/>
          </a:p>
          <a:p>
            <a:pPr algn="just"/>
            <a:endParaRPr lang="fr-FR" sz="2400" dirty="0" smtClean="0"/>
          </a:p>
          <a:p>
            <a:pPr algn="just"/>
            <a:endParaRPr lang="fr-FR" sz="2400" dirty="0" smtClean="0"/>
          </a:p>
          <a:p>
            <a:endParaRPr lang="fr-FR" dirty="0"/>
          </a:p>
        </p:txBody>
      </p:sp>
      <p:sp>
        <p:nvSpPr>
          <p:cNvPr id="13" name="Rectangle 12"/>
          <p:cNvSpPr/>
          <p:nvPr/>
        </p:nvSpPr>
        <p:spPr>
          <a:xfrm>
            <a:off x="0" y="204537"/>
            <a:ext cx="1876926" cy="63287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15" name="Image 14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2098" y="0"/>
            <a:ext cx="1632730" cy="12151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ZoneTexte 10"/>
          <p:cNvSpPr txBox="1"/>
          <p:nvPr/>
        </p:nvSpPr>
        <p:spPr>
          <a:xfrm>
            <a:off x="2583543" y="856343"/>
            <a:ext cx="9348664" cy="93256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2" indent="-457200">
              <a:buFont typeface="+mj-lt"/>
              <a:buAutoNum type="arabicPeriod" startAt="3"/>
              <a:defRPr/>
            </a:pPr>
            <a:r>
              <a:rPr lang="en-US" sz="2400" b="1" dirty="0" smtClean="0"/>
              <a:t>Particular issue: Legislative framework risks</a:t>
            </a:r>
          </a:p>
          <a:p>
            <a:pPr marL="457200" lvl="2" indent="-457200">
              <a:buAutoNum type="arabicPeriod" startAt="2"/>
              <a:defRPr/>
            </a:pPr>
            <a:endParaRPr lang="en-US" dirty="0" smtClean="0"/>
          </a:p>
          <a:p>
            <a:pPr marL="457200" lvl="2" indent="-457200">
              <a:defRPr/>
            </a:pPr>
            <a:r>
              <a:rPr lang="en-US" sz="2000" b="1" u="sng" dirty="0" smtClean="0"/>
              <a:t>Two main risks : </a:t>
            </a:r>
            <a:endParaRPr lang="en-US" b="1" dirty="0" smtClean="0"/>
          </a:p>
          <a:p>
            <a:pPr marL="400050" lvl="2" indent="-400050">
              <a:buFont typeface="+mj-lt"/>
              <a:buAutoNum type="romanLcPeriod"/>
              <a:defRPr/>
            </a:pPr>
            <a:r>
              <a:rPr lang="en-US" sz="2000" b="1" dirty="0" smtClean="0"/>
              <a:t>Unsuitable or unsecured legislative and regulatory framework</a:t>
            </a:r>
          </a:p>
          <a:p>
            <a:pPr marL="457200" lvl="2" indent="-457200">
              <a:buFont typeface="Wingdings" pitchFamily="2" charset="2"/>
              <a:buChar char="ü"/>
              <a:defRPr/>
            </a:pPr>
            <a:endParaRPr lang="en-US" dirty="0" smtClean="0"/>
          </a:p>
          <a:p>
            <a:pPr marL="0" lvl="2">
              <a:defRPr/>
            </a:pPr>
            <a:r>
              <a:rPr lang="en-US" dirty="0" smtClean="0"/>
              <a:t>Situation in many countries including the EU’s where the public work and public service Concession directive raises questions</a:t>
            </a:r>
          </a:p>
          <a:p>
            <a:pPr marL="0" lvl="2">
              <a:defRPr/>
            </a:pPr>
            <a:endParaRPr lang="en-US" dirty="0" smtClean="0"/>
          </a:p>
          <a:p>
            <a:pPr marL="722313" lvl="2" indent="-354013">
              <a:buFont typeface="Wingdings" pitchFamily="2" charset="2"/>
              <a:buChar char="Ø"/>
              <a:defRPr/>
            </a:pPr>
            <a:r>
              <a:rPr lang="en-US" dirty="0" smtClean="0"/>
              <a:t>Example: Current debate on definition of risks for service concession</a:t>
            </a:r>
          </a:p>
          <a:p>
            <a:pPr marL="457200" lvl="2" indent="-457200">
              <a:defRPr/>
            </a:pPr>
            <a:endParaRPr lang="en-US" dirty="0" smtClean="0"/>
          </a:p>
          <a:p>
            <a:pPr marL="457200" lvl="2" indent="-457200">
              <a:buFont typeface="+mj-lt"/>
              <a:buAutoNum type="romanLcPeriod" startAt="2"/>
              <a:defRPr/>
            </a:pPr>
            <a:r>
              <a:rPr lang="en-US" sz="2000" b="1" dirty="0" smtClean="0"/>
              <a:t>Change of laws and regulations</a:t>
            </a:r>
          </a:p>
          <a:p>
            <a:pPr marL="457200" lvl="2" indent="-457200">
              <a:defRPr/>
            </a:pPr>
            <a:endParaRPr lang="en-US" dirty="0" smtClean="0"/>
          </a:p>
          <a:p>
            <a:pPr marL="457200" lvl="2" indent="-457200">
              <a:buFont typeface="Arial" pitchFamily="34" charset="0"/>
              <a:buChar char="•"/>
              <a:defRPr/>
            </a:pPr>
            <a:r>
              <a:rPr lang="en-US" dirty="0" smtClean="0"/>
              <a:t>Negative impact on the implementation of any long term venture: </a:t>
            </a:r>
          </a:p>
          <a:p>
            <a:pPr marL="914400" lvl="3" indent="-457200">
              <a:buFont typeface="Wingdings" pitchFamily="2" charset="2"/>
              <a:buChar char="ü"/>
              <a:defRPr/>
            </a:pPr>
            <a:r>
              <a:rPr lang="en-US" dirty="0" smtClean="0"/>
              <a:t>When investment is made at the origin and recovery over decades, </a:t>
            </a:r>
            <a:r>
              <a:rPr lang="en-US" b="1" dirty="0" smtClean="0"/>
              <a:t>private sector needs to be protected against sovereign changes </a:t>
            </a:r>
            <a:r>
              <a:rPr lang="en-US" dirty="0" smtClean="0"/>
              <a:t>impairing the long term equilibrium of the venture</a:t>
            </a:r>
          </a:p>
          <a:p>
            <a:pPr marL="457200" lvl="2" indent="-457200">
              <a:buFont typeface="Arial" pitchFamily="34" charset="0"/>
              <a:buChar char="•"/>
              <a:defRPr/>
            </a:pPr>
            <a:endParaRPr lang="en-US" dirty="0" smtClean="0"/>
          </a:p>
          <a:p>
            <a:pPr marL="457200" lvl="2" indent="-457200">
              <a:buFont typeface="Arial" pitchFamily="34" charset="0"/>
              <a:buChar char="•"/>
              <a:defRPr/>
            </a:pPr>
            <a:r>
              <a:rPr lang="en-US" b="1" dirty="0" smtClean="0"/>
              <a:t>Public sector and/or end users should have their share of windfall profit </a:t>
            </a:r>
            <a:r>
              <a:rPr lang="en-US" dirty="0" smtClean="0"/>
              <a:t>resulting from change of laws and regulations made by the private sector </a:t>
            </a:r>
          </a:p>
          <a:p>
            <a:pPr marL="457200" lvl="2" indent="-457200">
              <a:defRPr/>
            </a:pPr>
            <a:endParaRPr lang="en-US" dirty="0" smtClean="0"/>
          </a:p>
          <a:p>
            <a:pPr marL="457200" lvl="2" indent="-457200">
              <a:defRPr/>
            </a:pPr>
            <a:endParaRPr lang="en-US" dirty="0" smtClean="0"/>
          </a:p>
          <a:p>
            <a:pPr marL="457200" lvl="2" indent="-457200">
              <a:defRPr/>
            </a:pPr>
            <a:endParaRPr lang="en-US" dirty="0" smtClean="0"/>
          </a:p>
          <a:p>
            <a:pPr marL="457200" lvl="2" indent="-457200">
              <a:defRPr/>
            </a:pPr>
            <a:endParaRPr lang="en-US" dirty="0" smtClean="0"/>
          </a:p>
          <a:p>
            <a:pPr marL="457200" lvl="2" indent="-457200">
              <a:defRPr/>
            </a:pPr>
            <a:endParaRPr lang="en-US" dirty="0" smtClean="0"/>
          </a:p>
          <a:p>
            <a:pPr marL="0" lvl="2">
              <a:defRPr/>
            </a:pPr>
            <a:endParaRPr lang="en-US" dirty="0" smtClean="0"/>
          </a:p>
          <a:p>
            <a:pPr marL="0" lvl="2">
              <a:defRPr/>
            </a:pPr>
            <a:r>
              <a:rPr lang="en-US" dirty="0" smtClean="0"/>
              <a:t> </a:t>
            </a:r>
          </a:p>
          <a:p>
            <a:pPr marL="363538" lvl="2" indent="-363538">
              <a:defRPr/>
            </a:pPr>
            <a:endParaRPr lang="en-US" sz="2400" b="1" dirty="0" smtClean="0"/>
          </a:p>
          <a:p>
            <a:pPr marL="363538" lvl="2" indent="-363538" algn="just">
              <a:defRPr/>
            </a:pPr>
            <a:r>
              <a:rPr lang="en-US" sz="1600" dirty="0" smtClean="0"/>
              <a:t> </a:t>
            </a:r>
          </a:p>
          <a:p>
            <a:pPr marL="363538" lvl="2" indent="-363538" algn="just">
              <a:defRPr/>
            </a:pPr>
            <a:endParaRPr lang="en-US" sz="1600" dirty="0" smtClean="0"/>
          </a:p>
          <a:p>
            <a:pPr marL="363538" lvl="2" indent="-363538" algn="just">
              <a:defRPr/>
            </a:pPr>
            <a:endParaRPr lang="en-US" sz="1600" dirty="0" smtClean="0"/>
          </a:p>
          <a:p>
            <a:pPr marL="363538" lvl="2" indent="-363538" algn="just">
              <a:defRPr/>
            </a:pPr>
            <a:endParaRPr lang="en-US" sz="1600" dirty="0" smtClean="0"/>
          </a:p>
          <a:p>
            <a:pPr marL="363538" lvl="2" indent="-363538" algn="just">
              <a:defRPr/>
            </a:pPr>
            <a:endParaRPr lang="en-US" sz="1600" dirty="0" smtClean="0"/>
          </a:p>
          <a:p>
            <a:pPr marL="1277938" lvl="2" indent="-363538" algn="just">
              <a:defRPr/>
            </a:pPr>
            <a:endParaRPr lang="en-US" sz="1600" dirty="0" smtClean="0"/>
          </a:p>
        </p:txBody>
      </p:sp>
    </p:spTree>
    <p:extLst>
      <p:ext uri="{BB962C8B-B14F-4D97-AF65-F5344CB8AC3E}">
        <p14:creationId xmlns:p14="http://schemas.microsoft.com/office/powerpoint/2010/main" val="3362026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ain">
  <a:themeElements>
    <a:clrScheme name="Parallax">
      <a:dk1>
        <a:sysClr val="windowText" lastClr="000000"/>
      </a:dk1>
      <a:lt1>
        <a:sysClr val="window" lastClr="FFFFFF"/>
      </a:lt1>
      <a:dk2>
        <a:srgbClr val="212121"/>
      </a:dk2>
      <a:lt2>
        <a:srgbClr val="CDD0D1"/>
      </a:lt2>
      <a:accent1>
        <a:srgbClr val="30ACEC"/>
      </a:accent1>
      <a:accent2>
        <a:srgbClr val="80C34F"/>
      </a:accent2>
      <a:accent3>
        <a:srgbClr val="E29D3E"/>
      </a:accent3>
      <a:accent4>
        <a:srgbClr val="D64A3B"/>
      </a:accent4>
      <a:accent5>
        <a:srgbClr val="D64787"/>
      </a:accent5>
      <a:accent6>
        <a:srgbClr val="A666E1"/>
      </a:accent6>
      <a:hlink>
        <a:srgbClr val="3085ED"/>
      </a:hlink>
      <a:folHlink>
        <a:srgbClr val="82B6F4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rallax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04000"/>
              </a:schemeClr>
            </a:gs>
            <a:gs pos="100000">
              <a:schemeClr val="phClr">
                <a:tint val="8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2000"/>
              </a:schemeClr>
            </a:gs>
            <a:gs pos="100000">
              <a:schemeClr val="phClr">
                <a:shade val="88000"/>
                <a:lumMod val="94000"/>
              </a:schemeClr>
            </a:gs>
          </a:gsLst>
          <a:path path="circle">
            <a:fillToRect l="50000" t="100000" r="100000" b="50000"/>
          </a:path>
        </a:gradFill>
      </a:fillStyleLst>
      <a:lnStyleLst>
        <a:ln w="9525" cap="rnd" cmpd="sng" algn="ctr">
          <a:solidFill>
            <a:schemeClr val="phClr">
              <a:tint val="60000"/>
            </a:schemeClr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reflection blurRad="12700" stA="26000" endPos="32000" dist="12700" dir="5400000" sy="-100000" rotWithShape="0"/>
          </a:effectLst>
        </a:effectStyle>
        <a:effectStyle>
          <a:effectLst>
            <a:outerShdw blurRad="38100" dist="25400" dir="5400000" rotWithShape="0">
              <a:srgbClr val="000000">
                <a:alpha val="6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254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98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6000"/>
                <a:satMod val="180000"/>
              </a:schemeClr>
              <a:schemeClr val="phClr">
                <a:tint val="80000"/>
                <a:satMod val="120000"/>
                <a:lumMod val="18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allax" id="{3388167B-A2EB-4685-9635-1831D9AEF8C4}" vid="{4F7A876A-7598-49CA-AFC8-8EDA2551E4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6583</TotalTime>
  <Words>1510</Words>
  <Application>Microsoft Office PowerPoint</Application>
  <PresentationFormat>Grand écran</PresentationFormat>
  <Paragraphs>406</Paragraphs>
  <Slides>14</Slides>
  <Notes>12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14</vt:i4>
      </vt:variant>
    </vt:vector>
  </HeadingPairs>
  <TitlesOfParts>
    <vt:vector size="21" baseType="lpstr">
      <vt:lpstr>Arial</vt:lpstr>
      <vt:lpstr>Book Antiqua</vt:lpstr>
      <vt:lpstr>Calibri</vt:lpstr>
      <vt:lpstr>Calibri Light</vt:lpstr>
      <vt:lpstr>Cambria</vt:lpstr>
      <vt:lpstr>Wingdings</vt:lpstr>
      <vt:lpstr>Main</vt:lpstr>
      <vt:lpstr>Political environment and the legislative framework as risks in the PPP</vt:lpstr>
      <vt:lpstr>The need of PPP</vt:lpstr>
      <vt:lpstr>PPP: What are we talking about ?</vt:lpstr>
      <vt:lpstr>Key ingredients for PfPPP</vt:lpstr>
      <vt:lpstr>Key ingredients for PfPPP</vt:lpstr>
      <vt:lpstr>Which PfPPP family to promote in Slovenia ?</vt:lpstr>
      <vt:lpstr>Conditions for the development of PfPPP from the Concession family</vt:lpstr>
      <vt:lpstr>Conditions for the development of PfPPP from the Concession family (1)</vt:lpstr>
      <vt:lpstr>Conditions for the development of PfPPP from the Concession family (2)</vt:lpstr>
      <vt:lpstr>Conditions for the development of PfPPP from the Concession family (3)</vt:lpstr>
      <vt:lpstr>Conditions for the development of PfPPP from the Concession family (4)</vt:lpstr>
      <vt:lpstr>Overcoming the legislative and regulatory framework risks</vt:lpstr>
      <vt:lpstr>Overcoming the legislative and regulatory framework risks (2)</vt:lpstr>
      <vt:lpstr>Présentation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Kilian</dc:creator>
  <cp:lastModifiedBy>Marc FRILET</cp:lastModifiedBy>
  <cp:revision>629</cp:revision>
  <cp:lastPrinted>2016-03-04T19:26:11Z</cp:lastPrinted>
  <dcterms:created xsi:type="dcterms:W3CDTF">2014-03-05T14:59:50Z</dcterms:created>
  <dcterms:modified xsi:type="dcterms:W3CDTF">2017-11-24T18:21:38Z</dcterms:modified>
</cp:coreProperties>
</file>