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91" r:id="rId2"/>
    <p:sldId id="260" r:id="rId3"/>
    <p:sldId id="285" r:id="rId4"/>
    <p:sldId id="282" r:id="rId5"/>
    <p:sldId id="286" r:id="rId6"/>
    <p:sldId id="287" r:id="rId7"/>
    <p:sldId id="288" r:id="rId8"/>
    <p:sldId id="264" r:id="rId9"/>
    <p:sldId id="275" r:id="rId10"/>
    <p:sldId id="273" r:id="rId11"/>
    <p:sldId id="276" r:id="rId12"/>
    <p:sldId id="277" r:id="rId13"/>
    <p:sldId id="290" r:id="rId14"/>
    <p:sldId id="283" r:id="rId15"/>
    <p:sldId id="280" r:id="rId16"/>
    <p:sldId id="262" r:id="rId17"/>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457200" rtl="0" eaLnBrk="1" latinLnBrk="0" hangingPunct="1">
      <a:defRPr kern="1200">
        <a:solidFill>
          <a:schemeClr val="tx1"/>
        </a:solidFill>
        <a:latin typeface="Arial" charset="0"/>
        <a:ea typeface="Arial" charset="0"/>
        <a:cs typeface="Arial" charset="0"/>
      </a:defRPr>
    </a:lvl6pPr>
    <a:lvl7pPr marL="2743200" algn="l" defTabSz="457200" rtl="0" eaLnBrk="1" latinLnBrk="0" hangingPunct="1">
      <a:defRPr kern="1200">
        <a:solidFill>
          <a:schemeClr val="tx1"/>
        </a:solidFill>
        <a:latin typeface="Arial" charset="0"/>
        <a:ea typeface="Arial" charset="0"/>
        <a:cs typeface="Arial" charset="0"/>
      </a:defRPr>
    </a:lvl7pPr>
    <a:lvl8pPr marL="3200400" algn="l" defTabSz="457200" rtl="0" eaLnBrk="1" latinLnBrk="0" hangingPunct="1">
      <a:defRPr kern="1200">
        <a:solidFill>
          <a:schemeClr val="tx1"/>
        </a:solidFill>
        <a:latin typeface="Arial" charset="0"/>
        <a:ea typeface="Arial" charset="0"/>
        <a:cs typeface="Arial" charset="0"/>
      </a:defRPr>
    </a:lvl8pPr>
    <a:lvl9pPr marL="3657600" algn="l" defTabSz="4572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çois Jorand" initials="FJ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DE5E4"/>
    <a:srgbClr val="850317"/>
    <a:srgbClr val="0096FF"/>
    <a:srgbClr val="1D2763"/>
    <a:srgbClr val="330317"/>
    <a:srgbClr val="ABCB2A"/>
    <a:srgbClr val="BED62F"/>
    <a:srgbClr val="2DBC00"/>
    <a:srgbClr val="33CC33"/>
    <a:srgbClr val="00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13"/>
  </p:normalViewPr>
  <p:slideViewPr>
    <p:cSldViewPr>
      <p:cViewPr varScale="1">
        <p:scale>
          <a:sx n="64" d="100"/>
          <a:sy n="64" d="100"/>
        </p:scale>
        <p:origin x="-130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4643959F-07BF-4D70-8111-00710CD1C83C}" type="datetimeFigureOut">
              <a:rPr lang="fr-FR" smtClean="0"/>
              <a:pPr/>
              <a:t>23/03/2018</a:t>
            </a:fld>
            <a:endParaRPr lang="fr-FR"/>
          </a:p>
        </p:txBody>
      </p:sp>
      <p:sp>
        <p:nvSpPr>
          <p:cNvPr id="4" name="Espace réservé du pied de page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4D28C772-D059-4E91-8432-8FCFB58BB787}" type="slidenum">
              <a:rPr lang="fr-FR" smtClean="0"/>
              <a:pPr/>
              <a:t>‹N°›</a:t>
            </a:fld>
            <a:endParaRPr lang="fr-FR"/>
          </a:p>
        </p:txBody>
      </p:sp>
    </p:spTree>
    <p:extLst>
      <p:ext uri="{BB962C8B-B14F-4D97-AF65-F5344CB8AC3E}">
        <p14:creationId xmlns:p14="http://schemas.microsoft.com/office/powerpoint/2010/main" xmlns="" val="1813476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8E7FBE7-AA7E-4169-952E-1293269CB30D}" type="datetimeFigureOut">
              <a:rPr lang="en-US" smtClean="0"/>
              <a:pPr/>
              <a:t>3/23/2018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F4C1344-7FB7-4B45-9C46-F0D9F1471B97}" type="slidenum">
              <a:rPr lang="en-US" smtClean="0"/>
              <a:pPr/>
              <a:t>‹N°›</a:t>
            </a:fld>
            <a:endParaRPr lang="en-US"/>
          </a:p>
        </p:txBody>
      </p:sp>
    </p:spTree>
    <p:extLst>
      <p:ext uri="{BB962C8B-B14F-4D97-AF65-F5344CB8AC3E}">
        <p14:creationId xmlns:p14="http://schemas.microsoft.com/office/powerpoint/2010/main" xmlns="" val="1471050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microsoft.com/office/2007/relationships/hdphoto" Target="../media/hdphoto2.wdp"/><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228600" y="8382000"/>
            <a:ext cx="9144000" cy="25146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i="0">
                <a:latin typeface="Gill Sans MT"/>
                <a:cs typeface="Gill Sans M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1"/>
            <a:ext cx="5111750" cy="52133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051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7" name="Straight Connector 6"/>
          <p:cNvCxnSpPr/>
          <p:nvPr userDrawn="1"/>
        </p:nvCxnSpPr>
        <p:spPr>
          <a:xfrm flipV="1">
            <a:off x="-1137" y="6248400"/>
            <a:ext cx="7010400" cy="0"/>
          </a:xfrm>
          <a:prstGeom prst="line">
            <a:avLst/>
          </a:prstGeom>
          <a:ln w="2984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761863" y="6253518"/>
            <a:ext cx="381000" cy="0"/>
          </a:xfrm>
          <a:prstGeom prst="line">
            <a:avLst/>
          </a:prstGeom>
          <a:ln w="298450"/>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126964" y="5749309"/>
            <a:ext cx="1558699" cy="998182"/>
          </a:xfrm>
          <a:prstGeom prst="rect">
            <a:avLst/>
          </a:prstGeom>
        </p:spPr>
      </p:pic>
      <p:cxnSp>
        <p:nvCxnSpPr>
          <p:cNvPr id="11" name="Straight Connector 10"/>
          <p:cNvCxnSpPr/>
          <p:nvPr userDrawn="1"/>
        </p:nvCxnSpPr>
        <p:spPr>
          <a:xfrm>
            <a:off x="0" y="152400"/>
            <a:ext cx="9144000" cy="0"/>
          </a:xfrm>
          <a:prstGeom prst="line">
            <a:avLst/>
          </a:prstGeom>
          <a:ln w="29845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Blue Box">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1250" y="1219200"/>
            <a:ext cx="5111750" cy="5137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p:nvPr userDrawn="1"/>
        </p:nvSpPr>
        <p:spPr>
          <a:xfrm>
            <a:off x="0" y="1143000"/>
            <a:ext cx="3505200" cy="521335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381000" y="1339849"/>
            <a:ext cx="3008313" cy="1162050"/>
          </a:xfrm>
        </p:spPr>
        <p:txBody>
          <a:bodyPr anchor="b"/>
          <a:lstStyle>
            <a:lvl1pPr algn="l">
              <a:defRPr sz="2000" b="1" i="0">
                <a:solidFill>
                  <a:schemeClr val="bg1"/>
                </a:solidFill>
                <a:latin typeface="Gill Sans MT"/>
                <a:cs typeface="Gill Sans M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381000" y="2501899"/>
            <a:ext cx="3008313" cy="3975101"/>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7" name="Straight Connector 6"/>
          <p:cNvCxnSpPr/>
          <p:nvPr userDrawn="1"/>
        </p:nvCxnSpPr>
        <p:spPr>
          <a:xfrm flipV="1">
            <a:off x="0" y="567709"/>
            <a:ext cx="7010400" cy="0"/>
          </a:xfrm>
          <a:prstGeom prst="line">
            <a:avLst/>
          </a:prstGeom>
          <a:ln w="2984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763000" y="572827"/>
            <a:ext cx="381000" cy="0"/>
          </a:xfrm>
          <a:prstGeom prst="line">
            <a:avLst/>
          </a:prstGeom>
          <a:ln w="298450"/>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128101" y="68618"/>
            <a:ext cx="1558699" cy="998182"/>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TextBox 5"/>
          <p:cNvSpPr txBox="1"/>
          <p:nvPr userDrawn="1"/>
        </p:nvSpPr>
        <p:spPr>
          <a:xfrm>
            <a:off x="0" y="6535737"/>
            <a:ext cx="9144000" cy="365760"/>
          </a:xfrm>
          <a:prstGeom prst="rect">
            <a:avLst/>
          </a:prstGeom>
          <a:solidFill>
            <a:schemeClr val="tx2"/>
          </a:solidFill>
        </p:spPr>
        <p:txBody>
          <a:bodyPr>
            <a:spAutoFit/>
          </a:bodyPr>
          <a:lstStyle/>
          <a:p>
            <a:pPr algn="ctr" fontAlgn="auto">
              <a:spcBef>
                <a:spcPts val="0"/>
              </a:spcBef>
              <a:spcAft>
                <a:spcPts val="0"/>
              </a:spcAft>
              <a:defRPr/>
            </a:pPr>
            <a:r>
              <a:rPr lang="en-US" sz="1000" dirty="0">
                <a:solidFill>
                  <a:schemeClr val="bg1"/>
                </a:solidFill>
                <a:latin typeface="Gill Sans MT"/>
                <a:cs typeface="Gill Sans MT"/>
              </a:rPr>
              <a:t>Copyright </a:t>
            </a:r>
            <a:r>
              <a:rPr lang="en-US" sz="1000" dirty="0">
                <a:solidFill>
                  <a:schemeClr val="bg1"/>
                </a:solidFill>
                <a:latin typeface="Gill Sans MT"/>
                <a:ea typeface="Arial" charset="0"/>
                <a:cs typeface="Gill Sans MT"/>
              </a:rPr>
              <a:t>© Dispute Resolution Board </a:t>
            </a:r>
            <a:r>
              <a:rPr lang="en-US" sz="1000" dirty="0" smtClean="0">
                <a:solidFill>
                  <a:schemeClr val="bg1"/>
                </a:solidFill>
                <a:latin typeface="Gill Sans MT"/>
                <a:ea typeface="Arial" charset="0"/>
                <a:cs typeface="Gill Sans MT"/>
              </a:rPr>
              <a:t>Foundation 2017</a:t>
            </a:r>
            <a:endParaRPr lang="en-US" sz="1000" dirty="0">
              <a:solidFill>
                <a:schemeClr val="bg1"/>
              </a:solidFill>
              <a:latin typeface="Gill Sans MT"/>
              <a:cs typeface="Gill Sans MT"/>
            </a:endParaRPr>
          </a:p>
        </p:txBody>
      </p:sp>
      <p:cxnSp>
        <p:nvCxnSpPr>
          <p:cNvPr id="7" name="Straight Connector 6"/>
          <p:cNvCxnSpPr/>
          <p:nvPr userDrawn="1"/>
        </p:nvCxnSpPr>
        <p:spPr>
          <a:xfrm>
            <a:off x="0" y="152400"/>
            <a:ext cx="9144000" cy="0"/>
          </a:xfrm>
          <a:prstGeom prst="line">
            <a:avLst/>
          </a:prstGeom>
          <a:ln w="29845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Blue">
    <p:bg>
      <p:bgPr>
        <a:solidFill>
          <a:schemeClr val="tx2"/>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7" name="Picture 11" descr="DRBF_logo_white.png"/>
          <p:cNvPicPr>
            <a:picLocks noChangeAspect="1"/>
          </p:cNvPicPr>
          <p:nvPr userDrawn="1"/>
        </p:nvPicPr>
        <p:blipFill>
          <a:blip r:embed="rId2" cstate="print"/>
          <a:srcRect/>
          <a:stretch>
            <a:fillRect/>
          </a:stretch>
        </p:blipFill>
        <p:spPr bwMode="auto">
          <a:xfrm>
            <a:off x="7315200" y="5688575"/>
            <a:ext cx="1600200" cy="1017025"/>
          </a:xfrm>
          <a:prstGeom prst="rect">
            <a:avLst/>
          </a:prstGeom>
          <a:noFill/>
          <a:ln w="9525">
            <a:noFill/>
            <a:miter lim="800000"/>
            <a:headEnd/>
            <a:tailEnd/>
          </a:ln>
        </p:spPr>
      </p:pic>
      <p:sp>
        <p:nvSpPr>
          <p:cNvPr id="2" name="Title 1"/>
          <p:cNvSpPr>
            <a:spLocks noGrp="1"/>
          </p:cNvSpPr>
          <p:nvPr>
            <p:ph type="title"/>
          </p:nvPr>
        </p:nvSpPr>
        <p:spPr>
          <a:xfrm>
            <a:off x="1792288" y="4416425"/>
            <a:ext cx="5486400" cy="566738"/>
          </a:xfrm>
        </p:spPr>
        <p:txBody>
          <a:bodyPr anchor="b"/>
          <a:lstStyle>
            <a:lvl1pPr algn="l">
              <a:defRPr sz="2000" b="1">
                <a:solidFill>
                  <a:schemeClr val="bg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228600"/>
            <a:ext cx="5486400" cy="4114800"/>
          </a:xfrm>
        </p:spPr>
        <p:txBody>
          <a:bodyPr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4983163"/>
            <a:ext cx="5486400" cy="579437"/>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Box 7"/>
          <p:cNvSpPr txBox="1"/>
          <p:nvPr userDrawn="1"/>
        </p:nvSpPr>
        <p:spPr>
          <a:xfrm>
            <a:off x="0" y="6535738"/>
            <a:ext cx="9144000" cy="246062"/>
          </a:xfrm>
          <a:prstGeom prst="rect">
            <a:avLst/>
          </a:prstGeom>
          <a:noFill/>
        </p:spPr>
        <p:txBody>
          <a:bodyPr>
            <a:spAutoFit/>
          </a:bodyPr>
          <a:lstStyle/>
          <a:p>
            <a:pPr algn="ctr" fontAlgn="auto">
              <a:spcBef>
                <a:spcPts val="0"/>
              </a:spcBef>
              <a:spcAft>
                <a:spcPts val="0"/>
              </a:spcAft>
              <a:defRPr/>
            </a:pPr>
            <a:r>
              <a:rPr lang="en-US" sz="1000" dirty="0">
                <a:solidFill>
                  <a:schemeClr val="bg1"/>
                </a:solidFill>
                <a:latin typeface="Gill Sans MT"/>
                <a:cs typeface="Gill Sans MT"/>
              </a:rPr>
              <a:t>Copyright </a:t>
            </a:r>
            <a:r>
              <a:rPr lang="en-US" sz="1000" dirty="0">
                <a:solidFill>
                  <a:schemeClr val="bg1"/>
                </a:solidFill>
                <a:latin typeface="Gill Sans MT"/>
                <a:ea typeface="Arial" charset="0"/>
                <a:cs typeface="Gill Sans MT"/>
              </a:rPr>
              <a:t>© Dispute Resolution Board Foundation </a:t>
            </a:r>
            <a:r>
              <a:rPr lang="en-US" sz="1000" dirty="0" smtClean="0">
                <a:solidFill>
                  <a:schemeClr val="bg1"/>
                </a:solidFill>
                <a:latin typeface="Gill Sans MT"/>
                <a:ea typeface="Arial" charset="0"/>
                <a:cs typeface="Gill Sans MT"/>
              </a:rPr>
              <a:t>2017</a:t>
            </a:r>
            <a:endParaRPr lang="en-US" sz="1000" dirty="0">
              <a:solidFill>
                <a:schemeClr val="bg1"/>
              </a:solidFill>
              <a:latin typeface="Gill Sans MT"/>
              <a:cs typeface="Gill Sans M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1" name="Picture 20"/>
          <p:cNvPicPr>
            <a:picLocks noChangeAspect="1"/>
          </p:cNvPicPr>
          <p:nvPr/>
        </p:nvPicPr>
        <p:blipFill rotWithShape="1">
          <a:blip r:embed="rId2" cstate="print">
            <a:extLst>
              <a:ext uri="{BEBA8EAE-BF5A-486C-A8C5-ECC9F3942E4B}">
                <a14:imgProps xmlns:a14="http://schemas.microsoft.com/office/drawing/2010/main" xmlns="">
                  <a14:imgLayer r:embed="rId3">
                    <a14:imgEffect>
                      <a14:brightnessContrast bright="20000" contrast="-40000"/>
                    </a14:imgEffect>
                  </a14:imgLayer>
                </a14:imgProps>
              </a:ext>
              <a:ext uri="{28A0092B-C50C-407E-A947-70E740481C1C}">
                <a14:useLocalDpi xmlns:a14="http://schemas.microsoft.com/office/drawing/2010/main" xmlns="" val="0"/>
              </a:ext>
            </a:extLst>
          </a:blip>
          <a:srcRect l="41345" t="1256" r="32361" b="-18528"/>
          <a:stretch/>
        </p:blipFill>
        <p:spPr>
          <a:xfrm>
            <a:off x="0" y="1"/>
            <a:ext cx="1405533" cy="7506586"/>
          </a:xfrm>
          <a:prstGeom prst="rect">
            <a:avLst/>
          </a:prstGeom>
        </p:spPr>
      </p:pic>
      <p:sp>
        <p:nvSpPr>
          <p:cNvPr id="2" name="Title 1"/>
          <p:cNvSpPr>
            <a:spLocks noGrp="1"/>
          </p:cNvSpPr>
          <p:nvPr>
            <p:ph type="title"/>
          </p:nvPr>
        </p:nvSpPr>
        <p:spPr>
          <a:xfrm>
            <a:off x="424543" y="609600"/>
            <a:ext cx="8229600" cy="914400"/>
          </a:xfrm>
        </p:spPr>
        <p:txBody>
          <a:bodyPr/>
          <a:lstStyle>
            <a:lvl1pPr>
              <a:defRPr b="1">
                <a:solidFill>
                  <a:schemeClr val="accent1">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132115" y="1828800"/>
            <a:ext cx="7783285" cy="4204951"/>
          </a:xfr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Box 4"/>
          <p:cNvSpPr txBox="1"/>
          <p:nvPr userDrawn="1"/>
        </p:nvSpPr>
        <p:spPr>
          <a:xfrm>
            <a:off x="-32657" y="7162800"/>
            <a:ext cx="9144000" cy="246221"/>
          </a:xfrm>
          <a:prstGeom prst="rect">
            <a:avLst/>
          </a:prstGeom>
          <a:solidFill>
            <a:schemeClr val="tx2"/>
          </a:solidFill>
        </p:spPr>
        <p:txBody>
          <a:bodyPr>
            <a:spAutoFit/>
          </a:bodyPr>
          <a:lstStyle/>
          <a:p>
            <a:pPr algn="ctr" fontAlgn="auto">
              <a:spcBef>
                <a:spcPts val="0"/>
              </a:spcBef>
              <a:spcAft>
                <a:spcPts val="0"/>
              </a:spcAft>
              <a:defRPr/>
            </a:pPr>
            <a:r>
              <a:rPr lang="en-US" sz="1000" dirty="0" smtClean="0">
                <a:solidFill>
                  <a:schemeClr val="bg1"/>
                </a:solidFill>
                <a:latin typeface="Gill Sans MT"/>
                <a:ea typeface="Arial" charset="0"/>
                <a:cs typeface="Gill Sans MT"/>
              </a:rPr>
              <a:t>© </a:t>
            </a:r>
            <a:r>
              <a:rPr lang="en-US" sz="1000" dirty="0">
                <a:solidFill>
                  <a:schemeClr val="bg1"/>
                </a:solidFill>
                <a:latin typeface="Gill Sans MT"/>
                <a:ea typeface="Arial" charset="0"/>
                <a:cs typeface="Gill Sans MT"/>
              </a:rPr>
              <a:t>Dispute Resolution Board </a:t>
            </a:r>
            <a:r>
              <a:rPr lang="en-US" sz="1000" dirty="0" smtClean="0">
                <a:solidFill>
                  <a:schemeClr val="bg1"/>
                </a:solidFill>
                <a:latin typeface="Gill Sans MT"/>
                <a:ea typeface="Arial" charset="0"/>
                <a:cs typeface="Gill Sans MT"/>
              </a:rPr>
              <a:t>Foundation</a:t>
            </a:r>
            <a:r>
              <a:rPr lang="en-US" sz="1000" baseline="0" dirty="0" smtClean="0">
                <a:solidFill>
                  <a:schemeClr val="bg1"/>
                </a:solidFill>
                <a:latin typeface="Gill Sans MT"/>
                <a:ea typeface="Arial" charset="0"/>
                <a:cs typeface="Gill Sans MT"/>
              </a:rPr>
              <a:t> 2018</a:t>
            </a:r>
            <a:endParaRPr lang="en-US" sz="1000" dirty="0">
              <a:solidFill>
                <a:schemeClr val="bg1"/>
              </a:solidFill>
              <a:latin typeface="Gill Sans MT"/>
              <a:cs typeface="Gill Sans MT"/>
            </a:endParaRPr>
          </a:p>
        </p:txBody>
      </p:sp>
      <p:cxnSp>
        <p:nvCxnSpPr>
          <p:cNvPr id="14" name="Straight Connector 13"/>
          <p:cNvCxnSpPr/>
          <p:nvPr userDrawn="1"/>
        </p:nvCxnSpPr>
        <p:spPr>
          <a:xfrm flipV="1">
            <a:off x="-32657" y="6448706"/>
            <a:ext cx="6662057" cy="10888"/>
          </a:xfrm>
          <a:prstGeom prst="line">
            <a:avLst/>
          </a:prstGeom>
          <a:ln w="2984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2657" y="6712810"/>
            <a:ext cx="6662057" cy="0"/>
          </a:xfrm>
          <a:prstGeom prst="line">
            <a:avLst/>
          </a:prstGeom>
          <a:ln w="2984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8915400" y="6712810"/>
            <a:ext cx="228600" cy="0"/>
          </a:xfrm>
          <a:prstGeom prst="line">
            <a:avLst/>
          </a:prstGeom>
          <a:ln w="298450"/>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6858000" y="5816263"/>
            <a:ext cx="1558699" cy="998182"/>
          </a:xfrm>
          <a:prstGeom prst="rect">
            <a:avLst/>
          </a:prstGeom>
        </p:spPr>
      </p:pic>
      <p:sp>
        <p:nvSpPr>
          <p:cNvPr id="8" name="TextBox 7"/>
          <p:cNvSpPr txBox="1"/>
          <p:nvPr userDrawn="1"/>
        </p:nvSpPr>
        <p:spPr>
          <a:xfrm>
            <a:off x="304800" y="6262717"/>
            <a:ext cx="8839200" cy="615553"/>
          </a:xfrm>
          <a:prstGeom prst="rect">
            <a:avLst/>
          </a:prstGeom>
          <a:noFill/>
        </p:spPr>
        <p:txBody>
          <a:bodyPr wrap="square" rtlCol="0">
            <a:spAutoFit/>
          </a:bodyPr>
          <a:lstStyle/>
          <a:p>
            <a:pPr algn="just"/>
            <a:r>
              <a:rPr lang="en-US" sz="1700" b="1" i="1" kern="1000" dirty="0" smtClean="0">
                <a:solidFill>
                  <a:schemeClr val="bg1"/>
                </a:solidFill>
              </a:rPr>
              <a:t>DRBF Regional Conference Paris 2018: </a:t>
            </a:r>
          </a:p>
          <a:p>
            <a:pPr algn="just"/>
            <a:r>
              <a:rPr lang="en-US" sz="1700" b="1" i="1" kern="1000" dirty="0" smtClean="0">
                <a:solidFill>
                  <a:schemeClr val="bg1"/>
                </a:solidFill>
              </a:rPr>
              <a:t>Using </a:t>
            </a:r>
            <a:r>
              <a:rPr lang="en-US" sz="1700" b="1" i="1" kern="1000" dirty="0">
                <a:solidFill>
                  <a:schemeClr val="bg1"/>
                </a:solidFill>
              </a:rPr>
              <a:t>Dispute Boards to keep the work moving forward</a:t>
            </a:r>
            <a:endParaRPr lang="en-US" sz="1700" kern="1000" dirty="0">
              <a:solidFill>
                <a:schemeClr val="bg1"/>
              </a:solidFill>
            </a:endParaRPr>
          </a:p>
        </p:txBody>
      </p:sp>
      <p:cxnSp>
        <p:nvCxnSpPr>
          <p:cNvPr id="15" name="Straight Connector 14"/>
          <p:cNvCxnSpPr/>
          <p:nvPr userDrawn="1"/>
        </p:nvCxnSpPr>
        <p:spPr>
          <a:xfrm>
            <a:off x="8915400" y="6448706"/>
            <a:ext cx="228600" cy="0"/>
          </a:xfrm>
          <a:prstGeom prst="line">
            <a:avLst/>
          </a:prstGeom>
          <a:ln w="298450"/>
        </p:spPr>
        <p:style>
          <a:lnRef idx="1">
            <a:schemeClr val="accent1"/>
          </a:lnRef>
          <a:fillRef idx="0">
            <a:schemeClr val="accent1"/>
          </a:fillRef>
          <a:effectRef idx="0">
            <a:schemeClr val="accent1"/>
          </a:effectRef>
          <a:fontRef idx="minor">
            <a:schemeClr val="tx1"/>
          </a:fontRef>
        </p:style>
      </p:cxnSp>
      <p:sp>
        <p:nvSpPr>
          <p:cNvPr id="25" name="TextBox 24"/>
          <p:cNvSpPr txBox="1"/>
          <p:nvPr userDrawn="1"/>
        </p:nvSpPr>
        <p:spPr>
          <a:xfrm>
            <a:off x="-32657" y="5887121"/>
            <a:ext cx="990599" cy="246062"/>
          </a:xfrm>
          <a:prstGeom prst="rect">
            <a:avLst/>
          </a:prstGeom>
          <a:noFill/>
        </p:spPr>
        <p:txBody>
          <a:bodyPr wrap="square">
            <a:spAutoFit/>
          </a:bodyPr>
          <a:lstStyle/>
          <a:p>
            <a:pPr algn="r" fontAlgn="auto">
              <a:spcBef>
                <a:spcPts val="0"/>
              </a:spcBef>
              <a:spcAft>
                <a:spcPts val="0"/>
              </a:spcAft>
              <a:defRPr/>
            </a:pPr>
            <a:r>
              <a:rPr lang="en-US" sz="1000" dirty="0" smtClean="0">
                <a:solidFill>
                  <a:schemeClr val="bg2">
                    <a:lumMod val="50000"/>
                  </a:schemeClr>
                </a:solidFill>
                <a:latin typeface="Gill Sans MT"/>
                <a:ea typeface="Arial" charset="0"/>
                <a:cs typeface="Gill Sans MT"/>
              </a:rPr>
              <a:t>© DRBF </a:t>
            </a:r>
            <a:r>
              <a:rPr lang="en-US" sz="1000" dirty="0" smtClean="0">
                <a:solidFill>
                  <a:schemeClr val="bg2">
                    <a:lumMod val="50000"/>
                  </a:schemeClr>
                </a:solidFill>
                <a:latin typeface="Gill Sans MT"/>
                <a:cs typeface="Gill Sans MT"/>
              </a:rPr>
              <a:t>2018</a:t>
            </a:r>
            <a:endParaRPr lang="en-US" sz="1000" dirty="0">
              <a:solidFill>
                <a:schemeClr val="bg2">
                  <a:lumMod val="50000"/>
                </a:schemeClr>
              </a:solidFill>
              <a:latin typeface="Gill Sans MT"/>
              <a:cs typeface="Gill Sans M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17" name="Picture 16"/>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l="357" t="22592" r="27460" b="71096"/>
          <a:stretch/>
        </p:blipFill>
        <p:spPr>
          <a:xfrm>
            <a:off x="462643" y="6304819"/>
            <a:ext cx="6852557" cy="573451"/>
          </a:xfrm>
          <a:prstGeom prst="rect">
            <a:avLst/>
          </a:prstGeom>
        </p:spPr>
      </p:pic>
      <p:sp>
        <p:nvSpPr>
          <p:cNvPr id="2" name="Title 1"/>
          <p:cNvSpPr>
            <a:spLocks noGrp="1"/>
          </p:cNvSpPr>
          <p:nvPr>
            <p:ph type="title"/>
          </p:nvPr>
        </p:nvSpPr>
        <p:spPr>
          <a:xfrm>
            <a:off x="424543" y="609600"/>
            <a:ext cx="8229600" cy="914400"/>
          </a:xfrm>
        </p:spPr>
        <p:txBody>
          <a:bodyPr/>
          <a:lstStyle>
            <a:lvl1pPr>
              <a:defRPr b="1">
                <a:solidFill>
                  <a:schemeClr val="accent1">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132115" y="1820710"/>
            <a:ext cx="7783285" cy="4204951"/>
          </a:xfr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Box 4"/>
          <p:cNvSpPr txBox="1"/>
          <p:nvPr userDrawn="1"/>
        </p:nvSpPr>
        <p:spPr>
          <a:xfrm>
            <a:off x="-32657" y="7162800"/>
            <a:ext cx="9144000" cy="246221"/>
          </a:xfrm>
          <a:prstGeom prst="rect">
            <a:avLst/>
          </a:prstGeom>
          <a:solidFill>
            <a:schemeClr val="tx2"/>
          </a:solidFill>
        </p:spPr>
        <p:txBody>
          <a:bodyPr>
            <a:spAutoFit/>
          </a:bodyPr>
          <a:lstStyle/>
          <a:p>
            <a:pPr algn="ctr" fontAlgn="auto">
              <a:spcBef>
                <a:spcPts val="0"/>
              </a:spcBef>
              <a:spcAft>
                <a:spcPts val="0"/>
              </a:spcAft>
              <a:defRPr/>
            </a:pPr>
            <a:r>
              <a:rPr lang="en-US" sz="1000" dirty="0" smtClean="0">
                <a:solidFill>
                  <a:schemeClr val="bg1"/>
                </a:solidFill>
                <a:latin typeface="Gill Sans MT"/>
                <a:ea typeface="Arial" charset="0"/>
                <a:cs typeface="Gill Sans MT"/>
              </a:rPr>
              <a:t>© </a:t>
            </a:r>
            <a:r>
              <a:rPr lang="en-US" sz="1000" dirty="0">
                <a:solidFill>
                  <a:schemeClr val="bg1"/>
                </a:solidFill>
                <a:latin typeface="Gill Sans MT"/>
                <a:ea typeface="Arial" charset="0"/>
                <a:cs typeface="Gill Sans MT"/>
              </a:rPr>
              <a:t>Dispute Resolution Board </a:t>
            </a:r>
            <a:r>
              <a:rPr lang="en-US" sz="1000" dirty="0" smtClean="0">
                <a:solidFill>
                  <a:schemeClr val="bg1"/>
                </a:solidFill>
                <a:latin typeface="Gill Sans MT"/>
                <a:ea typeface="Arial" charset="0"/>
                <a:cs typeface="Gill Sans MT"/>
              </a:rPr>
              <a:t>Foundation</a:t>
            </a:r>
            <a:r>
              <a:rPr lang="en-US" sz="1000" baseline="0" dirty="0" smtClean="0">
                <a:solidFill>
                  <a:schemeClr val="bg1"/>
                </a:solidFill>
                <a:latin typeface="Gill Sans MT"/>
                <a:ea typeface="Arial" charset="0"/>
                <a:cs typeface="Gill Sans MT"/>
              </a:rPr>
              <a:t> 2018</a:t>
            </a:r>
            <a:endParaRPr lang="en-US" sz="1000" dirty="0">
              <a:solidFill>
                <a:schemeClr val="bg1"/>
              </a:solidFill>
              <a:latin typeface="Gill Sans MT"/>
              <a:cs typeface="Gill Sans MT"/>
            </a:endParaRPr>
          </a:p>
        </p:txBody>
      </p:sp>
      <p:cxnSp>
        <p:nvCxnSpPr>
          <p:cNvPr id="14" name="Straight Connector 13"/>
          <p:cNvCxnSpPr/>
          <p:nvPr userDrawn="1"/>
        </p:nvCxnSpPr>
        <p:spPr>
          <a:xfrm flipV="1">
            <a:off x="-32657" y="7301918"/>
            <a:ext cx="6662057" cy="10888"/>
          </a:xfrm>
          <a:prstGeom prst="line">
            <a:avLst/>
          </a:prstGeom>
          <a:ln w="2984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2657" y="7162800"/>
            <a:ext cx="6662057" cy="0"/>
          </a:xfrm>
          <a:prstGeom prst="line">
            <a:avLst/>
          </a:prstGeom>
          <a:ln w="2984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8915400" y="6712810"/>
            <a:ext cx="228600" cy="0"/>
          </a:xfrm>
          <a:prstGeom prst="line">
            <a:avLst/>
          </a:prstGeom>
          <a:ln w="298450"/>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391400" y="6217318"/>
            <a:ext cx="1032102" cy="660952"/>
          </a:xfrm>
          <a:prstGeom prst="rect">
            <a:avLst/>
          </a:prstGeom>
        </p:spPr>
      </p:pic>
      <p:sp>
        <p:nvSpPr>
          <p:cNvPr id="8" name="TextBox 7"/>
          <p:cNvSpPr txBox="1"/>
          <p:nvPr userDrawn="1"/>
        </p:nvSpPr>
        <p:spPr>
          <a:xfrm>
            <a:off x="462643" y="6288276"/>
            <a:ext cx="6166758" cy="615553"/>
          </a:xfrm>
          <a:prstGeom prst="rect">
            <a:avLst/>
          </a:prstGeom>
          <a:noFill/>
        </p:spPr>
        <p:txBody>
          <a:bodyPr wrap="square" rtlCol="0">
            <a:spAutoFit/>
          </a:bodyPr>
          <a:lstStyle/>
          <a:p>
            <a:pPr algn="just"/>
            <a:r>
              <a:rPr lang="en-US" sz="1700" b="1" i="1" kern="1000" dirty="0" smtClean="0">
                <a:solidFill>
                  <a:schemeClr val="bg1"/>
                </a:solidFill>
              </a:rPr>
              <a:t>DRBF Regional Conference Paris 2018: </a:t>
            </a:r>
          </a:p>
          <a:p>
            <a:pPr algn="just"/>
            <a:r>
              <a:rPr lang="en-US" sz="1700" b="1" i="1" kern="1000" dirty="0" smtClean="0">
                <a:solidFill>
                  <a:schemeClr val="bg1"/>
                </a:solidFill>
              </a:rPr>
              <a:t>Using </a:t>
            </a:r>
            <a:r>
              <a:rPr lang="en-US" sz="1700" b="1" i="1" kern="1000" dirty="0">
                <a:solidFill>
                  <a:schemeClr val="bg1"/>
                </a:solidFill>
              </a:rPr>
              <a:t>Dispute Boards to keep the work moving forward</a:t>
            </a:r>
            <a:endParaRPr lang="en-US" sz="1700" kern="1000" dirty="0">
              <a:solidFill>
                <a:schemeClr val="bg1"/>
              </a:solidFill>
            </a:endParaRPr>
          </a:p>
        </p:txBody>
      </p:sp>
      <p:cxnSp>
        <p:nvCxnSpPr>
          <p:cNvPr id="15" name="Straight Connector 14"/>
          <p:cNvCxnSpPr/>
          <p:nvPr userDrawn="1"/>
        </p:nvCxnSpPr>
        <p:spPr>
          <a:xfrm>
            <a:off x="8915400" y="6448706"/>
            <a:ext cx="228600" cy="0"/>
          </a:xfrm>
          <a:prstGeom prst="line">
            <a:avLst/>
          </a:prstGeom>
          <a:ln w="298450"/>
        </p:spPr>
        <p:style>
          <a:lnRef idx="1">
            <a:schemeClr val="accent1"/>
          </a:lnRef>
          <a:fillRef idx="0">
            <a:schemeClr val="accent1"/>
          </a:fillRef>
          <a:effectRef idx="0">
            <a:schemeClr val="accent1"/>
          </a:effectRef>
          <a:fontRef idx="minor">
            <a:schemeClr val="tx1"/>
          </a:fontRef>
        </p:style>
      </p:cxnSp>
      <p:sp>
        <p:nvSpPr>
          <p:cNvPr id="25" name="TextBox 24"/>
          <p:cNvSpPr txBox="1"/>
          <p:nvPr userDrawn="1"/>
        </p:nvSpPr>
        <p:spPr>
          <a:xfrm>
            <a:off x="304800" y="6044711"/>
            <a:ext cx="990599" cy="246062"/>
          </a:xfrm>
          <a:prstGeom prst="rect">
            <a:avLst/>
          </a:prstGeom>
          <a:noFill/>
        </p:spPr>
        <p:txBody>
          <a:bodyPr wrap="square">
            <a:spAutoFit/>
          </a:bodyPr>
          <a:lstStyle/>
          <a:p>
            <a:pPr algn="r" fontAlgn="auto">
              <a:spcBef>
                <a:spcPts val="0"/>
              </a:spcBef>
              <a:spcAft>
                <a:spcPts val="0"/>
              </a:spcAft>
              <a:defRPr/>
            </a:pPr>
            <a:r>
              <a:rPr lang="en-US" sz="1000" dirty="0" smtClean="0">
                <a:solidFill>
                  <a:schemeClr val="bg2">
                    <a:lumMod val="50000"/>
                  </a:schemeClr>
                </a:solidFill>
                <a:latin typeface="Gill Sans MT"/>
                <a:ea typeface="Arial" charset="0"/>
                <a:cs typeface="Gill Sans MT"/>
              </a:rPr>
              <a:t>© DRBF </a:t>
            </a:r>
            <a:r>
              <a:rPr lang="en-US" sz="1000" dirty="0" smtClean="0">
                <a:solidFill>
                  <a:schemeClr val="bg2">
                    <a:lumMod val="50000"/>
                  </a:schemeClr>
                </a:solidFill>
                <a:latin typeface="Gill Sans MT"/>
                <a:cs typeface="Gill Sans MT"/>
              </a:rPr>
              <a:t>2018</a:t>
            </a:r>
            <a:endParaRPr lang="en-US" sz="1000" dirty="0">
              <a:solidFill>
                <a:schemeClr val="bg2">
                  <a:lumMod val="50000"/>
                </a:schemeClr>
              </a:solidFill>
              <a:latin typeface="Gill Sans MT"/>
              <a:cs typeface="Gill Sans MT"/>
            </a:endParaRPr>
          </a:p>
        </p:txBody>
      </p:sp>
      <p:pic>
        <p:nvPicPr>
          <p:cNvPr id="21" name="Picture 20"/>
          <p:cNvPicPr>
            <a:picLocks noChangeAspect="1"/>
          </p:cNvPicPr>
          <p:nvPr userDrawn="1"/>
        </p:nvPicPr>
        <p:blipFill rotWithShape="1">
          <a:blip r:embed="rId4" cstate="print">
            <a:extLst>
              <a:ext uri="{BEBA8EAE-BF5A-486C-A8C5-ECC9F3942E4B}">
                <a14:imgProps xmlns:a14="http://schemas.microsoft.com/office/drawing/2010/main" xmlns="">
                  <a14:imgLayer r:embed="rId5">
                    <a14:imgEffect>
                      <a14:brightnessContrast bright="20000" contrast="-40000"/>
                    </a14:imgEffect>
                  </a14:imgLayer>
                </a14:imgProps>
              </a:ext>
              <a:ext uri="{28A0092B-C50C-407E-A947-70E740481C1C}">
                <a14:useLocalDpi xmlns:a14="http://schemas.microsoft.com/office/drawing/2010/main" xmlns="" val="0"/>
              </a:ext>
            </a:extLst>
          </a:blip>
          <a:srcRect l="41345" t="1256" r="28370" b="18491"/>
          <a:stretch/>
        </p:blipFill>
        <p:spPr>
          <a:xfrm>
            <a:off x="0" y="5410246"/>
            <a:ext cx="462642" cy="1468024"/>
          </a:xfrm>
          <a:prstGeom prst="rect">
            <a:avLst/>
          </a:prstGeom>
        </p:spPr>
      </p:pic>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l="357" t="22592" r="-357" b="68850"/>
          <a:stretch/>
        </p:blipFill>
        <p:spPr>
          <a:xfrm>
            <a:off x="-1" y="0"/>
            <a:ext cx="9176657" cy="510363"/>
          </a:xfrm>
          <a:prstGeom prst="rect">
            <a:avLst/>
          </a:prstGeom>
        </p:spPr>
      </p:pic>
      <p:pic>
        <p:nvPicPr>
          <p:cNvPr id="19" name="Picture 18"/>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l="357" t="22592" r="27460" b="71096"/>
          <a:stretch/>
        </p:blipFill>
        <p:spPr>
          <a:xfrm>
            <a:off x="8915399" y="6309326"/>
            <a:ext cx="6623957" cy="573451"/>
          </a:xfrm>
          <a:prstGeom prst="rect">
            <a:avLst/>
          </a:prstGeom>
        </p:spPr>
      </p:pic>
    </p:spTree>
    <p:extLst>
      <p:ext uri="{BB962C8B-B14F-4D97-AF65-F5344CB8AC3E}">
        <p14:creationId xmlns:p14="http://schemas.microsoft.com/office/powerpoint/2010/main" xmlns="" val="3858553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2728676"/>
            <a:ext cx="7696200" cy="457200"/>
          </a:xfrm>
        </p:spPr>
        <p:txBody>
          <a:bodyPr anchor="b"/>
          <a:lstStyle>
            <a:lvl1pPr marL="0" indent="0">
              <a:buNone/>
              <a:defRPr sz="2000">
                <a:solidFill>
                  <a:schemeClr val="bg1"/>
                </a:solidFill>
                <a:latin typeface="Adobe Caslon Pro"/>
                <a:cs typeface="Adobe Caslon Pro"/>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t="-1437" b="47604"/>
          <a:stretch/>
        </p:blipFill>
        <p:spPr>
          <a:xfrm>
            <a:off x="1" y="1143000"/>
            <a:ext cx="9143999" cy="3210339"/>
          </a:xfrm>
          <a:prstGeom prst="rect">
            <a:avLst/>
          </a:prstGeom>
        </p:spPr>
      </p:pic>
      <p:cxnSp>
        <p:nvCxnSpPr>
          <p:cNvPr id="10" name="Straight Connector 9"/>
          <p:cNvCxnSpPr/>
          <p:nvPr userDrawn="1"/>
        </p:nvCxnSpPr>
        <p:spPr>
          <a:xfrm>
            <a:off x="0" y="4495800"/>
            <a:ext cx="9144000" cy="0"/>
          </a:xfrm>
          <a:prstGeom prst="line">
            <a:avLst/>
          </a:prstGeom>
          <a:ln w="295275"/>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Box 5"/>
          <p:cNvSpPr txBox="1"/>
          <p:nvPr userDrawn="1"/>
        </p:nvSpPr>
        <p:spPr>
          <a:xfrm>
            <a:off x="0" y="6492239"/>
            <a:ext cx="9144000" cy="246221"/>
          </a:xfrm>
          <a:prstGeom prst="rect">
            <a:avLst/>
          </a:prstGeom>
          <a:solidFill>
            <a:schemeClr val="tx2"/>
          </a:solidFill>
        </p:spPr>
        <p:txBody>
          <a:bodyPr>
            <a:spAutoFit/>
          </a:bodyPr>
          <a:lstStyle/>
          <a:p>
            <a:pPr algn="ctr" fontAlgn="auto">
              <a:spcBef>
                <a:spcPts val="0"/>
              </a:spcBef>
              <a:spcAft>
                <a:spcPts val="0"/>
              </a:spcAft>
              <a:defRPr/>
            </a:pPr>
            <a:r>
              <a:rPr lang="en-US" sz="1000" dirty="0">
                <a:solidFill>
                  <a:schemeClr val="bg1"/>
                </a:solidFill>
                <a:latin typeface="Gill Sans MT"/>
                <a:cs typeface="Gill Sans MT"/>
              </a:rPr>
              <a:t>Copyright </a:t>
            </a:r>
            <a:r>
              <a:rPr lang="en-US" sz="1000" dirty="0">
                <a:solidFill>
                  <a:schemeClr val="bg1"/>
                </a:solidFill>
                <a:latin typeface="Gill Sans MT"/>
                <a:ea typeface="Arial" charset="0"/>
                <a:cs typeface="Gill Sans MT"/>
              </a:rPr>
              <a:t>© Dispute Resolution Board Foundation </a:t>
            </a:r>
            <a:r>
              <a:rPr lang="en-US" sz="1000" dirty="0" smtClean="0">
                <a:solidFill>
                  <a:schemeClr val="bg1"/>
                </a:solidFill>
                <a:latin typeface="Gill Sans MT"/>
                <a:ea typeface="Arial" charset="0"/>
                <a:cs typeface="Gill Sans MT"/>
              </a:rPr>
              <a:t>2018</a:t>
            </a:r>
            <a:endParaRPr lang="en-US" sz="1000" dirty="0">
              <a:solidFill>
                <a:schemeClr val="bg1"/>
              </a:solidFill>
              <a:latin typeface="Gill Sans MT"/>
              <a:cs typeface="Gill Sans MT"/>
            </a:endParaRPr>
          </a:p>
        </p:txBody>
      </p:sp>
      <p:cxnSp>
        <p:nvCxnSpPr>
          <p:cNvPr id="7" name="Straight Connector 6"/>
          <p:cNvCxnSpPr/>
          <p:nvPr userDrawn="1"/>
        </p:nvCxnSpPr>
        <p:spPr>
          <a:xfrm>
            <a:off x="0" y="152400"/>
            <a:ext cx="9144000" cy="0"/>
          </a:xfrm>
          <a:prstGeom prst="line">
            <a:avLst/>
          </a:prstGeom>
          <a:ln w="295275"/>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1600"/>
            <a:ext cx="4040188" cy="639762"/>
          </a:xfrm>
        </p:spPr>
        <p:txBody>
          <a:bodyPr anchor="b"/>
          <a:lstStyle>
            <a:lvl1pPr marL="0" indent="0">
              <a:buNone/>
              <a:defRPr sz="2400" b="0">
                <a:solidFill>
                  <a:srgbClr val="800000"/>
                </a:solidFill>
                <a:latin typeface="Adobe Caslon Pro"/>
                <a:cs typeface="Adobe Caslon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371600"/>
            <a:ext cx="4041775" cy="639762"/>
          </a:xfrm>
        </p:spPr>
        <p:txBody>
          <a:bodyPr anchor="b"/>
          <a:lstStyle>
            <a:lvl1pPr marL="0" indent="0">
              <a:buNone/>
              <a:defRPr sz="2400" b="0">
                <a:solidFill>
                  <a:srgbClr val="800000"/>
                </a:solidFill>
                <a:latin typeface="Adobe Caslon Pro"/>
                <a:cs typeface="Adobe Caslon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2918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5"/>
          <p:cNvSpPr>
            <a:spLocks noGrp="1"/>
          </p:cNvSpPr>
          <p:nvPr>
            <p:ph sz="quarter" idx="10"/>
          </p:nvPr>
        </p:nvSpPr>
        <p:spPr>
          <a:xfrm>
            <a:off x="457200" y="2133600"/>
            <a:ext cx="4041775" cy="32918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userDrawn="1"/>
        </p:nvCxnSpPr>
        <p:spPr>
          <a:xfrm flipV="1">
            <a:off x="-1137" y="6248400"/>
            <a:ext cx="7010400" cy="0"/>
          </a:xfrm>
          <a:prstGeom prst="line">
            <a:avLst/>
          </a:prstGeom>
          <a:ln w="29845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761863" y="6253518"/>
            <a:ext cx="381000" cy="0"/>
          </a:xfrm>
          <a:prstGeom prst="line">
            <a:avLst/>
          </a:prstGeom>
          <a:ln w="298450"/>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126964" y="5749309"/>
            <a:ext cx="1558699" cy="998182"/>
          </a:xfrm>
          <a:prstGeom prst="rect">
            <a:avLst/>
          </a:prstGeom>
        </p:spPr>
      </p:pic>
      <p:cxnSp>
        <p:nvCxnSpPr>
          <p:cNvPr id="14" name="Straight Connector 13"/>
          <p:cNvCxnSpPr/>
          <p:nvPr userDrawn="1"/>
        </p:nvCxnSpPr>
        <p:spPr>
          <a:xfrm>
            <a:off x="0" y="152400"/>
            <a:ext cx="9144000" cy="0"/>
          </a:xfrm>
          <a:prstGeom prst="line">
            <a:avLst/>
          </a:prstGeom>
          <a:ln w="29845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4343400"/>
            <a:ext cx="9144000" cy="25146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8" name="Picture 11" descr="DRBF_logo_white.png"/>
          <p:cNvPicPr>
            <a:picLocks noChangeAspect="1"/>
          </p:cNvPicPr>
          <p:nvPr userDrawn="1"/>
        </p:nvPicPr>
        <p:blipFill>
          <a:blip r:embed="rId2" cstate="print"/>
          <a:srcRect/>
          <a:stretch>
            <a:fillRect/>
          </a:stretch>
        </p:blipFill>
        <p:spPr bwMode="auto">
          <a:xfrm>
            <a:off x="3313113" y="4800600"/>
            <a:ext cx="2517775" cy="1600200"/>
          </a:xfrm>
          <a:prstGeom prst="rect">
            <a:avLst/>
          </a:prstGeom>
          <a:noFill/>
          <a:ln w="9525">
            <a:noFill/>
            <a:miter lim="800000"/>
            <a:headEnd/>
            <a:tailEnd/>
          </a:ln>
        </p:spPr>
      </p:pic>
      <p:sp>
        <p:nvSpPr>
          <p:cNvPr id="9" name="TextBox 8"/>
          <p:cNvSpPr txBox="1"/>
          <p:nvPr userDrawn="1"/>
        </p:nvSpPr>
        <p:spPr>
          <a:xfrm>
            <a:off x="0" y="6535738"/>
            <a:ext cx="9144000" cy="246062"/>
          </a:xfrm>
          <a:prstGeom prst="rect">
            <a:avLst/>
          </a:prstGeom>
          <a:noFill/>
        </p:spPr>
        <p:txBody>
          <a:bodyPr>
            <a:spAutoFit/>
          </a:bodyPr>
          <a:lstStyle/>
          <a:p>
            <a:pPr algn="ctr" fontAlgn="auto">
              <a:spcBef>
                <a:spcPts val="0"/>
              </a:spcBef>
              <a:spcAft>
                <a:spcPts val="0"/>
              </a:spcAft>
              <a:defRPr/>
            </a:pPr>
            <a:r>
              <a:rPr lang="en-US" sz="1000" dirty="0">
                <a:solidFill>
                  <a:schemeClr val="bg1"/>
                </a:solidFill>
                <a:latin typeface="Gill Sans MT"/>
                <a:cs typeface="Gill Sans MT"/>
              </a:rPr>
              <a:t>Copyright </a:t>
            </a:r>
            <a:r>
              <a:rPr lang="en-US" sz="1000" dirty="0">
                <a:solidFill>
                  <a:schemeClr val="bg1"/>
                </a:solidFill>
                <a:latin typeface="Gill Sans MT"/>
                <a:ea typeface="Arial" charset="0"/>
                <a:cs typeface="Gill Sans MT"/>
              </a:rPr>
              <a:t>© Dispute Resolution Board Foundation </a:t>
            </a:r>
            <a:r>
              <a:rPr lang="en-US" sz="1000" dirty="0" smtClean="0">
                <a:solidFill>
                  <a:schemeClr val="bg1"/>
                </a:solidFill>
                <a:latin typeface="Gill Sans MT"/>
                <a:ea typeface="Arial" charset="0"/>
                <a:cs typeface="Gill Sans MT"/>
              </a:rPr>
              <a:t>2018</a:t>
            </a:r>
            <a:endParaRPr lang="en-US" sz="1000" dirty="0">
              <a:solidFill>
                <a:schemeClr val="bg1"/>
              </a:solidFill>
              <a:latin typeface="Gill Sans MT"/>
              <a:cs typeface="Gill Sans MT"/>
            </a:endParaRPr>
          </a:p>
        </p:txBody>
      </p:sp>
      <p:sp>
        <p:nvSpPr>
          <p:cNvPr id="12" name="TextBox 11"/>
          <p:cNvSpPr txBox="1"/>
          <p:nvPr userDrawn="1"/>
        </p:nvSpPr>
        <p:spPr>
          <a:xfrm>
            <a:off x="0" y="3931463"/>
            <a:ext cx="9144000" cy="548640"/>
          </a:xfrm>
          <a:prstGeom prst="rect">
            <a:avLst/>
          </a:prstGeom>
          <a:solidFill>
            <a:schemeClr val="accent1"/>
          </a:solidFill>
        </p:spPr>
        <p:txBody>
          <a:bodyPr wrap="square" rtlCol="0">
            <a:spAutoFit/>
          </a:bodyPr>
          <a:lstStyle/>
          <a:p>
            <a:r>
              <a:rPr lang="en-US" sz="2200" dirty="0" smtClean="0">
                <a:solidFill>
                  <a:schemeClr val="bg1"/>
                </a:solidFill>
                <a:latin typeface="+mj-lt"/>
              </a:rPr>
              <a:t>  Dispute Resolution Board</a:t>
            </a:r>
            <a:r>
              <a:rPr lang="en-US" sz="2200" baseline="0" dirty="0" smtClean="0">
                <a:solidFill>
                  <a:schemeClr val="bg1"/>
                </a:solidFill>
                <a:latin typeface="+mj-lt"/>
              </a:rPr>
              <a:t> Foundation. </a:t>
            </a:r>
            <a:r>
              <a:rPr lang="en-US" sz="2200" b="1" i="1" baseline="0" dirty="0" smtClean="0">
                <a:solidFill>
                  <a:schemeClr val="bg1"/>
                </a:solidFill>
                <a:latin typeface="+mj-lt"/>
              </a:rPr>
              <a:t>Moving projects forward </a:t>
            </a:r>
            <a:r>
              <a:rPr lang="en-US" sz="2200" baseline="0" dirty="0" smtClean="0">
                <a:solidFill>
                  <a:schemeClr val="bg1"/>
                </a:solidFill>
                <a:latin typeface="+mj-lt"/>
              </a:rPr>
              <a:t>since 1996.</a:t>
            </a:r>
            <a:endParaRPr lang="en-US" sz="2200" dirty="0">
              <a:solidFill>
                <a:schemeClr val="bg1"/>
              </a:solidFill>
              <a:latin typeface="+mj-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TextBox 2"/>
          <p:cNvSpPr txBox="1"/>
          <p:nvPr userDrawn="1"/>
        </p:nvSpPr>
        <p:spPr>
          <a:xfrm>
            <a:off x="0" y="6535737"/>
            <a:ext cx="9144000" cy="365760"/>
          </a:xfrm>
          <a:prstGeom prst="rect">
            <a:avLst/>
          </a:prstGeom>
          <a:solidFill>
            <a:schemeClr val="tx2"/>
          </a:solidFill>
        </p:spPr>
        <p:txBody>
          <a:bodyPr>
            <a:spAutoFit/>
          </a:bodyPr>
          <a:lstStyle/>
          <a:p>
            <a:pPr algn="ctr" fontAlgn="auto">
              <a:spcBef>
                <a:spcPts val="0"/>
              </a:spcBef>
              <a:spcAft>
                <a:spcPts val="0"/>
              </a:spcAft>
              <a:defRPr/>
            </a:pPr>
            <a:r>
              <a:rPr lang="en-US" sz="1000" dirty="0">
                <a:solidFill>
                  <a:schemeClr val="bg1"/>
                </a:solidFill>
                <a:latin typeface="Gill Sans MT"/>
                <a:cs typeface="Gill Sans MT"/>
              </a:rPr>
              <a:t>Copyright </a:t>
            </a:r>
            <a:r>
              <a:rPr lang="en-US" sz="1000" dirty="0">
                <a:solidFill>
                  <a:schemeClr val="bg1"/>
                </a:solidFill>
                <a:latin typeface="Gill Sans MT"/>
                <a:ea typeface="Arial" charset="0"/>
                <a:cs typeface="Gill Sans MT"/>
              </a:rPr>
              <a:t>© Dispute Resolution Board </a:t>
            </a:r>
            <a:r>
              <a:rPr lang="en-US" sz="1000">
                <a:solidFill>
                  <a:schemeClr val="bg1"/>
                </a:solidFill>
                <a:latin typeface="Gill Sans MT"/>
                <a:ea typeface="Arial" charset="0"/>
                <a:cs typeface="Gill Sans MT"/>
              </a:rPr>
              <a:t>Foundation </a:t>
            </a:r>
            <a:r>
              <a:rPr lang="en-US" sz="1000" smtClean="0">
                <a:solidFill>
                  <a:schemeClr val="bg1"/>
                </a:solidFill>
                <a:latin typeface="Gill Sans MT"/>
                <a:ea typeface="Arial" charset="0"/>
                <a:cs typeface="Gill Sans MT"/>
              </a:rPr>
              <a:t>2017</a:t>
            </a:r>
            <a:endParaRPr lang="en-US" sz="1000" dirty="0">
              <a:solidFill>
                <a:schemeClr val="bg1"/>
              </a:solidFill>
              <a:latin typeface="Gill Sans MT"/>
              <a:cs typeface="Gill Sans MT"/>
            </a:endParaRPr>
          </a:p>
        </p:txBody>
      </p:sp>
      <p:cxnSp>
        <p:nvCxnSpPr>
          <p:cNvPr id="4" name="Straight Connector 3"/>
          <p:cNvCxnSpPr/>
          <p:nvPr userDrawn="1"/>
        </p:nvCxnSpPr>
        <p:spPr>
          <a:xfrm>
            <a:off x="0" y="152400"/>
            <a:ext cx="9144000" cy="0"/>
          </a:xfrm>
          <a:prstGeom prst="line">
            <a:avLst/>
          </a:prstGeom>
          <a:ln w="29845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Blu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4" name="Picture 11" descr="DRBF_logo_white.png"/>
          <p:cNvPicPr>
            <a:picLocks noChangeAspect="1"/>
          </p:cNvPicPr>
          <p:nvPr userDrawn="1"/>
        </p:nvPicPr>
        <p:blipFill>
          <a:blip r:embed="rId2" cstate="print"/>
          <a:srcRect/>
          <a:stretch>
            <a:fillRect/>
          </a:stretch>
        </p:blipFill>
        <p:spPr bwMode="auto">
          <a:xfrm>
            <a:off x="7315200" y="5688575"/>
            <a:ext cx="1600200" cy="1017025"/>
          </a:xfrm>
          <a:prstGeom prst="rect">
            <a:avLst/>
          </a:prstGeom>
          <a:noFill/>
          <a:ln w="9525">
            <a:noFill/>
            <a:miter lim="800000"/>
            <a:headEnd/>
            <a:tailEnd/>
          </a:ln>
        </p:spPr>
      </p:pic>
      <p:sp>
        <p:nvSpPr>
          <p:cNvPr id="5" name="TextBox 4"/>
          <p:cNvSpPr txBox="1"/>
          <p:nvPr userDrawn="1"/>
        </p:nvSpPr>
        <p:spPr>
          <a:xfrm>
            <a:off x="0" y="6535738"/>
            <a:ext cx="9144000" cy="246062"/>
          </a:xfrm>
          <a:prstGeom prst="rect">
            <a:avLst/>
          </a:prstGeom>
          <a:noFill/>
        </p:spPr>
        <p:txBody>
          <a:bodyPr>
            <a:spAutoFit/>
          </a:bodyPr>
          <a:lstStyle/>
          <a:p>
            <a:pPr algn="ctr" fontAlgn="auto">
              <a:spcBef>
                <a:spcPts val="0"/>
              </a:spcBef>
              <a:spcAft>
                <a:spcPts val="0"/>
              </a:spcAft>
              <a:defRPr/>
            </a:pPr>
            <a:r>
              <a:rPr lang="en-US" sz="1000" dirty="0">
                <a:solidFill>
                  <a:schemeClr val="bg1"/>
                </a:solidFill>
                <a:latin typeface="Gill Sans MT"/>
                <a:cs typeface="Gill Sans MT"/>
              </a:rPr>
              <a:t>Copyright </a:t>
            </a:r>
            <a:r>
              <a:rPr lang="en-US" sz="1000" dirty="0">
                <a:solidFill>
                  <a:schemeClr val="bg1"/>
                </a:solidFill>
                <a:latin typeface="Gill Sans MT"/>
                <a:ea typeface="Arial" charset="0"/>
                <a:cs typeface="Gill Sans MT"/>
              </a:rPr>
              <a:t>© Dispute Resolution Board Foundation </a:t>
            </a:r>
            <a:r>
              <a:rPr lang="en-US" sz="1000" dirty="0" smtClean="0">
                <a:solidFill>
                  <a:schemeClr val="bg1"/>
                </a:solidFill>
                <a:latin typeface="Gill Sans MT"/>
                <a:ea typeface="Arial" charset="0"/>
                <a:cs typeface="Gill Sans MT"/>
              </a:rPr>
              <a:t>2017</a:t>
            </a:r>
            <a:endParaRPr lang="en-US" sz="1000" dirty="0">
              <a:solidFill>
                <a:schemeClr val="bg1"/>
              </a:solidFill>
              <a:latin typeface="Gill Sans MT"/>
              <a:cs typeface="Gill Sans M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144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457200" y="2133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Box 3"/>
          <p:cNvSpPr txBox="1"/>
          <p:nvPr userDrawn="1"/>
        </p:nvSpPr>
        <p:spPr>
          <a:xfrm>
            <a:off x="0" y="6535738"/>
            <a:ext cx="9144000" cy="246062"/>
          </a:xfrm>
          <a:prstGeom prst="rect">
            <a:avLst/>
          </a:prstGeom>
          <a:noFill/>
        </p:spPr>
        <p:txBody>
          <a:bodyPr>
            <a:spAutoFit/>
          </a:bodyPr>
          <a:lstStyle/>
          <a:p>
            <a:pPr algn="ctr" fontAlgn="auto">
              <a:spcBef>
                <a:spcPts val="0"/>
              </a:spcBef>
              <a:spcAft>
                <a:spcPts val="0"/>
              </a:spcAft>
              <a:defRPr/>
            </a:pPr>
            <a:r>
              <a:rPr lang="en-US" sz="1000" dirty="0" smtClean="0">
                <a:solidFill>
                  <a:schemeClr val="tx1"/>
                </a:solidFill>
                <a:latin typeface="Gill Sans MT"/>
                <a:ea typeface="Arial" charset="0"/>
                <a:cs typeface="Gill Sans MT"/>
              </a:rPr>
              <a:t>© </a:t>
            </a:r>
            <a:r>
              <a:rPr lang="en-US" sz="1000" dirty="0">
                <a:solidFill>
                  <a:schemeClr val="tx1"/>
                </a:solidFill>
                <a:latin typeface="Gill Sans MT"/>
                <a:ea typeface="Arial" charset="0"/>
                <a:cs typeface="Gill Sans MT"/>
              </a:rPr>
              <a:t>Dispute Resolution Board Foundation </a:t>
            </a:r>
            <a:r>
              <a:rPr lang="en-US" sz="1000" dirty="0" smtClean="0">
                <a:solidFill>
                  <a:schemeClr val="tx1"/>
                </a:solidFill>
                <a:latin typeface="Gill Sans MT"/>
                <a:ea typeface="Arial" charset="0"/>
                <a:cs typeface="Gill Sans MT"/>
              </a:rPr>
              <a:t>2018</a:t>
            </a:r>
            <a:endParaRPr lang="en-US" sz="1000" dirty="0">
              <a:solidFill>
                <a:schemeClr val="tx1"/>
              </a:solidFill>
              <a:latin typeface="Gill Sans MT"/>
              <a:cs typeface="Gill Sans MT"/>
            </a:endParaRPr>
          </a:p>
        </p:txBody>
      </p:sp>
      <p:sp>
        <p:nvSpPr>
          <p:cNvPr id="3" name="TextBox 2"/>
          <p:cNvSpPr txBox="1"/>
          <p:nvPr userDrawn="1"/>
        </p:nvSpPr>
        <p:spPr>
          <a:xfrm>
            <a:off x="8229600" y="6145628"/>
            <a:ext cx="762000" cy="369332"/>
          </a:xfrm>
          <a:prstGeom prst="rect">
            <a:avLst/>
          </a:prstGeom>
          <a:noFill/>
        </p:spPr>
        <p:txBody>
          <a:bodyPr wrap="square" rtlCol="0">
            <a:spAutoFit/>
          </a:bodyPr>
          <a:lstStyle/>
          <a:p>
            <a:pPr algn="r"/>
            <a:fld id="{FA3C6287-DCCF-412C-968A-097FCB3FF5BF}" type="slidenum">
              <a:rPr lang="en-US" smtClean="0"/>
              <a:pPr algn="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51" r:id="rId4"/>
    <p:sldLayoutId id="2147483652" r:id="rId5"/>
    <p:sldLayoutId id="2147483653" r:id="rId6"/>
    <p:sldLayoutId id="2147483654" r:id="rId7"/>
    <p:sldLayoutId id="2147483655" r:id="rId8"/>
    <p:sldLayoutId id="2147483660" r:id="rId9"/>
    <p:sldLayoutId id="2147483656" r:id="rId10"/>
    <p:sldLayoutId id="2147483662" r:id="rId11"/>
    <p:sldLayoutId id="2147483657" r:id="rId12"/>
    <p:sldLayoutId id="2147483661" r:id="rId13"/>
  </p:sldLayoutIdLst>
  <p:hf hdr="0" ftr="0" dt="0"/>
  <p:txStyles>
    <p:titleStyle>
      <a:lvl1pPr algn="ctr" rtl="0" eaLnBrk="1" fontAlgn="base" hangingPunct="1">
        <a:spcBef>
          <a:spcPct val="0"/>
        </a:spcBef>
        <a:spcAft>
          <a:spcPct val="0"/>
        </a:spcAft>
        <a:defRPr sz="4400" kern="1200">
          <a:solidFill>
            <a:schemeClr val="tx1"/>
          </a:solidFill>
          <a:latin typeface="Gill Sans MT"/>
          <a:ea typeface="ＭＳ Ｐゴシック" charset="-128"/>
          <a:cs typeface="Gill Sans MT"/>
        </a:defRPr>
      </a:lvl1pPr>
      <a:lvl2pPr algn="ctr"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p:titleStyle>
    <p:bodyStyle>
      <a:lvl1pPr marL="342900" indent="-342900" algn="l" rtl="0" eaLnBrk="1" fontAlgn="base" hangingPunct="1">
        <a:spcBef>
          <a:spcPct val="20000"/>
        </a:spcBef>
        <a:spcAft>
          <a:spcPct val="0"/>
        </a:spcAft>
        <a:buSzPct val="100000"/>
        <a:buFontTx/>
        <a:buBlip>
          <a:blip r:embed="rId15"/>
        </a:buBlip>
        <a:defRPr sz="3200" kern="1200">
          <a:solidFill>
            <a:schemeClr val="tx1"/>
          </a:solidFill>
          <a:latin typeface="Gill Sans MT"/>
          <a:ea typeface="ＭＳ Ｐゴシック" charset="-128"/>
          <a:cs typeface="Gill Sans MT"/>
        </a:defRPr>
      </a:lvl1pPr>
      <a:lvl2pPr marL="742950" indent="-285750" algn="l" rtl="0" eaLnBrk="1" fontAlgn="base" hangingPunct="1">
        <a:spcBef>
          <a:spcPct val="20000"/>
        </a:spcBef>
        <a:spcAft>
          <a:spcPct val="0"/>
        </a:spcAft>
        <a:buSzPct val="100000"/>
        <a:buFontTx/>
        <a:buBlip>
          <a:blip r:embed="rId16"/>
        </a:buBlip>
        <a:defRPr sz="2800" kern="1200">
          <a:solidFill>
            <a:schemeClr val="tx1"/>
          </a:solidFill>
          <a:latin typeface="Gill Sans MT"/>
          <a:ea typeface="ＭＳ Ｐゴシック" charset="-128"/>
          <a:cs typeface="Gill Sans MT"/>
        </a:defRPr>
      </a:lvl2pPr>
      <a:lvl3pPr marL="1143000" indent="-228600" algn="l" rtl="0" eaLnBrk="1" fontAlgn="base" hangingPunct="1">
        <a:spcBef>
          <a:spcPct val="20000"/>
        </a:spcBef>
        <a:spcAft>
          <a:spcPct val="0"/>
        </a:spcAft>
        <a:buClr>
          <a:srgbClr val="1D2763"/>
        </a:buClr>
        <a:buFont typeface="Lucida Grande"/>
        <a:buChar char="»"/>
        <a:defRPr sz="2400" kern="1200">
          <a:solidFill>
            <a:schemeClr val="tx1"/>
          </a:solidFill>
          <a:latin typeface="Gill Sans MT"/>
          <a:ea typeface="ＭＳ Ｐゴシック" charset="-128"/>
          <a:cs typeface="Gill Sans MT"/>
        </a:defRPr>
      </a:lvl3pPr>
      <a:lvl4pPr marL="1600200" indent="-228600" algn="l" rtl="0" eaLnBrk="1" fontAlgn="base" hangingPunct="1">
        <a:spcBef>
          <a:spcPct val="20000"/>
        </a:spcBef>
        <a:spcAft>
          <a:spcPct val="0"/>
        </a:spcAft>
        <a:buClr>
          <a:srgbClr val="ABCB2A"/>
        </a:buClr>
        <a:buSzPct val="95000"/>
        <a:buFont typeface="Wingdings" charset="2"/>
        <a:buChar char="Ø"/>
        <a:defRPr sz="2000" kern="1200">
          <a:solidFill>
            <a:schemeClr val="tx1"/>
          </a:solidFill>
          <a:latin typeface="Gill Sans MT"/>
          <a:ea typeface="ＭＳ Ｐゴシック" charset="-128"/>
          <a:cs typeface="Gill Sans MT"/>
        </a:defRPr>
      </a:lvl4pPr>
      <a:lvl5pPr marL="2057400" indent="-228600" algn="l" rtl="0" eaLnBrk="1" fontAlgn="base" hangingPunct="1">
        <a:spcBef>
          <a:spcPct val="20000"/>
        </a:spcBef>
        <a:spcAft>
          <a:spcPct val="0"/>
        </a:spcAft>
        <a:buClr>
          <a:srgbClr val="ABCB2A"/>
        </a:buClr>
        <a:buFont typeface="Lucida Grande"/>
        <a:buChar char="»"/>
        <a:defRPr sz="2000" kern="1200">
          <a:solidFill>
            <a:schemeClr val="tx1"/>
          </a:solidFill>
          <a:latin typeface="Gill Sans MT"/>
          <a:ea typeface="ＭＳ Ｐゴシック" charset="-128"/>
          <a:cs typeface="Gill Sans M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10.jpe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3161893"/>
            <a:ext cx="9220200" cy="3696107"/>
          </a:xfrm>
          <a:prstGeom prst="rect">
            <a:avLst/>
          </a:prstGeom>
          <a:solidFill>
            <a:srgbClr val="CDE5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601200" y="-2902695"/>
            <a:ext cx="9144000" cy="70364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very MarCom 2013\Documents\aAVERY MARCOM May 2010\CLIENTS06\DRBF Mar2016\2018 Paris\ART\BackgroundTealGeom.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34979" r="34826" b="31732"/>
          <a:stretch/>
        </p:blipFill>
        <p:spPr bwMode="auto">
          <a:xfrm>
            <a:off x="1" y="-153925"/>
            <a:ext cx="9143999" cy="3351275"/>
          </a:xfrm>
          <a:prstGeom prst="rect">
            <a:avLst/>
          </a:prstGeom>
          <a:noFill/>
          <a:extLst>
            <a:ext uri="{909E8E84-426E-40DD-AFC4-6F175D3DCCD1}">
              <a14:hiddenFill xmlns="" xmlns:a14="http://schemas.microsoft.com/office/drawing/2010/main">
                <a:solidFill>
                  <a:srgbClr val="FFFFFF"/>
                </a:solidFill>
              </a14:hiddenFill>
            </a:ext>
          </a:extLst>
        </p:spPr>
      </p:pic>
      <p:sp>
        <p:nvSpPr>
          <p:cNvPr id="3" name="Title 2"/>
          <p:cNvSpPr>
            <a:spLocks noGrp="1"/>
          </p:cNvSpPr>
          <p:nvPr>
            <p:ph type="ctrTitle" idx="4294967295"/>
          </p:nvPr>
        </p:nvSpPr>
        <p:spPr>
          <a:xfrm>
            <a:off x="152401" y="381000"/>
            <a:ext cx="6629399" cy="3527425"/>
          </a:xfrm>
        </p:spPr>
        <p:txBody>
          <a:bodyPr/>
          <a:lstStyle/>
          <a:p>
            <a:r>
              <a:rPr lang="en-US" sz="3200" b="1" dirty="0" smtClean="0"/>
              <a:t>Session 6</a:t>
            </a:r>
            <a:r>
              <a:rPr lang="en-US" sz="4000" b="1" dirty="0" smtClean="0"/>
              <a:t/>
            </a:r>
            <a:br>
              <a:rPr lang="en-US" sz="4000" b="1" dirty="0" smtClean="0"/>
            </a:br>
            <a:r>
              <a:rPr lang="en-US" sz="3200" b="1" dirty="0" smtClean="0"/>
              <a:t>New Opportunities</a:t>
            </a:r>
            <a:br>
              <a:rPr lang="en-US" sz="3200" b="1" dirty="0" smtClean="0"/>
            </a:br>
            <a:r>
              <a:rPr lang="en-US" sz="3200" b="1" dirty="0" smtClean="0"/>
              <a:t>for Dispute Boards</a:t>
            </a:r>
            <a:br>
              <a:rPr lang="en-US" sz="3200" b="1" dirty="0" smtClean="0"/>
            </a:br>
            <a:r>
              <a:rPr lang="en-US" sz="2800" b="1" i="1" dirty="0" smtClean="0"/>
              <a:t>The French Scene and Grand Paris Project</a:t>
            </a:r>
            <a:r>
              <a:rPr lang="en-US" sz="2800" dirty="0" smtClean="0"/>
              <a:t/>
            </a:r>
            <a:br>
              <a:rPr lang="en-US" sz="2800" dirty="0" smtClean="0"/>
            </a:br>
            <a:endParaRPr lang="en-US" sz="2800" dirty="0"/>
          </a:p>
        </p:txBody>
      </p:sp>
      <p:sp>
        <p:nvSpPr>
          <p:cNvPr id="4" name="Subtitle 3"/>
          <p:cNvSpPr>
            <a:spLocks noGrp="1"/>
          </p:cNvSpPr>
          <p:nvPr>
            <p:ph type="subTitle" idx="4294967295"/>
          </p:nvPr>
        </p:nvSpPr>
        <p:spPr>
          <a:xfrm>
            <a:off x="152400" y="3124200"/>
            <a:ext cx="8686800" cy="1295400"/>
          </a:xfrm>
        </p:spPr>
        <p:txBody>
          <a:bodyPr/>
          <a:lstStyle/>
          <a:p>
            <a:pPr marL="0" indent="0">
              <a:buNone/>
            </a:pPr>
            <a:endParaRPr lang="en-US" sz="1600" b="1" dirty="0" smtClean="0">
              <a:solidFill>
                <a:schemeClr val="accent1">
                  <a:lumMod val="50000"/>
                </a:schemeClr>
              </a:solidFill>
            </a:endParaRPr>
          </a:p>
          <a:p>
            <a:pPr marL="0" indent="0" algn="ctr">
              <a:buNone/>
            </a:pPr>
            <a:r>
              <a:rPr lang="en-US" b="1" dirty="0" smtClean="0">
                <a:solidFill>
                  <a:schemeClr val="accent1">
                    <a:lumMod val="50000"/>
                  </a:schemeClr>
                </a:solidFill>
              </a:rPr>
              <a:t>Marc Frilet</a:t>
            </a:r>
          </a:p>
          <a:p>
            <a:pPr marL="0" indent="0" algn="ctr">
              <a:buNone/>
            </a:pPr>
            <a:endParaRPr lang="en-US" sz="1800" b="1" dirty="0" smtClean="0">
              <a:solidFill>
                <a:schemeClr val="accent1">
                  <a:lumMod val="50000"/>
                </a:schemeClr>
              </a:solidFill>
            </a:endParaRPr>
          </a:p>
          <a:p>
            <a:pPr algn="ctr">
              <a:lnSpc>
                <a:spcPct val="90000"/>
              </a:lnSpc>
              <a:spcBef>
                <a:spcPts val="0"/>
              </a:spcBef>
              <a:spcAft>
                <a:spcPts val="0"/>
              </a:spcAft>
              <a:buNone/>
            </a:pPr>
            <a:r>
              <a:rPr lang="en-GB" sz="2000" b="1" dirty="0" smtClean="0">
                <a:solidFill>
                  <a:schemeClr val="accent1">
                    <a:lumMod val="50000"/>
                  </a:schemeClr>
                </a:solidFill>
              </a:rPr>
              <a:t>Managing Partner Frilet </a:t>
            </a:r>
            <a:r>
              <a:rPr lang="en-GB" sz="2000" b="1" dirty="0" err="1" smtClean="0">
                <a:solidFill>
                  <a:schemeClr val="accent1">
                    <a:lumMod val="50000"/>
                  </a:schemeClr>
                </a:solidFill>
              </a:rPr>
              <a:t>Société</a:t>
            </a:r>
            <a:r>
              <a:rPr lang="en-GB" sz="2000" b="1" dirty="0" smtClean="0">
                <a:solidFill>
                  <a:schemeClr val="accent1">
                    <a:lumMod val="50000"/>
                  </a:schemeClr>
                </a:solidFill>
              </a:rPr>
              <a:t> </a:t>
            </a:r>
            <a:r>
              <a:rPr lang="en-GB" sz="2000" b="1" dirty="0" err="1" smtClean="0">
                <a:solidFill>
                  <a:schemeClr val="accent1">
                    <a:lumMod val="50000"/>
                  </a:schemeClr>
                </a:solidFill>
              </a:rPr>
              <a:t>d’Avocats</a:t>
            </a:r>
            <a:endParaRPr lang="en-GB" sz="2000" b="1" dirty="0" smtClean="0">
              <a:solidFill>
                <a:schemeClr val="accent1">
                  <a:lumMod val="50000"/>
                </a:schemeClr>
              </a:solidFill>
            </a:endParaRPr>
          </a:p>
          <a:p>
            <a:pPr algn="ctr">
              <a:lnSpc>
                <a:spcPct val="90000"/>
              </a:lnSpc>
              <a:spcBef>
                <a:spcPts val="0"/>
              </a:spcBef>
              <a:spcAft>
                <a:spcPts val="0"/>
              </a:spcAft>
              <a:buNone/>
            </a:pPr>
            <a:r>
              <a:rPr lang="en-GB" sz="2000" b="1" dirty="0" smtClean="0">
                <a:solidFill>
                  <a:schemeClr val="accent1">
                    <a:lumMod val="50000"/>
                  </a:schemeClr>
                </a:solidFill>
              </a:rPr>
              <a:t>Founding Member </a:t>
            </a:r>
            <a:r>
              <a:rPr lang="en-GB" sz="2000" b="1" dirty="0" err="1" smtClean="0">
                <a:solidFill>
                  <a:schemeClr val="accent1">
                    <a:lumMod val="50000"/>
                  </a:schemeClr>
                </a:solidFill>
              </a:rPr>
              <a:t>GcilA</a:t>
            </a:r>
            <a:endParaRPr lang="en-GB" sz="2000" b="1" dirty="0" smtClean="0">
              <a:solidFill>
                <a:schemeClr val="accent1">
                  <a:lumMod val="50000"/>
                </a:schemeClr>
              </a:solidFill>
            </a:endParaRPr>
          </a:p>
          <a:p>
            <a:pPr lvl="0" algn="ctr">
              <a:lnSpc>
                <a:spcPct val="90000"/>
              </a:lnSpc>
              <a:spcBef>
                <a:spcPts val="0"/>
              </a:spcBef>
              <a:spcAft>
                <a:spcPts val="0"/>
              </a:spcAft>
              <a:buClrTx/>
              <a:buSzTx/>
            </a:pPr>
            <a:endParaRPr lang="en-GB" sz="2000" b="1" dirty="0" smtClean="0">
              <a:solidFill>
                <a:schemeClr val="accent1">
                  <a:lumMod val="50000"/>
                </a:schemeClr>
              </a:solidFill>
            </a:endParaRPr>
          </a:p>
          <a:p>
            <a:pPr lvl="0" algn="ctr">
              <a:lnSpc>
                <a:spcPct val="90000"/>
              </a:lnSpc>
              <a:spcBef>
                <a:spcPts val="0"/>
              </a:spcBef>
              <a:spcAft>
                <a:spcPts val="0"/>
              </a:spcAft>
              <a:buClrTx/>
              <a:buSzTx/>
              <a:buNone/>
            </a:pPr>
            <a:r>
              <a:rPr lang="en-GB" sz="2000" b="1" dirty="0" smtClean="0">
                <a:solidFill>
                  <a:schemeClr val="accent1">
                    <a:lumMod val="50000"/>
                  </a:schemeClr>
                </a:solidFill>
              </a:rPr>
              <a:t>Fellow American College of Construction Lawyers </a:t>
            </a:r>
          </a:p>
          <a:p>
            <a:pPr lvl="0" algn="ctr">
              <a:lnSpc>
                <a:spcPct val="90000"/>
              </a:lnSpc>
              <a:spcBef>
                <a:spcPts val="0"/>
              </a:spcBef>
              <a:spcAft>
                <a:spcPts val="0"/>
              </a:spcAft>
              <a:buClrTx/>
              <a:buSzTx/>
              <a:buNone/>
            </a:pPr>
            <a:r>
              <a:rPr lang="en-GB" sz="2000" b="1" dirty="0" smtClean="0">
                <a:solidFill>
                  <a:schemeClr val="accent1">
                    <a:lumMod val="50000"/>
                  </a:schemeClr>
                </a:solidFill>
              </a:rPr>
              <a:t>French representative DRBF</a:t>
            </a:r>
          </a:p>
          <a:p>
            <a:pPr lvl="0" algn="ctr">
              <a:lnSpc>
                <a:spcPct val="90000"/>
              </a:lnSpc>
              <a:spcBef>
                <a:spcPts val="0"/>
              </a:spcBef>
              <a:spcAft>
                <a:spcPts val="0"/>
              </a:spcAft>
              <a:buClrTx/>
              <a:buSzTx/>
            </a:pPr>
            <a:endParaRPr lang="en-GB" sz="2000" b="1" dirty="0" smtClean="0">
              <a:solidFill>
                <a:schemeClr val="accent1">
                  <a:lumMod val="50000"/>
                </a:schemeClr>
              </a:solidFill>
            </a:endParaRPr>
          </a:p>
          <a:p>
            <a:pPr algn="ctr">
              <a:lnSpc>
                <a:spcPct val="90000"/>
              </a:lnSpc>
              <a:spcBef>
                <a:spcPts val="0"/>
              </a:spcBef>
              <a:spcAft>
                <a:spcPts val="0"/>
              </a:spcAft>
              <a:buNone/>
            </a:pPr>
            <a:r>
              <a:rPr lang="en-GB" sz="2000" b="1" dirty="0" smtClean="0">
                <a:solidFill>
                  <a:schemeClr val="accent1">
                    <a:lumMod val="50000"/>
                  </a:schemeClr>
                </a:solidFill>
              </a:rPr>
              <a:t>Deputy general secretary UNECE International Centre of Excellence Concessions PPP ‘Policies, Laws and Institutions’</a:t>
            </a:r>
          </a:p>
          <a:p>
            <a:pPr marL="0" indent="0" algn="ctr">
              <a:buNone/>
            </a:pPr>
            <a:endParaRPr lang="en-US" b="1" dirty="0" smtClean="0">
              <a:solidFill>
                <a:schemeClr val="accent1">
                  <a:lumMod val="50000"/>
                </a:schemeClr>
              </a:solidFill>
            </a:endParaRPr>
          </a:p>
          <a:p>
            <a:pPr marL="0" indent="0" algn="ctr">
              <a:buNone/>
            </a:pPr>
            <a:endParaRPr lang="en-US" b="1" dirty="0">
              <a:solidFill>
                <a:schemeClr val="accent1">
                  <a:lumMod val="50000"/>
                </a:schemeClr>
              </a:solidFill>
            </a:endParaRPr>
          </a:p>
        </p:txBody>
      </p:sp>
      <p:sp>
        <p:nvSpPr>
          <p:cNvPr id="2" name="TextBox 1"/>
          <p:cNvSpPr txBox="1"/>
          <p:nvPr/>
        </p:nvSpPr>
        <p:spPr>
          <a:xfrm>
            <a:off x="990600" y="4322505"/>
            <a:ext cx="4191000" cy="1077218"/>
          </a:xfrm>
          <a:prstGeom prst="rect">
            <a:avLst/>
          </a:prstGeom>
          <a:noFill/>
        </p:spPr>
        <p:txBody>
          <a:bodyPr wrap="square" rtlCol="0">
            <a:spAutoFit/>
          </a:bodyPr>
          <a:lstStyle/>
          <a:p>
            <a:endParaRPr lang="en-US" sz="3200" b="1" dirty="0" smtClean="0">
              <a:solidFill>
                <a:schemeClr val="accent1">
                  <a:lumMod val="50000"/>
                </a:schemeClr>
              </a:solidFill>
            </a:endParaRPr>
          </a:p>
          <a:p>
            <a:pPr marL="1200150" indent="-285750">
              <a:buFont typeface="Arial" panose="020B0604020202020204" pitchFamily="34" charset="0"/>
              <a:buChar char="•"/>
            </a:pPr>
            <a:endParaRPr lang="en-US" sz="3200" dirty="0">
              <a:solidFill>
                <a:srgbClr val="C00000"/>
              </a:solidFill>
            </a:endParaRPr>
          </a:p>
        </p:txBody>
      </p:sp>
      <p:sp>
        <p:nvSpPr>
          <p:cNvPr id="5" name="TextBox 4"/>
          <p:cNvSpPr txBox="1"/>
          <p:nvPr/>
        </p:nvSpPr>
        <p:spPr>
          <a:xfrm>
            <a:off x="5238750" y="4322504"/>
            <a:ext cx="3657600" cy="1077218"/>
          </a:xfrm>
          <a:prstGeom prst="rect">
            <a:avLst/>
          </a:prstGeom>
          <a:noFill/>
        </p:spPr>
        <p:txBody>
          <a:bodyPr wrap="square" rtlCol="0">
            <a:spAutoFit/>
          </a:bodyPr>
          <a:lstStyle/>
          <a:p>
            <a:endParaRPr lang="en-US" sz="3200" b="1" dirty="0" smtClean="0">
              <a:solidFill>
                <a:schemeClr val="accent1">
                  <a:lumMod val="50000"/>
                </a:schemeClr>
              </a:solidFill>
            </a:endParaRPr>
          </a:p>
          <a:p>
            <a:pPr marL="1200150" indent="-285750">
              <a:buFont typeface="Arial" panose="020B0604020202020204" pitchFamily="34" charset="0"/>
              <a:buChar char="•"/>
            </a:pPr>
            <a:endParaRPr lang="en-US" sz="3200" dirty="0">
              <a:solidFill>
                <a:srgbClr val="C00000"/>
              </a:solidFill>
            </a:endParaRPr>
          </a:p>
        </p:txBody>
      </p:sp>
      <p:sp>
        <p:nvSpPr>
          <p:cNvPr id="7" name="TextBox 6"/>
          <p:cNvSpPr txBox="1"/>
          <p:nvPr/>
        </p:nvSpPr>
        <p:spPr>
          <a:xfrm>
            <a:off x="8153401" y="6545987"/>
            <a:ext cx="990599" cy="246062"/>
          </a:xfrm>
          <a:prstGeom prst="rect">
            <a:avLst/>
          </a:prstGeom>
          <a:noFill/>
        </p:spPr>
        <p:txBody>
          <a:bodyPr wrap="square">
            <a:spAutoFit/>
          </a:bodyPr>
          <a:lstStyle/>
          <a:p>
            <a:pPr algn="r" fontAlgn="auto">
              <a:spcBef>
                <a:spcPts val="0"/>
              </a:spcBef>
              <a:spcAft>
                <a:spcPts val="0"/>
              </a:spcAft>
              <a:defRPr/>
            </a:pPr>
            <a:r>
              <a:rPr lang="en-US" sz="1000" dirty="0" smtClean="0">
                <a:solidFill>
                  <a:schemeClr val="bg2">
                    <a:lumMod val="50000"/>
                  </a:schemeClr>
                </a:solidFill>
                <a:latin typeface="Gill Sans MT"/>
                <a:ea typeface="Arial" charset="0"/>
                <a:cs typeface="Gill Sans MT"/>
              </a:rPr>
              <a:t>© DRBF </a:t>
            </a:r>
            <a:r>
              <a:rPr lang="en-US" sz="1000" dirty="0" smtClean="0">
                <a:solidFill>
                  <a:schemeClr val="bg2">
                    <a:lumMod val="50000"/>
                  </a:schemeClr>
                </a:solidFill>
                <a:latin typeface="Gill Sans MT"/>
                <a:cs typeface="Gill Sans MT"/>
              </a:rPr>
              <a:t>2018</a:t>
            </a:r>
            <a:endParaRPr lang="en-US" sz="1000" dirty="0">
              <a:solidFill>
                <a:schemeClr val="bg2">
                  <a:lumMod val="50000"/>
                </a:schemeClr>
              </a:solidFill>
              <a:latin typeface="Gill Sans MT"/>
              <a:cs typeface="Gill Sans MT"/>
            </a:endParaRPr>
          </a:p>
        </p:txBody>
      </p:sp>
      <p:sp>
        <p:nvSpPr>
          <p:cNvPr id="8" name="TextBox 7"/>
          <p:cNvSpPr txBox="1"/>
          <p:nvPr/>
        </p:nvSpPr>
        <p:spPr>
          <a:xfrm>
            <a:off x="1828800" y="0"/>
            <a:ext cx="9648375" cy="615553"/>
          </a:xfrm>
          <a:prstGeom prst="rect">
            <a:avLst/>
          </a:prstGeom>
          <a:noFill/>
        </p:spPr>
        <p:txBody>
          <a:bodyPr wrap="square" rtlCol="0">
            <a:spAutoFit/>
          </a:bodyPr>
          <a:lstStyle/>
          <a:p>
            <a:pPr algn="just"/>
            <a:r>
              <a:rPr lang="en-US" sz="1700" b="1" i="1" kern="1000" dirty="0" smtClean="0">
                <a:solidFill>
                  <a:schemeClr val="bg1"/>
                </a:solidFill>
              </a:rPr>
              <a:t>DRBF Regional Conference Paris 2018: </a:t>
            </a:r>
          </a:p>
          <a:p>
            <a:pPr algn="just"/>
            <a:r>
              <a:rPr lang="en-US" sz="1700" b="1" i="1" kern="1000" dirty="0" smtClean="0">
                <a:solidFill>
                  <a:schemeClr val="bg1"/>
                </a:solidFill>
              </a:rPr>
              <a:t>Using </a:t>
            </a:r>
            <a:r>
              <a:rPr lang="en-US" sz="1700" b="1" i="1" kern="1000" dirty="0">
                <a:solidFill>
                  <a:schemeClr val="bg1"/>
                </a:solidFill>
              </a:rPr>
              <a:t>Dispute Boards to keep the work moving forward</a:t>
            </a:r>
            <a:endParaRPr lang="en-US" sz="1700" kern="1000" dirty="0">
              <a:solidFill>
                <a:schemeClr val="bg1"/>
              </a:solidFill>
            </a:endParaRPr>
          </a:p>
        </p:txBody>
      </p:sp>
      <p:grpSp>
        <p:nvGrpSpPr>
          <p:cNvPr id="6" name="Group 11"/>
          <p:cNvGrpSpPr/>
          <p:nvPr/>
        </p:nvGrpSpPr>
        <p:grpSpPr>
          <a:xfrm>
            <a:off x="6429375" y="-153925"/>
            <a:ext cx="2714625" cy="3351275"/>
            <a:chOff x="2513015" y="4369"/>
            <a:chExt cx="2714625" cy="3351275"/>
          </a:xfrm>
        </p:grpSpPr>
        <p:pic>
          <p:nvPicPr>
            <p:cNvPr id="9" name="Picture 8"/>
            <p:cNvPicPr>
              <a:picLocks noChangeAspect="1"/>
            </p:cNvPicPr>
            <p:nvPr/>
          </p:nvPicPr>
          <p:blipFill rotWithShape="1">
            <a:blip r:embed="rId3" cstate="print">
              <a:extLst>
                <a:ext uri="{28A0092B-C50C-407E-A947-70E740481C1C}">
                  <a14:useLocalDpi xmlns="" xmlns:a14="http://schemas.microsoft.com/office/drawing/2010/main" val="0"/>
                </a:ext>
              </a:extLst>
            </a:blip>
            <a:srcRect l="30468" t="-1" r="30990" b="24923"/>
            <a:stretch/>
          </p:blipFill>
          <p:spPr>
            <a:xfrm>
              <a:off x="3817937" y="4369"/>
              <a:ext cx="1409703" cy="3351275"/>
            </a:xfrm>
            <a:prstGeom prst="rect">
              <a:avLst/>
            </a:prstGeom>
          </p:spPr>
        </p:pic>
        <p:pic>
          <p:nvPicPr>
            <p:cNvPr id="10" name="Picture 9"/>
            <p:cNvPicPr>
              <a:picLocks noChangeAspect="1"/>
            </p:cNvPicPr>
            <p:nvPr/>
          </p:nvPicPr>
          <p:blipFill rotWithShape="1">
            <a:blip r:embed="rId4" cstate="print">
              <a:extLst>
                <a:ext uri="{28A0092B-C50C-407E-A947-70E740481C1C}">
                  <a14:useLocalDpi xmlns="" xmlns:a14="http://schemas.microsoft.com/office/drawing/2010/main" val="0"/>
                </a:ext>
              </a:extLst>
            </a:blip>
            <a:srcRect b="6054"/>
            <a:stretch/>
          </p:blipFill>
          <p:spPr>
            <a:xfrm>
              <a:off x="2513015" y="1785551"/>
              <a:ext cx="1304922" cy="1570093"/>
            </a:xfrm>
            <a:prstGeom prst="rect">
              <a:avLst/>
            </a:prstGeom>
          </p:spPr>
        </p:pic>
      </p:grpSp>
      <p:pic>
        <p:nvPicPr>
          <p:cNvPr id="14" name="Picture 11" descr="DRBF_logo_white.png"/>
          <p:cNvPicPr>
            <a:picLocks noChangeAspect="1"/>
          </p:cNvPicPr>
          <p:nvPr/>
        </p:nvPicPr>
        <p:blipFill>
          <a:blip r:embed="rId5" cstate="print"/>
          <a:srcRect/>
          <a:stretch>
            <a:fillRect/>
          </a:stretch>
        </p:blipFill>
        <p:spPr bwMode="auto">
          <a:xfrm>
            <a:off x="190500" y="-57210"/>
            <a:ext cx="1600200" cy="1017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533400" y="0"/>
            <a:ext cx="8229600" cy="1371600"/>
          </a:xfrm>
        </p:spPr>
        <p:txBody>
          <a:bodyPr/>
          <a:lstStyle/>
          <a:p>
            <a:pPr eaLnBrk="1" hangingPunct="1"/>
            <a:r>
              <a:rPr lang="en-US" sz="2800" dirty="0" smtClean="0">
                <a:latin typeface="Gill Sans MT" charset="0"/>
                <a:ea typeface="Gill Sans MT" charset="0"/>
                <a:cs typeface="Gill Sans MT" charset="0"/>
              </a:rPr>
              <a:t>Pressure points identified on the Grand Paris Project and potential appetite for DBs</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371600" y="1219200"/>
            <a:ext cx="7772400" cy="4876800"/>
          </a:xfrm>
        </p:spPr>
        <p:txBody>
          <a:bodyPr/>
          <a:lstStyle/>
          <a:p>
            <a:r>
              <a:rPr lang="en-US" sz="1800" dirty="0" smtClean="0"/>
              <a:t>Budget estimate already increased from € 25,5 billion to € 38,5 billion (Source: French National Audit: </a:t>
            </a:r>
            <a:r>
              <a:rPr lang="en-US" sz="1800" i="1" dirty="0" err="1" smtClean="0"/>
              <a:t>Cour</a:t>
            </a:r>
            <a:r>
              <a:rPr lang="en-US" sz="1800" i="1" dirty="0" smtClean="0"/>
              <a:t> des </a:t>
            </a:r>
            <a:r>
              <a:rPr lang="en-US" sz="1800" i="1" dirty="0" err="1" smtClean="0"/>
              <a:t>Comptes</a:t>
            </a:r>
            <a:r>
              <a:rPr lang="en-US" sz="1800" dirty="0" smtClean="0"/>
              <a:t>)</a:t>
            </a:r>
          </a:p>
          <a:p>
            <a:endParaRPr lang="en-US" sz="1100" dirty="0" smtClean="0"/>
          </a:p>
          <a:p>
            <a:r>
              <a:rPr lang="en-US" sz="1800" dirty="0" smtClean="0"/>
              <a:t>Project needs to be completed for the Olympic Games (2024)</a:t>
            </a:r>
          </a:p>
          <a:p>
            <a:pPr>
              <a:buNone/>
            </a:pPr>
            <a:endParaRPr lang="en-US" sz="1100" dirty="0" smtClean="0"/>
          </a:p>
          <a:p>
            <a:r>
              <a:rPr lang="en-US" sz="1800" dirty="0" smtClean="0"/>
              <a:t>SGP has little experience in complex projects</a:t>
            </a:r>
          </a:p>
          <a:p>
            <a:pPr lvl="1"/>
            <a:r>
              <a:rPr lang="en-US" sz="1400" dirty="0" smtClean="0"/>
              <a:t>This has triggered extensive externalization for covering all its public employer obligations</a:t>
            </a:r>
          </a:p>
          <a:p>
            <a:pPr lvl="1"/>
            <a:endParaRPr lang="en-US" sz="1100" dirty="0" smtClean="0"/>
          </a:p>
          <a:p>
            <a:pPr marL="342900" lvl="1" indent="-342900">
              <a:buBlip>
                <a:blip r:embed="rId2"/>
              </a:buBlip>
            </a:pPr>
            <a:r>
              <a:rPr lang="en-US" sz="1800" dirty="0" smtClean="0"/>
              <a:t>The governance structure of SGP has been criticized and reorganization in under way</a:t>
            </a:r>
          </a:p>
          <a:p>
            <a:pPr marL="342900" lvl="1" indent="-342900">
              <a:buNone/>
            </a:pPr>
            <a:endParaRPr lang="en-US" sz="1100" dirty="0" smtClean="0"/>
          </a:p>
          <a:p>
            <a:pPr marL="342900" lvl="1" indent="-342900">
              <a:buBlip>
                <a:blip r:embed="rId2"/>
              </a:buBlip>
            </a:pPr>
            <a:r>
              <a:rPr lang="en-US" sz="1800" dirty="0" smtClean="0"/>
              <a:t>Complex interface issues between SGP its various advisory team, the engineers, suppliers and subcontractors</a:t>
            </a:r>
          </a:p>
          <a:p>
            <a:pPr marL="342900" lvl="1" indent="-342900">
              <a:buBlip>
                <a:blip r:embed="rId2"/>
              </a:buBlip>
            </a:pPr>
            <a:endParaRPr lang="en-US" sz="1200" dirty="0" smtClean="0"/>
          </a:p>
          <a:p>
            <a:pPr marL="342900" lvl="1" indent="-342900">
              <a:buBlip>
                <a:blip r:embed="rId2"/>
              </a:buBlip>
            </a:pPr>
            <a:r>
              <a:rPr lang="en-US" sz="1800" dirty="0" smtClean="0"/>
              <a:t>Complex permitting process in urban and suburban area challenging for the bureaucracy</a:t>
            </a:r>
            <a:endParaRPr lang="en-US" sz="1100" dirty="0" smtClean="0"/>
          </a:p>
          <a:p>
            <a:pPr marL="342900" lvl="1" indent="-342900">
              <a:buNone/>
            </a:pPr>
            <a:endParaRPr lang="en-US" sz="1200" dirty="0" smtClean="0"/>
          </a:p>
          <a:p>
            <a:pPr marL="342900" lvl="1" indent="-342900">
              <a:buBlip>
                <a:blip r:embed="rId2"/>
              </a:buBlip>
            </a:pPr>
            <a:r>
              <a:rPr lang="en-US" sz="1800" dirty="0" smtClean="0"/>
              <a:t>Limited knowledge of ground conditions</a:t>
            </a:r>
          </a:p>
          <a:p>
            <a:pPr>
              <a:buNone/>
            </a:pPr>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685800" y="0"/>
            <a:ext cx="8077200" cy="1371600"/>
          </a:xfrm>
        </p:spPr>
        <p:txBody>
          <a:bodyPr/>
          <a:lstStyle/>
          <a:p>
            <a:pPr eaLnBrk="1" hangingPunct="1"/>
            <a:r>
              <a:rPr lang="en-US" sz="2800" dirty="0" smtClean="0">
                <a:latin typeface="Gill Sans MT" charset="0"/>
                <a:ea typeface="Gill Sans MT" charset="0"/>
                <a:cs typeface="Gill Sans MT" charset="0"/>
              </a:rPr>
              <a:t>Acceptability of DB: Contractual and legal issues</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447800" y="1219200"/>
            <a:ext cx="7391400" cy="4876800"/>
          </a:xfrm>
        </p:spPr>
        <p:txBody>
          <a:bodyPr/>
          <a:lstStyle/>
          <a:p>
            <a:pPr algn="just"/>
            <a:r>
              <a:rPr lang="en-US" sz="2000" dirty="0" smtClean="0"/>
              <a:t>DB can fit at two levels in the CCAG contract conditions applying to the Grand Paris</a:t>
            </a:r>
          </a:p>
          <a:p>
            <a:pPr algn="just"/>
            <a:endParaRPr lang="en-US" sz="1400" b="1" dirty="0" smtClean="0"/>
          </a:p>
          <a:p>
            <a:pPr algn="just">
              <a:buFont typeface="Wingdings" pitchFamily="2" charset="2"/>
              <a:buChar char="§"/>
            </a:pPr>
            <a:r>
              <a:rPr lang="en-US" sz="2000" b="1" dirty="0" smtClean="0"/>
              <a:t>During the non contentious phase</a:t>
            </a:r>
            <a:r>
              <a:rPr lang="en-US" sz="2000" dirty="0" smtClean="0"/>
              <a:t>: </a:t>
            </a:r>
            <a:r>
              <a:rPr lang="en-US" sz="2000" b="1" dirty="0" smtClean="0"/>
              <a:t>Standing Board</a:t>
            </a:r>
          </a:p>
          <a:p>
            <a:pPr algn="just">
              <a:buNone/>
            </a:pPr>
            <a:endParaRPr lang="en-US" sz="1200" dirty="0" smtClean="0"/>
          </a:p>
          <a:p>
            <a:pPr marL="0" indent="0" algn="just">
              <a:buNone/>
            </a:pPr>
            <a:r>
              <a:rPr lang="en-US" sz="2000" dirty="0" smtClean="0"/>
              <a:t>The dispute avoidance role of a standing DB could be critical up to the time when a Contractor decide to lodge a formal claim to the employer</a:t>
            </a:r>
          </a:p>
          <a:p>
            <a:pPr algn="just">
              <a:buNone/>
            </a:pPr>
            <a:endParaRPr lang="en-US" sz="1800" b="1" dirty="0" smtClean="0"/>
          </a:p>
          <a:p>
            <a:pPr algn="just">
              <a:buFont typeface="Wingdings" pitchFamily="2" charset="2"/>
              <a:buChar char="§"/>
            </a:pPr>
            <a:r>
              <a:rPr lang="en-US" sz="2000" b="1" dirty="0" smtClean="0"/>
              <a:t>During the contentious phase</a:t>
            </a:r>
            <a:r>
              <a:rPr lang="en-US" sz="2000" dirty="0" smtClean="0"/>
              <a:t>:</a:t>
            </a:r>
          </a:p>
          <a:p>
            <a:pPr algn="just">
              <a:buNone/>
            </a:pPr>
            <a:endParaRPr lang="en-US" sz="1200" dirty="0" smtClean="0"/>
          </a:p>
          <a:p>
            <a:pPr marL="0" indent="0" algn="just">
              <a:buNone/>
            </a:pPr>
            <a:r>
              <a:rPr lang="en-US" sz="2000" dirty="0" smtClean="0"/>
              <a:t>Due to continuous project knowledge, a well structured DB could play a more useful and efficient role than the traditional and rather formal CCRA</a:t>
            </a:r>
          </a:p>
          <a:p>
            <a:pPr algn="just">
              <a:buNone/>
            </a:pPr>
            <a:endParaRPr lang="en-US" sz="1200" dirty="0" smtClean="0"/>
          </a:p>
          <a:p>
            <a:pPr algn="just"/>
            <a:endParaRPr lang="en-US"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685800" y="0"/>
            <a:ext cx="8077200" cy="1371600"/>
          </a:xfrm>
        </p:spPr>
        <p:txBody>
          <a:bodyPr/>
          <a:lstStyle/>
          <a:p>
            <a:pPr eaLnBrk="1" hangingPunct="1"/>
            <a:r>
              <a:rPr lang="en-US" sz="2800" dirty="0" smtClean="0">
                <a:latin typeface="Gill Sans MT" charset="0"/>
                <a:ea typeface="Gill Sans MT" charset="0"/>
                <a:cs typeface="Gill Sans MT" charset="0"/>
              </a:rPr>
              <a:t>Acceptability of DB: Nature </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447800" y="1219200"/>
            <a:ext cx="7543800" cy="4876800"/>
          </a:xfrm>
        </p:spPr>
        <p:txBody>
          <a:bodyPr/>
          <a:lstStyle/>
          <a:p>
            <a:pPr algn="just"/>
            <a:r>
              <a:rPr lang="en-US" sz="2400" dirty="0" smtClean="0"/>
              <a:t>French public employers have:</a:t>
            </a:r>
          </a:p>
          <a:p>
            <a:pPr algn="just">
              <a:buNone/>
            </a:pPr>
            <a:endParaRPr lang="en-US" sz="1200" dirty="0" smtClean="0"/>
          </a:p>
          <a:p>
            <a:pPr lvl="1" algn="just">
              <a:buFont typeface="Arial" pitchFamily="34" charset="0"/>
              <a:buChar char="•"/>
            </a:pPr>
            <a:r>
              <a:rPr lang="en-US" sz="2000" dirty="0" smtClean="0"/>
              <a:t>No tradition of standing board for dispute avoidance</a:t>
            </a:r>
          </a:p>
          <a:p>
            <a:pPr marL="982663" lvl="1"/>
            <a:r>
              <a:rPr lang="en-US" sz="1600" dirty="0" smtClean="0"/>
              <a:t>However interest for such board or panel is growing among stakeholders for complex projects such as Grand Paris</a:t>
            </a:r>
          </a:p>
          <a:p>
            <a:pPr marL="982663" lvl="1">
              <a:buNone/>
            </a:pPr>
            <a:endParaRPr lang="en-US" sz="1400" dirty="0" smtClean="0"/>
          </a:p>
          <a:p>
            <a:pPr lvl="1" algn="just">
              <a:buFont typeface="Arial" pitchFamily="34" charset="0"/>
              <a:buChar char="•"/>
            </a:pPr>
            <a:r>
              <a:rPr lang="en-US" sz="2000" dirty="0" smtClean="0"/>
              <a:t>A long tradition structured conciliation through CCRA but no experience of a decision by an ad hoc panel amounting more or less a lower court decision</a:t>
            </a:r>
          </a:p>
          <a:p>
            <a:pPr algn="just">
              <a:buNone/>
            </a:pPr>
            <a:endParaRPr lang="en-US" sz="1400" dirty="0" smtClean="0"/>
          </a:p>
          <a:p>
            <a:pPr algn="just"/>
            <a:r>
              <a:rPr lang="en-US" sz="2400" b="1" dirty="0" smtClean="0"/>
              <a:t>For Grand Paris standing DRB could be an acceptable preferred option</a:t>
            </a:r>
          </a:p>
          <a:p>
            <a:pPr algn="just">
              <a:buNone/>
            </a:pPr>
            <a:endParaRPr lang="en-US" sz="1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685800" y="0"/>
            <a:ext cx="8077200" cy="1371600"/>
          </a:xfrm>
        </p:spPr>
        <p:txBody>
          <a:bodyPr/>
          <a:lstStyle/>
          <a:p>
            <a:pPr eaLnBrk="1" hangingPunct="1"/>
            <a:r>
              <a:rPr lang="en-US" sz="2800" dirty="0" smtClean="0">
                <a:latin typeface="Gill Sans MT" charset="0"/>
                <a:ea typeface="Gill Sans MT" charset="0"/>
                <a:cs typeface="Gill Sans MT" charset="0"/>
              </a:rPr>
              <a:t>Acceptability of DRB: Procedure </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447800" y="1219200"/>
            <a:ext cx="7543800" cy="4876800"/>
          </a:xfrm>
        </p:spPr>
        <p:txBody>
          <a:bodyPr/>
          <a:lstStyle/>
          <a:p>
            <a:pPr algn="just"/>
            <a:r>
              <a:rPr lang="en-US" sz="2400" dirty="0" smtClean="0"/>
              <a:t>The DRB procedure could usefully take into account best practices tested for many years in various CCRA</a:t>
            </a:r>
          </a:p>
          <a:p>
            <a:pPr algn="just">
              <a:buNone/>
            </a:pPr>
            <a:endParaRPr lang="en-US" sz="1200" dirty="0" smtClean="0"/>
          </a:p>
          <a:p>
            <a:pPr algn="just"/>
            <a:r>
              <a:rPr lang="en-US" sz="2400" dirty="0" smtClean="0"/>
              <a:t>In all cases, reference of a set of published DRB rules is advisable</a:t>
            </a:r>
          </a:p>
          <a:p>
            <a:pPr algn="just">
              <a:buNone/>
            </a:pPr>
            <a:endParaRPr lang="en-US" sz="1200" dirty="0" smtClean="0"/>
          </a:p>
          <a:p>
            <a:pPr algn="just"/>
            <a:r>
              <a:rPr lang="en-US" sz="2400" dirty="0" smtClean="0"/>
              <a:t>Due to the nature of the standard conditions of contract (CCAG) and the location of the Grand Paris Project, the </a:t>
            </a:r>
            <a:r>
              <a:rPr lang="en-US" sz="2400" b="1" dirty="0" smtClean="0"/>
              <a:t>ICC rules published by the ICC Center for ADR deserve to be prioritized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762000" y="304800"/>
            <a:ext cx="8077200" cy="762000"/>
          </a:xfrm>
        </p:spPr>
        <p:txBody>
          <a:bodyPr/>
          <a:lstStyle/>
          <a:p>
            <a:r>
              <a:rPr lang="en-US" sz="2800" dirty="0" smtClean="0"/>
              <a:t>Some comments on ICC DRB Rules</a:t>
            </a:r>
            <a:br>
              <a:rPr lang="en-US" sz="2800" dirty="0" smtClean="0"/>
            </a:b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447800" y="762000"/>
            <a:ext cx="7543800" cy="5334000"/>
          </a:xfrm>
        </p:spPr>
        <p:txBody>
          <a:bodyPr/>
          <a:lstStyle/>
          <a:p>
            <a:pPr algn="just">
              <a:buNone/>
            </a:pPr>
            <a:endParaRPr lang="en-US" sz="2000" dirty="0" smtClean="0"/>
          </a:p>
          <a:p>
            <a:pPr algn="just"/>
            <a:r>
              <a:rPr lang="en-US" sz="2400" dirty="0" smtClean="0"/>
              <a:t>Dispute avoidance ladder well adapted to CCAG provisions and Grand Paris pressure points</a:t>
            </a:r>
          </a:p>
          <a:p>
            <a:pPr lvl="1" algn="just"/>
            <a:r>
              <a:rPr lang="en-US" sz="2000" dirty="0" smtClean="0"/>
              <a:t>Informal assistance</a:t>
            </a:r>
          </a:p>
          <a:p>
            <a:pPr lvl="1" algn="just"/>
            <a:r>
              <a:rPr lang="en-US" sz="2000" dirty="0" smtClean="0"/>
              <a:t>Formal submission leading to recommendations</a:t>
            </a:r>
          </a:p>
          <a:p>
            <a:pPr lvl="1" algn="just">
              <a:buNone/>
            </a:pPr>
            <a:endParaRPr lang="en-US" sz="1200" dirty="0" smtClean="0"/>
          </a:p>
          <a:p>
            <a:pPr marL="342900" lvl="1" indent="-342900" algn="just">
              <a:buBlip>
                <a:blip r:embed="rId2"/>
              </a:buBlip>
            </a:pPr>
            <a:r>
              <a:rPr lang="en-US" sz="2400" dirty="0" smtClean="0"/>
              <a:t>Each party may prefer to appoint one member rather than having a joint appointment of the two first members</a:t>
            </a:r>
          </a:p>
          <a:p>
            <a:pPr marL="342900" lvl="1" indent="-342900" algn="just">
              <a:buNone/>
            </a:pPr>
            <a:endParaRPr lang="en-US" sz="1200" dirty="0" smtClean="0"/>
          </a:p>
          <a:p>
            <a:pPr algn="just"/>
            <a:r>
              <a:rPr lang="en-US" sz="2400" b="1" dirty="0" smtClean="0"/>
              <a:t>Consistency between DRB status and related procedure</a:t>
            </a:r>
          </a:p>
          <a:p>
            <a:pPr lvl="1" algn="just"/>
            <a:r>
              <a:rPr lang="en-US" sz="2000" dirty="0" smtClean="0"/>
              <a:t>Since the board jurisdiction is limited to recommendations it is important to avoid quasi judicial process which might be advisable for a DAB status</a:t>
            </a:r>
          </a:p>
          <a:p>
            <a:pPr marL="342900" lvl="1" indent="-342900" algn="just">
              <a:buNone/>
            </a:pPr>
            <a:endParaRPr lang="en-US"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685800" y="0"/>
            <a:ext cx="8077200" cy="1371600"/>
          </a:xfrm>
        </p:spPr>
        <p:txBody>
          <a:bodyPr/>
          <a:lstStyle/>
          <a:p>
            <a:pPr eaLnBrk="1" hangingPunct="1"/>
            <a:r>
              <a:rPr lang="en-US" sz="2800" dirty="0" smtClean="0">
                <a:latin typeface="Gill Sans MT" charset="0"/>
                <a:ea typeface="Gill Sans MT" charset="0"/>
                <a:cs typeface="Gill Sans MT" charset="0"/>
              </a:rPr>
              <a:t>Composition and considerations of compensation of the Board: Some views</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447800" y="1219200"/>
            <a:ext cx="7467600" cy="4876800"/>
          </a:xfrm>
        </p:spPr>
        <p:txBody>
          <a:bodyPr/>
          <a:lstStyle/>
          <a:p>
            <a:pPr algn="just"/>
            <a:r>
              <a:rPr lang="en-US" sz="2000" dirty="0" smtClean="0"/>
              <a:t>One experienced individual on contract management in tunneling contract in urban area in France</a:t>
            </a:r>
          </a:p>
          <a:p>
            <a:pPr algn="just">
              <a:buNone/>
            </a:pPr>
            <a:endParaRPr lang="en-US" sz="1200" dirty="0" smtClean="0"/>
          </a:p>
          <a:p>
            <a:pPr algn="just"/>
            <a:r>
              <a:rPr lang="en-US" sz="2000" dirty="0" smtClean="0"/>
              <a:t>One experienced tunneling engineer well aware of French industry usages</a:t>
            </a:r>
          </a:p>
          <a:p>
            <a:pPr algn="just">
              <a:buNone/>
            </a:pPr>
            <a:endParaRPr lang="en-US" sz="1200" dirty="0" smtClean="0"/>
          </a:p>
          <a:p>
            <a:pPr algn="just"/>
            <a:r>
              <a:rPr lang="en-US" sz="2000" dirty="0" smtClean="0"/>
              <a:t>One experienced civil works and CCAG lawyer with a strong culture of applicable equitable public contract law and of public and accounting and criminal limits in public procurement</a:t>
            </a:r>
          </a:p>
          <a:p>
            <a:pPr lvl="1" algn="just"/>
            <a:r>
              <a:rPr lang="en-US" sz="1800" dirty="0" smtClean="0"/>
              <a:t>(Ex: Liability of public accountants in France or unjust advantage offense)</a:t>
            </a:r>
          </a:p>
          <a:p>
            <a:pPr algn="just"/>
            <a:endParaRPr lang="en-US" sz="1200" dirty="0" smtClean="0"/>
          </a:p>
          <a:p>
            <a:pPr marL="342900" lvl="1" indent="-342900" algn="just">
              <a:buFont typeface="Wingdings" pitchFamily="2" charset="2"/>
              <a:buChar char="§"/>
            </a:pPr>
            <a:r>
              <a:rPr lang="en-US" sz="2000" b="1" u="sng" dirty="0" smtClean="0"/>
              <a:t>Compensation of CRD Members</a:t>
            </a:r>
            <a:r>
              <a:rPr lang="en-US" sz="2000" dirty="0" smtClean="0"/>
              <a:t>: </a:t>
            </a:r>
          </a:p>
          <a:p>
            <a:pPr marL="342900" lvl="1" indent="-342900" algn="just">
              <a:buNone/>
            </a:pPr>
            <a:endParaRPr lang="en-US" sz="1200" dirty="0" smtClean="0"/>
          </a:p>
          <a:p>
            <a:pPr marL="0" lvl="1" indent="0" algn="just">
              <a:buNone/>
            </a:pPr>
            <a:r>
              <a:rPr lang="en-US" sz="2000" dirty="0" smtClean="0"/>
              <a:t>Same rate for each members may often be suboptimal specially if the board is aggregating different skills such as above</a:t>
            </a:r>
          </a:p>
          <a:p>
            <a:endParaRPr lang="en-US" sz="1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txBox="1">
            <a:spLocks/>
          </p:cNvSpPr>
          <p:nvPr/>
        </p:nvSpPr>
        <p:spPr>
          <a:xfrm>
            <a:off x="1371600" y="457200"/>
            <a:ext cx="6477000" cy="4876800"/>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Tx/>
              <a:buSzPct val="100000"/>
              <a:tabLst/>
              <a:defRPr/>
            </a:pPr>
            <a:r>
              <a:rPr kumimoji="0" lang="en-US" sz="5400" b="1" i="0" u="none" strike="noStrike" kern="1200" cap="none" spc="0" normalizeH="0" baseline="0" noProof="0" dirty="0" smtClean="0">
                <a:ln>
                  <a:noFill/>
                </a:ln>
                <a:solidFill>
                  <a:schemeClr val="bg1"/>
                </a:solidFill>
                <a:effectLst/>
                <a:uLnTx/>
                <a:uFillTx/>
                <a:latin typeface="Gill Sans MT"/>
                <a:ea typeface="ＭＳ Ｐゴシック" charset="-128"/>
                <a:cs typeface="Gill Sans MT"/>
              </a:rPr>
              <a:t>Thank You !</a:t>
            </a:r>
          </a:p>
          <a:p>
            <a:pPr lvl="0" algn="ctr">
              <a:lnSpc>
                <a:spcPct val="90000"/>
              </a:lnSpc>
              <a:spcBef>
                <a:spcPts val="0"/>
              </a:spcBef>
              <a:spcAft>
                <a:spcPts val="0"/>
              </a:spcAft>
              <a:buClrTx/>
              <a:buSzTx/>
            </a:pPr>
            <a:endParaRPr lang="en-GB" b="1" dirty="0" smtClean="0">
              <a:solidFill>
                <a:srgbClr val="C00000"/>
              </a:solidFill>
              <a:latin typeface="Book Antiqua" pitchFamily="18" charset="0"/>
            </a:endParaRPr>
          </a:p>
          <a:p>
            <a:pPr lvl="0" algn="ctr">
              <a:lnSpc>
                <a:spcPct val="90000"/>
              </a:lnSpc>
              <a:spcBef>
                <a:spcPts val="0"/>
              </a:spcBef>
              <a:spcAft>
                <a:spcPts val="0"/>
              </a:spcAft>
              <a:buClrTx/>
              <a:buSzTx/>
            </a:pPr>
            <a:r>
              <a:rPr lang="en-GB" sz="2400" b="1" dirty="0" smtClean="0">
                <a:solidFill>
                  <a:schemeClr val="bg2">
                    <a:lumMod val="40000"/>
                    <a:lumOff val="60000"/>
                  </a:schemeClr>
                </a:solidFill>
                <a:latin typeface="Book Antiqua" pitchFamily="18" charset="0"/>
              </a:rPr>
              <a:t>Marc Frilet</a:t>
            </a:r>
          </a:p>
          <a:p>
            <a:pPr algn="ctr">
              <a:lnSpc>
                <a:spcPct val="90000"/>
              </a:lnSpc>
              <a:spcBef>
                <a:spcPts val="0"/>
              </a:spcBef>
              <a:spcAft>
                <a:spcPts val="0"/>
              </a:spcAft>
            </a:pPr>
            <a:r>
              <a:rPr lang="en-GB" sz="2000" dirty="0" smtClean="0">
                <a:solidFill>
                  <a:schemeClr val="bg2">
                    <a:lumMod val="40000"/>
                    <a:lumOff val="60000"/>
                  </a:schemeClr>
                </a:solidFill>
                <a:latin typeface="Book Antiqua" pitchFamily="18" charset="0"/>
              </a:rPr>
              <a:t>Managing </a:t>
            </a:r>
            <a:r>
              <a:rPr lang="en-GB" sz="2000" dirty="0">
                <a:solidFill>
                  <a:schemeClr val="bg2">
                    <a:lumMod val="40000"/>
                    <a:lumOff val="60000"/>
                  </a:schemeClr>
                </a:solidFill>
                <a:latin typeface="Book Antiqua" pitchFamily="18" charset="0"/>
              </a:rPr>
              <a:t>Partner Frilet Société </a:t>
            </a:r>
            <a:r>
              <a:rPr lang="en-GB" sz="2000" dirty="0" smtClean="0">
                <a:solidFill>
                  <a:schemeClr val="bg2">
                    <a:lumMod val="40000"/>
                    <a:lumOff val="60000"/>
                  </a:schemeClr>
                </a:solidFill>
                <a:latin typeface="Book Antiqua" pitchFamily="18" charset="0"/>
              </a:rPr>
              <a:t>d’Avocats</a:t>
            </a:r>
          </a:p>
          <a:p>
            <a:pPr algn="ctr">
              <a:lnSpc>
                <a:spcPct val="90000"/>
              </a:lnSpc>
              <a:spcBef>
                <a:spcPts val="0"/>
              </a:spcBef>
              <a:spcAft>
                <a:spcPts val="0"/>
              </a:spcAft>
            </a:pPr>
            <a:r>
              <a:rPr lang="en-GB" dirty="0">
                <a:solidFill>
                  <a:schemeClr val="bg2">
                    <a:lumMod val="40000"/>
                    <a:lumOff val="60000"/>
                  </a:schemeClr>
                </a:solidFill>
                <a:latin typeface="Book Antiqua" pitchFamily="18" charset="0"/>
              </a:rPr>
              <a:t>Founding Member </a:t>
            </a:r>
            <a:r>
              <a:rPr lang="en-GB" dirty="0" err="1">
                <a:solidFill>
                  <a:schemeClr val="bg2">
                    <a:lumMod val="40000"/>
                    <a:lumOff val="60000"/>
                  </a:schemeClr>
                </a:solidFill>
                <a:latin typeface="Book Antiqua" pitchFamily="18" charset="0"/>
              </a:rPr>
              <a:t>GcilA</a:t>
            </a:r>
            <a:endParaRPr lang="en-GB" dirty="0">
              <a:solidFill>
                <a:schemeClr val="bg2">
                  <a:lumMod val="40000"/>
                  <a:lumOff val="60000"/>
                </a:schemeClr>
              </a:solidFill>
              <a:latin typeface="Book Antiqua" pitchFamily="18" charset="0"/>
            </a:endParaRPr>
          </a:p>
          <a:p>
            <a:pPr lvl="0" algn="ctr">
              <a:lnSpc>
                <a:spcPct val="90000"/>
              </a:lnSpc>
              <a:spcBef>
                <a:spcPts val="0"/>
              </a:spcBef>
              <a:spcAft>
                <a:spcPts val="0"/>
              </a:spcAft>
              <a:buClrTx/>
              <a:buSzTx/>
            </a:pPr>
            <a:endParaRPr lang="en-GB" dirty="0" smtClean="0">
              <a:solidFill>
                <a:schemeClr val="bg2">
                  <a:lumMod val="40000"/>
                  <a:lumOff val="60000"/>
                </a:schemeClr>
              </a:solidFill>
              <a:latin typeface="Book Antiqua" pitchFamily="18" charset="0"/>
            </a:endParaRPr>
          </a:p>
          <a:p>
            <a:pPr lvl="0" algn="ctr">
              <a:lnSpc>
                <a:spcPct val="90000"/>
              </a:lnSpc>
              <a:spcBef>
                <a:spcPts val="0"/>
              </a:spcBef>
              <a:spcAft>
                <a:spcPts val="0"/>
              </a:spcAft>
              <a:buClrTx/>
              <a:buSzTx/>
            </a:pPr>
            <a:r>
              <a:rPr lang="en-GB" dirty="0" smtClean="0">
                <a:solidFill>
                  <a:schemeClr val="bg2">
                    <a:lumMod val="40000"/>
                    <a:lumOff val="60000"/>
                  </a:schemeClr>
                </a:solidFill>
                <a:latin typeface="Book Antiqua" pitchFamily="18" charset="0"/>
              </a:rPr>
              <a:t>Fellow American College of Construction Lawyers </a:t>
            </a:r>
          </a:p>
          <a:p>
            <a:pPr lvl="0" algn="ctr">
              <a:lnSpc>
                <a:spcPct val="90000"/>
              </a:lnSpc>
              <a:spcBef>
                <a:spcPts val="0"/>
              </a:spcBef>
              <a:spcAft>
                <a:spcPts val="0"/>
              </a:spcAft>
              <a:buClrTx/>
              <a:buSzTx/>
            </a:pPr>
            <a:r>
              <a:rPr lang="en-GB" dirty="0" smtClean="0">
                <a:solidFill>
                  <a:schemeClr val="bg2">
                    <a:lumMod val="40000"/>
                    <a:lumOff val="60000"/>
                  </a:schemeClr>
                </a:solidFill>
                <a:latin typeface="Book Antiqua" pitchFamily="18" charset="0"/>
              </a:rPr>
              <a:t>French representative DRBF</a:t>
            </a:r>
          </a:p>
          <a:p>
            <a:pPr lvl="0" algn="ctr">
              <a:lnSpc>
                <a:spcPct val="90000"/>
              </a:lnSpc>
              <a:spcBef>
                <a:spcPts val="0"/>
              </a:spcBef>
              <a:spcAft>
                <a:spcPts val="0"/>
              </a:spcAft>
              <a:buClrTx/>
              <a:buSzTx/>
            </a:pPr>
            <a:endParaRPr lang="en-GB" dirty="0" smtClean="0">
              <a:solidFill>
                <a:schemeClr val="bg2">
                  <a:lumMod val="40000"/>
                  <a:lumOff val="60000"/>
                </a:schemeClr>
              </a:solidFill>
              <a:latin typeface="Book Antiqua" pitchFamily="18" charset="0"/>
            </a:endParaRPr>
          </a:p>
          <a:p>
            <a:pPr algn="ctr">
              <a:lnSpc>
                <a:spcPct val="90000"/>
              </a:lnSpc>
              <a:spcBef>
                <a:spcPts val="0"/>
              </a:spcBef>
              <a:spcAft>
                <a:spcPts val="0"/>
              </a:spcAft>
            </a:pPr>
            <a:r>
              <a:rPr lang="en-GB" dirty="0">
                <a:solidFill>
                  <a:schemeClr val="bg2">
                    <a:lumMod val="40000"/>
                    <a:lumOff val="60000"/>
                  </a:schemeClr>
                </a:solidFill>
                <a:latin typeface="Book Antiqua" pitchFamily="18" charset="0"/>
              </a:rPr>
              <a:t>Deputy general secretary UNECE International Centre of Excellence Concessions PPP ‘Policies, Laws and Institutions’</a:t>
            </a:r>
          </a:p>
          <a:p>
            <a:pPr lvl="0" algn="ctr">
              <a:lnSpc>
                <a:spcPct val="90000"/>
              </a:lnSpc>
              <a:spcBef>
                <a:spcPts val="0"/>
              </a:spcBef>
              <a:spcAft>
                <a:spcPts val="0"/>
              </a:spcAft>
              <a:buClrTx/>
              <a:buSzTx/>
            </a:pPr>
            <a:endParaRPr lang="en-GB" dirty="0" smtClean="0">
              <a:solidFill>
                <a:schemeClr val="bg2">
                  <a:lumMod val="40000"/>
                  <a:lumOff val="60000"/>
                </a:schemeClr>
              </a:solidFill>
              <a:latin typeface="Book Antiqua" pitchFamily="18" charset="0"/>
            </a:endParaRPr>
          </a:p>
          <a:p>
            <a:pPr lvl="0" algn="ctr">
              <a:lnSpc>
                <a:spcPct val="90000"/>
              </a:lnSpc>
              <a:spcBef>
                <a:spcPts val="0"/>
              </a:spcBef>
              <a:spcAft>
                <a:spcPts val="0"/>
              </a:spcAft>
              <a:buClrTx/>
              <a:buSzTx/>
            </a:pPr>
            <a:endParaRPr lang="en-GB" dirty="0" smtClean="0">
              <a:solidFill>
                <a:schemeClr val="bg2">
                  <a:lumMod val="40000"/>
                  <a:lumOff val="60000"/>
                </a:schemeClr>
              </a:solidFill>
              <a:latin typeface="Book Antiqua" pitchFamily="18" charset="0"/>
            </a:endParaRPr>
          </a:p>
          <a:p>
            <a:pPr lvl="0" algn="ctr">
              <a:lnSpc>
                <a:spcPct val="90000"/>
              </a:lnSpc>
              <a:spcBef>
                <a:spcPts val="0"/>
              </a:spcBef>
              <a:spcAft>
                <a:spcPts val="0"/>
              </a:spcAft>
              <a:buClrTx/>
              <a:buSzTx/>
            </a:pPr>
            <a:r>
              <a:rPr lang="en-GB" dirty="0" smtClean="0">
                <a:solidFill>
                  <a:schemeClr val="bg2">
                    <a:lumMod val="40000"/>
                    <a:lumOff val="60000"/>
                  </a:schemeClr>
                </a:solidFill>
                <a:latin typeface="Book Antiqua" pitchFamily="18" charset="0"/>
              </a:rPr>
              <a:t>91, rue du Faubourg Saint </a:t>
            </a:r>
            <a:r>
              <a:rPr lang="en-GB" dirty="0" err="1" smtClean="0">
                <a:solidFill>
                  <a:schemeClr val="bg2">
                    <a:lumMod val="40000"/>
                    <a:lumOff val="60000"/>
                  </a:schemeClr>
                </a:solidFill>
                <a:latin typeface="Book Antiqua" pitchFamily="18" charset="0"/>
              </a:rPr>
              <a:t>Honoré</a:t>
            </a:r>
            <a:endParaRPr lang="en-GB" dirty="0" smtClean="0">
              <a:solidFill>
                <a:schemeClr val="bg2">
                  <a:lumMod val="40000"/>
                  <a:lumOff val="60000"/>
                </a:schemeClr>
              </a:solidFill>
              <a:latin typeface="Book Antiqua" pitchFamily="18" charset="0"/>
            </a:endParaRPr>
          </a:p>
          <a:p>
            <a:pPr lvl="0" algn="ctr">
              <a:lnSpc>
                <a:spcPct val="90000"/>
              </a:lnSpc>
              <a:spcBef>
                <a:spcPts val="0"/>
              </a:spcBef>
              <a:spcAft>
                <a:spcPts val="0"/>
              </a:spcAft>
              <a:buClrTx/>
              <a:buSzTx/>
            </a:pPr>
            <a:r>
              <a:rPr lang="en-GB" dirty="0" smtClean="0">
                <a:solidFill>
                  <a:schemeClr val="bg2">
                    <a:lumMod val="40000"/>
                    <a:lumOff val="60000"/>
                  </a:schemeClr>
                </a:solidFill>
                <a:latin typeface="Book Antiqua" pitchFamily="18" charset="0"/>
              </a:rPr>
              <a:t>75008 Paris – France </a:t>
            </a:r>
          </a:p>
          <a:p>
            <a:pPr lvl="0" algn="ctr">
              <a:lnSpc>
                <a:spcPct val="90000"/>
              </a:lnSpc>
              <a:spcBef>
                <a:spcPts val="0"/>
              </a:spcBef>
              <a:spcAft>
                <a:spcPts val="0"/>
              </a:spcAft>
              <a:buClrTx/>
              <a:buSzTx/>
            </a:pPr>
            <a:endParaRPr lang="en-GB" dirty="0" smtClean="0">
              <a:solidFill>
                <a:schemeClr val="bg2">
                  <a:lumMod val="40000"/>
                  <a:lumOff val="60000"/>
                </a:schemeClr>
              </a:solidFill>
              <a:latin typeface="Book Antiqua" pitchFamily="18" charset="0"/>
            </a:endParaRPr>
          </a:p>
          <a:p>
            <a:pPr lvl="0" algn="ctr">
              <a:lnSpc>
                <a:spcPct val="90000"/>
              </a:lnSpc>
              <a:spcBef>
                <a:spcPts val="0"/>
              </a:spcBef>
              <a:spcAft>
                <a:spcPts val="0"/>
              </a:spcAft>
              <a:buClrTx/>
              <a:buSzTx/>
            </a:pPr>
            <a:r>
              <a:rPr lang="en-GB" dirty="0" smtClean="0">
                <a:solidFill>
                  <a:schemeClr val="bg2">
                    <a:lumMod val="40000"/>
                    <a:lumOff val="60000"/>
                  </a:schemeClr>
                </a:solidFill>
                <a:latin typeface="Book Antiqua" pitchFamily="18" charset="0"/>
              </a:rPr>
              <a:t>Tel : + 33 1 56 26 00 40</a:t>
            </a:r>
          </a:p>
          <a:p>
            <a:pPr lvl="0" algn="ctr">
              <a:lnSpc>
                <a:spcPct val="90000"/>
              </a:lnSpc>
              <a:spcBef>
                <a:spcPts val="0"/>
              </a:spcBef>
              <a:spcAft>
                <a:spcPts val="0"/>
              </a:spcAft>
              <a:buClrTx/>
              <a:buSzTx/>
            </a:pPr>
            <a:r>
              <a:rPr lang="en-GB" dirty="0" smtClean="0">
                <a:solidFill>
                  <a:schemeClr val="bg2">
                    <a:lumMod val="40000"/>
                    <a:lumOff val="60000"/>
                  </a:schemeClr>
                </a:solidFill>
                <a:latin typeface="Book Antiqua" pitchFamily="18" charset="0"/>
              </a:rPr>
              <a:t>e-mail : avocats@frilet.com </a:t>
            </a:r>
          </a:p>
          <a:p>
            <a:pPr lvl="0" algn="ctr">
              <a:lnSpc>
                <a:spcPct val="90000"/>
              </a:lnSpc>
              <a:spcBef>
                <a:spcPts val="0"/>
              </a:spcBef>
              <a:spcAft>
                <a:spcPts val="0"/>
              </a:spcAft>
              <a:buClrTx/>
              <a:buSzTx/>
            </a:pPr>
            <a:r>
              <a:rPr lang="en-GB" dirty="0" smtClean="0">
                <a:solidFill>
                  <a:schemeClr val="bg2">
                    <a:lumMod val="40000"/>
                    <a:lumOff val="60000"/>
                  </a:schemeClr>
                </a:solidFill>
                <a:latin typeface="Book Antiqua" pitchFamily="18" charset="0"/>
              </a:rPr>
              <a:t>www.frilet.com</a:t>
            </a:r>
          </a:p>
          <a:p>
            <a:pPr lvl="0" algn="ctr">
              <a:lnSpc>
                <a:spcPct val="90000"/>
              </a:lnSpc>
              <a:spcBef>
                <a:spcPts val="0"/>
              </a:spcBef>
              <a:spcAft>
                <a:spcPts val="0"/>
              </a:spcAft>
              <a:buClrTx/>
              <a:buSzTx/>
            </a:pPr>
            <a:r>
              <a:rPr lang="en-GB" dirty="0" smtClean="0">
                <a:solidFill>
                  <a:schemeClr val="bg2">
                    <a:lumMod val="40000"/>
                    <a:lumOff val="60000"/>
                  </a:schemeClr>
                </a:solidFill>
                <a:latin typeface="Book Antiqua" pitchFamily="18" charset="0"/>
              </a:rPr>
              <a:t>www.gcila.org</a:t>
            </a:r>
            <a:endParaRPr lang="fr-FR" sz="1600" dirty="0" smtClean="0">
              <a:solidFill>
                <a:schemeClr val="bg2">
                  <a:lumMod val="40000"/>
                  <a:lumOff val="60000"/>
                </a:schemeClr>
              </a:solidFill>
              <a:latin typeface="Book Antiqua" pitchFamily="18" charset="0"/>
            </a:endParaRPr>
          </a:p>
          <a:p>
            <a:pPr marL="342900" marR="0" lvl="0" indent="-342900" algn="ctr" defTabSz="914400" rtl="0" eaLnBrk="1" fontAlgn="base" latinLnBrk="0" hangingPunct="1">
              <a:lnSpc>
                <a:spcPct val="100000"/>
              </a:lnSpc>
              <a:spcBef>
                <a:spcPct val="20000"/>
              </a:spcBef>
              <a:spcAft>
                <a:spcPct val="0"/>
              </a:spcAft>
              <a:buClrTx/>
              <a:buSzPct val="100000"/>
              <a:tabLst/>
              <a:defRPr/>
            </a:pPr>
            <a:endParaRPr kumimoji="0" lang="en-US" sz="5400" b="1" i="0" u="none" strike="noStrike" kern="1200" cap="none" spc="0" normalizeH="0" baseline="0" noProof="0" dirty="0" smtClean="0">
              <a:ln>
                <a:noFill/>
              </a:ln>
              <a:solidFill>
                <a:schemeClr val="bg1"/>
              </a:solidFill>
              <a:effectLst/>
              <a:uLnTx/>
              <a:uFillTx/>
              <a:latin typeface="Gill Sans MT"/>
              <a:ea typeface="ＭＳ Ｐゴシック" charset="-128"/>
              <a:cs typeface="Gill Sans MT"/>
            </a:endParaRPr>
          </a:p>
          <a:p>
            <a:pPr marL="342900" marR="0" lvl="0" indent="-342900" algn="l" defTabSz="914400" rtl="0" eaLnBrk="1" fontAlgn="base" latinLnBrk="0" hangingPunct="1">
              <a:lnSpc>
                <a:spcPct val="100000"/>
              </a:lnSpc>
              <a:spcBef>
                <a:spcPct val="20000"/>
              </a:spcBef>
              <a:spcAft>
                <a:spcPct val="0"/>
              </a:spcAft>
              <a:buClrTx/>
              <a:buSzPct val="100000"/>
              <a:buFontTx/>
              <a:buBlip>
                <a:blip r:embed="rId2"/>
              </a:buBlip>
              <a:tabLst/>
              <a:defRPr/>
            </a:pPr>
            <a:endParaRPr kumimoji="0" lang="en-US" sz="1800" b="0" i="0" u="none" strike="noStrike" kern="1200" cap="none" spc="0" normalizeH="0" baseline="0" noProof="0" dirty="0" smtClean="0">
              <a:ln>
                <a:noFill/>
              </a:ln>
              <a:solidFill>
                <a:schemeClr val="tx1"/>
              </a:solidFill>
              <a:effectLst/>
              <a:uLnTx/>
              <a:uFillTx/>
              <a:latin typeface="Gill Sans MT"/>
              <a:ea typeface="ＭＳ Ｐゴシック" charset="-128"/>
              <a:cs typeface="Gill Sans MT"/>
            </a:endParaRPr>
          </a:p>
        </p:txBody>
      </p:sp>
    </p:spTree>
    <p:extLst>
      <p:ext uri="{BB962C8B-B14F-4D97-AF65-F5344CB8AC3E}">
        <p14:creationId xmlns:p14="http://schemas.microsoft.com/office/powerpoint/2010/main" xmlns="" val="3792860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533400" y="0"/>
            <a:ext cx="8382000" cy="1219200"/>
          </a:xfrm>
        </p:spPr>
        <p:txBody>
          <a:bodyPr/>
          <a:lstStyle/>
          <a:p>
            <a:pPr eaLnBrk="1" hangingPunct="1"/>
            <a:r>
              <a:rPr lang="en-US" sz="2800" dirty="0" smtClean="0">
                <a:latin typeface="Gill Sans MT" charset="0"/>
                <a:ea typeface="Gill Sans MT" charset="0"/>
                <a:cs typeface="Gill Sans MT" charset="0"/>
              </a:rPr>
              <a:t>Overview of the French Civil Works Scene </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371600" y="1143000"/>
            <a:ext cx="7543800" cy="4953000"/>
          </a:xfrm>
        </p:spPr>
        <p:txBody>
          <a:bodyPr/>
          <a:lstStyle/>
          <a:p>
            <a:r>
              <a:rPr lang="en-US" sz="2400" dirty="0" smtClean="0"/>
              <a:t>So far little appetite for DB in civil works in France</a:t>
            </a:r>
          </a:p>
          <a:p>
            <a:endParaRPr lang="en-US" sz="1600" dirty="0" smtClean="0"/>
          </a:p>
          <a:p>
            <a:r>
              <a:rPr lang="en-US" sz="2400" dirty="0" smtClean="0"/>
              <a:t>Not surprising since most of the civil works contracts in France (and in Napoleonic civil law countries) are based on well known standard form of contract having decades of tested practice : </a:t>
            </a:r>
            <a:r>
              <a:rPr lang="en-US" sz="2400" b="1" dirty="0" smtClean="0"/>
              <a:t>the CCAG</a:t>
            </a:r>
          </a:p>
          <a:p>
            <a:pPr>
              <a:buNone/>
            </a:pPr>
            <a:endParaRPr lang="en-US" sz="1600" b="1" dirty="0" smtClean="0"/>
          </a:p>
          <a:p>
            <a:r>
              <a:rPr lang="en-US" sz="2400" b="1" dirty="0" smtClean="0"/>
              <a:t>The interpretation of this standard form is rather straight forward for French practitioners</a:t>
            </a:r>
          </a:p>
          <a:p>
            <a:pPr lvl="1"/>
            <a:r>
              <a:rPr lang="en-US" sz="2000" dirty="0" smtClean="0"/>
              <a:t>Many provisions derive from the civil code having itself some provisions of public order nature, and</a:t>
            </a:r>
          </a:p>
          <a:p>
            <a:pPr lvl="1"/>
            <a:r>
              <a:rPr lang="en-US" sz="2000" dirty="0" smtClean="0"/>
              <a:t>Interpretation of key provisions of the civil code are well established </a:t>
            </a:r>
          </a:p>
          <a:p>
            <a:endParaRPr lang="en-US" sz="1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533400" y="0"/>
            <a:ext cx="8382000" cy="1219200"/>
          </a:xfrm>
        </p:spPr>
        <p:txBody>
          <a:bodyPr/>
          <a:lstStyle/>
          <a:p>
            <a:pPr eaLnBrk="1" hangingPunct="1"/>
            <a:r>
              <a:rPr lang="en-US" sz="2800" dirty="0" smtClean="0">
                <a:latin typeface="Gill Sans MT" charset="0"/>
                <a:ea typeface="Gill Sans MT" charset="0"/>
                <a:cs typeface="Gill Sans MT" charset="0"/>
              </a:rPr>
              <a:t>Overview of the French Civil Works Scene </a:t>
            </a:r>
            <a:r>
              <a:rPr lang="en-US" sz="2800" b="0" dirty="0" smtClean="0">
                <a:latin typeface="Gill Sans MT" charset="0"/>
                <a:ea typeface="Gill Sans MT" charset="0"/>
                <a:cs typeface="Gill Sans MT" charset="0"/>
              </a:rPr>
              <a:t>(2)</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371600" y="1143000"/>
            <a:ext cx="7543800" cy="4953000"/>
          </a:xfrm>
        </p:spPr>
        <p:txBody>
          <a:bodyPr/>
          <a:lstStyle/>
          <a:p>
            <a:pPr algn="just"/>
            <a:r>
              <a:rPr lang="en-US" sz="2400" dirty="0" smtClean="0"/>
              <a:t>In case of dispute, the competent court is the ‘</a:t>
            </a:r>
            <a:r>
              <a:rPr lang="en-US" sz="2400" i="1" dirty="0" err="1" smtClean="0"/>
              <a:t>Conseil</a:t>
            </a:r>
            <a:r>
              <a:rPr lang="en-US" sz="2400" i="1" dirty="0" smtClean="0"/>
              <a:t> </a:t>
            </a:r>
            <a:r>
              <a:rPr lang="en-US" sz="2400" i="1" dirty="0" err="1" smtClean="0"/>
              <a:t>d’Etat</a:t>
            </a:r>
            <a:r>
              <a:rPr lang="en-US" sz="2400" i="1" dirty="0" smtClean="0"/>
              <a:t>’ </a:t>
            </a:r>
            <a:r>
              <a:rPr lang="en-US" sz="2400" dirty="0" smtClean="0"/>
              <a:t>developing authoritative case law in public private contracts and putting </a:t>
            </a:r>
            <a:r>
              <a:rPr lang="en-US" sz="2400" b="1" dirty="0" smtClean="0"/>
              <a:t>strong reliance on equitable balance between public and private interests</a:t>
            </a:r>
          </a:p>
          <a:p>
            <a:pPr algn="just">
              <a:buNone/>
            </a:pPr>
            <a:endParaRPr lang="en-US" sz="1600" dirty="0" smtClean="0"/>
          </a:p>
          <a:p>
            <a:pPr algn="just"/>
            <a:r>
              <a:rPr lang="en-US" sz="2400" dirty="0" smtClean="0"/>
              <a:t>Civil code and </a:t>
            </a:r>
            <a:r>
              <a:rPr lang="en-US" sz="2400" i="1" dirty="0" err="1" smtClean="0"/>
              <a:t>Conseil</a:t>
            </a:r>
            <a:r>
              <a:rPr lang="en-US" sz="2400" i="1" dirty="0" smtClean="0"/>
              <a:t> </a:t>
            </a:r>
            <a:r>
              <a:rPr lang="en-US" sz="2400" i="1" dirty="0" err="1" smtClean="0"/>
              <a:t>d’Etat</a:t>
            </a:r>
            <a:r>
              <a:rPr lang="en-US" sz="2400" i="1" dirty="0" smtClean="0"/>
              <a:t> </a:t>
            </a:r>
            <a:r>
              <a:rPr lang="en-US" sz="2400" dirty="0" smtClean="0"/>
              <a:t>also refer to </a:t>
            </a:r>
            <a:r>
              <a:rPr lang="en-US" sz="2400" b="1" dirty="0" smtClean="0"/>
              <a:t>industry usages promoted by engineers, contractors and architect organizations</a:t>
            </a:r>
          </a:p>
          <a:p>
            <a:pPr algn="just">
              <a:buNone/>
            </a:pPr>
            <a:endParaRPr lang="en-US" sz="1600" dirty="0" smtClean="0"/>
          </a:p>
          <a:p>
            <a:pPr algn="just"/>
            <a:r>
              <a:rPr lang="en-US" sz="2400" b="1" dirty="0" smtClean="0"/>
              <a:t>The main duty of a contractor is to reach expected results in terms of outcome and fitness for purpose including a duty to advise which cannot be contracted out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533400" y="0"/>
            <a:ext cx="8229600" cy="1143000"/>
          </a:xfrm>
        </p:spPr>
        <p:txBody>
          <a:bodyPr/>
          <a:lstStyle/>
          <a:p>
            <a:pPr eaLnBrk="1" hangingPunct="1"/>
            <a:r>
              <a:rPr lang="en-US" sz="2800" dirty="0" smtClean="0">
                <a:latin typeface="Gill Sans MT" charset="0"/>
                <a:ea typeface="Gill Sans MT" charset="0"/>
                <a:cs typeface="Gill Sans MT" charset="0"/>
              </a:rPr>
              <a:t>ADR and conciliation in the French civil works projects</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371600" y="1066800"/>
            <a:ext cx="7543800" cy="5029200"/>
          </a:xfrm>
        </p:spPr>
        <p:txBody>
          <a:bodyPr/>
          <a:lstStyle/>
          <a:p>
            <a:pPr marL="457200" indent="-457200" algn="ctr">
              <a:buNone/>
            </a:pPr>
            <a:r>
              <a:rPr lang="en-US" sz="2400" b="1" dirty="0" smtClean="0"/>
              <a:t>Two distinct phases : non contentious and contentious</a:t>
            </a:r>
          </a:p>
          <a:p>
            <a:pPr marL="457200" indent="-457200" algn="ctr">
              <a:buNone/>
            </a:pPr>
            <a:endParaRPr lang="en-US" sz="1200" b="1" dirty="0" smtClean="0"/>
          </a:p>
          <a:p>
            <a:pPr marL="457200" indent="-457200">
              <a:buFont typeface="+mj-lt"/>
              <a:buAutoNum type="arabicPeriod"/>
            </a:pPr>
            <a:r>
              <a:rPr lang="en-US" sz="2400" u="sng" dirty="0" smtClean="0"/>
              <a:t>Non contentious phase: formal claim to the employer</a:t>
            </a:r>
          </a:p>
          <a:p>
            <a:pPr marL="457200" indent="-457200">
              <a:buFont typeface="+mj-lt"/>
              <a:buAutoNum type="arabicPeriod"/>
            </a:pPr>
            <a:endParaRPr lang="en-US" sz="1200" b="1" dirty="0" smtClean="0"/>
          </a:p>
          <a:p>
            <a:r>
              <a:rPr lang="en-US" sz="2400" dirty="0" smtClean="0"/>
              <a:t>Before submitting a dispute to conciliation or to court or arbitration, the contractor must submit a claim to the Employer (Art 50.1 CCAG)</a:t>
            </a:r>
          </a:p>
          <a:p>
            <a:pPr>
              <a:buNone/>
            </a:pPr>
            <a:endParaRPr lang="en-US" sz="1400" b="1" dirty="0" smtClean="0"/>
          </a:p>
          <a:p>
            <a:pPr marL="342900" lvl="1" indent="-342900">
              <a:buNone/>
            </a:pPr>
            <a:endParaRPr lang="en-US" sz="1400" dirty="0" smtClean="0"/>
          </a:p>
          <a:p>
            <a:r>
              <a:rPr lang="en-US" sz="2400" dirty="0" smtClean="0"/>
              <a:t>The Employer must reply within 30 days: if no reply or challenge of the claim, the dispute is crystallized : this is the starting point of contentious phase</a:t>
            </a:r>
          </a:p>
          <a:p>
            <a:pPr>
              <a:buNone/>
            </a:pPr>
            <a:endParaRPr lang="en-US" sz="1100" dirty="0" smtClean="0"/>
          </a:p>
          <a:p>
            <a:pPr>
              <a:buNone/>
            </a:pPr>
            <a:endParaRPr lang="en-US" sz="1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533400" y="0"/>
            <a:ext cx="8229600" cy="1143000"/>
          </a:xfrm>
        </p:spPr>
        <p:txBody>
          <a:bodyPr/>
          <a:lstStyle/>
          <a:p>
            <a:pPr eaLnBrk="1" hangingPunct="1"/>
            <a:r>
              <a:rPr lang="en-US" sz="2800" dirty="0" smtClean="0">
                <a:latin typeface="Gill Sans MT" charset="0"/>
                <a:ea typeface="Gill Sans MT" charset="0"/>
                <a:cs typeface="Gill Sans MT" charset="0"/>
              </a:rPr>
              <a:t>ADR and conciliation in the French civil works projects</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371600" y="1066800"/>
            <a:ext cx="7543800" cy="5029200"/>
          </a:xfrm>
        </p:spPr>
        <p:txBody>
          <a:bodyPr/>
          <a:lstStyle/>
          <a:p>
            <a:pPr marL="457200" indent="-457200">
              <a:buFont typeface="+mj-lt"/>
              <a:buAutoNum type="arabicPeriod" startAt="2"/>
            </a:pPr>
            <a:r>
              <a:rPr lang="en-US" sz="2400" u="sng" dirty="0" smtClean="0"/>
              <a:t>Contentious phase</a:t>
            </a:r>
            <a:endParaRPr lang="en-US" sz="1100" u="sng" dirty="0" smtClean="0"/>
          </a:p>
          <a:p>
            <a:pPr>
              <a:buNone/>
            </a:pPr>
            <a:endParaRPr lang="en-US" sz="1200" dirty="0" smtClean="0"/>
          </a:p>
          <a:p>
            <a:r>
              <a:rPr lang="en-US" sz="2400" dirty="0" smtClean="0"/>
              <a:t>The default situation in the contentious phase is to initiate court proceedings or arbitration</a:t>
            </a:r>
          </a:p>
          <a:p>
            <a:endParaRPr lang="en-US" sz="2400" dirty="0" smtClean="0"/>
          </a:p>
          <a:p>
            <a:r>
              <a:rPr lang="en-US" sz="2400" dirty="0" smtClean="0"/>
              <a:t>The CCAG  provides also that the parties have the option to refer the matter to conciliation</a:t>
            </a:r>
          </a:p>
          <a:p>
            <a:endParaRPr lang="en-US" sz="2400" dirty="0" smtClean="0"/>
          </a:p>
          <a:p>
            <a:r>
              <a:rPr lang="en-US" sz="2400" dirty="0" smtClean="0"/>
              <a:t>Conciliation could take essentially two forms:</a:t>
            </a:r>
          </a:p>
          <a:p>
            <a:pPr lvl="1"/>
            <a:r>
              <a:rPr lang="en-US" sz="2000" dirty="0" smtClean="0"/>
              <a:t>Structured conciliation organized by decree: (CCRA)</a:t>
            </a:r>
          </a:p>
          <a:p>
            <a:pPr lvl="1"/>
            <a:r>
              <a:rPr lang="en-US" sz="2000" dirty="0" smtClean="0"/>
              <a:t>Ad hoc conciliation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838200" y="0"/>
            <a:ext cx="8077200" cy="1143000"/>
          </a:xfrm>
        </p:spPr>
        <p:txBody>
          <a:bodyPr/>
          <a:lstStyle/>
          <a:p>
            <a:pPr eaLnBrk="1" hangingPunct="1"/>
            <a:r>
              <a:rPr lang="en-US" sz="2800" dirty="0" smtClean="0">
                <a:latin typeface="Gill Sans MT" charset="0"/>
                <a:ea typeface="Gill Sans MT" charset="0"/>
                <a:cs typeface="Gill Sans MT" charset="0"/>
              </a:rPr>
              <a:t>ADR and conciliation in the French civil works projects</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371600" y="1066800"/>
            <a:ext cx="7543800" cy="5029200"/>
          </a:xfrm>
        </p:spPr>
        <p:txBody>
          <a:bodyPr/>
          <a:lstStyle/>
          <a:p>
            <a:pPr marL="457200" indent="-457200">
              <a:buFont typeface="Wingdings" pitchFamily="2" charset="2"/>
              <a:buChar char="§"/>
            </a:pPr>
            <a:r>
              <a:rPr lang="en-US" sz="2000" b="1" dirty="0" smtClean="0"/>
              <a:t>French structured conciliation (CCRA)</a:t>
            </a:r>
          </a:p>
          <a:p>
            <a:pPr marL="457200" indent="-457200">
              <a:buFont typeface="+mj-lt"/>
              <a:buAutoNum type="arabicPeriod" startAt="2"/>
            </a:pPr>
            <a:endParaRPr lang="en-US" sz="1100" dirty="0" smtClean="0"/>
          </a:p>
          <a:p>
            <a:pPr marL="0" indent="0">
              <a:buNone/>
            </a:pPr>
            <a:r>
              <a:rPr lang="en-US" sz="1600" dirty="0" smtClean="0"/>
              <a:t>CCRA stands for « </a:t>
            </a:r>
            <a:r>
              <a:rPr lang="en-US" sz="1600" i="1" dirty="0" err="1" smtClean="0"/>
              <a:t>Comités</a:t>
            </a:r>
            <a:r>
              <a:rPr lang="en-US" sz="1600" i="1" dirty="0" smtClean="0"/>
              <a:t> </a:t>
            </a:r>
            <a:r>
              <a:rPr lang="en-US" sz="1600" i="1" dirty="0" err="1" smtClean="0"/>
              <a:t>Consultatifs</a:t>
            </a:r>
            <a:r>
              <a:rPr lang="en-US" sz="1600" i="1" dirty="0" smtClean="0"/>
              <a:t> de </a:t>
            </a:r>
            <a:r>
              <a:rPr lang="en-US" sz="1600" i="1" dirty="0" err="1" smtClean="0"/>
              <a:t>Règlement</a:t>
            </a:r>
            <a:r>
              <a:rPr lang="en-US" sz="1600" i="1" dirty="0" smtClean="0"/>
              <a:t> Amiable des </a:t>
            </a:r>
            <a:r>
              <a:rPr lang="en-US" sz="1600" i="1" dirty="0" err="1" smtClean="0"/>
              <a:t>litiges</a:t>
            </a:r>
            <a:r>
              <a:rPr lang="en-US" sz="1600" i="1" dirty="0" smtClean="0"/>
              <a:t> </a:t>
            </a:r>
            <a:r>
              <a:rPr lang="en-US" sz="1600" dirty="0" smtClean="0"/>
              <a:t>» (CCRA) in operation in France for public contracts for many years. They are currently regulated by a Decree of December 2010. </a:t>
            </a:r>
          </a:p>
          <a:p>
            <a:pPr marL="285750" lvl="1">
              <a:buNone/>
            </a:pPr>
            <a:endParaRPr lang="en-US" sz="1100" b="1" dirty="0" smtClean="0"/>
          </a:p>
          <a:p>
            <a:pPr marL="342900" lvl="1" indent="-342900">
              <a:buBlip>
                <a:blip r:embed="rId2"/>
              </a:buBlip>
              <a:defRPr/>
            </a:pPr>
            <a:r>
              <a:rPr lang="en-US" sz="1600" b="1" u="sng" dirty="0" smtClean="0"/>
              <a:t>CCRA Members : </a:t>
            </a:r>
          </a:p>
          <a:p>
            <a:pPr marL="0" lvl="1" indent="0" algn="just">
              <a:buFont typeface="Arial" charset="0"/>
              <a:buNone/>
              <a:defRPr/>
            </a:pPr>
            <a:endParaRPr lang="en-US" sz="1000" u="sng" dirty="0" smtClean="0"/>
          </a:p>
          <a:p>
            <a:pPr marL="0" indent="0" algn="just">
              <a:buFont typeface="Arial" charset="0"/>
              <a:buNone/>
              <a:defRPr/>
            </a:pPr>
            <a:r>
              <a:rPr lang="en-US" sz="1600" dirty="0" smtClean="0"/>
              <a:t>Six members with a majority from the public sector. The chairman is a Supreme Court judge. Six CCRAs have also been created at a local level. </a:t>
            </a:r>
          </a:p>
          <a:p>
            <a:pPr marL="0" indent="0" algn="just">
              <a:buFont typeface="Arial" charset="0"/>
              <a:buNone/>
              <a:defRPr/>
            </a:pPr>
            <a:endParaRPr lang="en-US" sz="1000" dirty="0" smtClean="0"/>
          </a:p>
          <a:p>
            <a:pPr marL="342900" lvl="1" indent="-342900">
              <a:buBlip>
                <a:blip r:embed="rId2"/>
              </a:buBlip>
              <a:defRPr/>
            </a:pPr>
            <a:r>
              <a:rPr lang="en-US" sz="1600" b="1" u="sng" dirty="0" smtClean="0"/>
              <a:t>Role: </a:t>
            </a:r>
          </a:p>
          <a:p>
            <a:pPr marL="0" lvl="1" indent="0" algn="just">
              <a:buFont typeface="Arial" charset="0"/>
              <a:buNone/>
              <a:defRPr/>
            </a:pPr>
            <a:endParaRPr lang="en-US" sz="1000" u="sng" dirty="0" smtClean="0"/>
          </a:p>
          <a:p>
            <a:pPr marL="0" indent="0" algn="just">
              <a:buFont typeface="Arial" charset="0"/>
              <a:buNone/>
              <a:defRPr/>
            </a:pPr>
            <a:r>
              <a:rPr lang="en-US" sz="1600" dirty="0" smtClean="0"/>
              <a:t>To identify legal and factual elements leading to an amicable and equitable settlement.</a:t>
            </a:r>
          </a:p>
          <a:p>
            <a:pPr marL="0" indent="0" algn="just">
              <a:buNone/>
              <a:defRPr/>
            </a:pPr>
            <a:r>
              <a:rPr lang="en-US" sz="1600" dirty="0" smtClean="0"/>
              <a:t>The CCRA appoint a « </a:t>
            </a:r>
            <a:r>
              <a:rPr lang="en-US" sz="1600" i="1" dirty="0" err="1" smtClean="0"/>
              <a:t>Rapporteur</a:t>
            </a:r>
            <a:r>
              <a:rPr lang="en-US" sz="1600" dirty="0" smtClean="0"/>
              <a:t> » playing in fact a leading role.</a:t>
            </a:r>
          </a:p>
          <a:p>
            <a:pPr marL="0" indent="0" algn="just">
              <a:buNone/>
              <a:defRPr/>
            </a:pPr>
            <a:endParaRPr lang="en-US" sz="1600" dirty="0" smtClean="0"/>
          </a:p>
          <a:p>
            <a:pPr marL="0" indent="0" algn="just">
              <a:buNone/>
              <a:defRPr/>
            </a:pPr>
            <a:r>
              <a:rPr lang="en-US" sz="1600" b="1" dirty="0" smtClean="0"/>
              <a:t>The rate of success of well organized CCRA is very high : example: CCRA of the Marseille region: 60 recommendations in 2 years:  80% settlement</a:t>
            </a:r>
          </a:p>
          <a:p>
            <a:pPr marL="457200" indent="-457200">
              <a:buNone/>
            </a:pPr>
            <a:endParaRPr lang="en-US" sz="1800" dirty="0" smtClean="0"/>
          </a:p>
          <a:p>
            <a:pPr marL="457200" indent="-457200">
              <a:buNone/>
            </a:pPr>
            <a:r>
              <a:rPr lang="en-US" sz="18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533400" y="0"/>
            <a:ext cx="8229600" cy="1143000"/>
          </a:xfrm>
        </p:spPr>
        <p:txBody>
          <a:bodyPr/>
          <a:lstStyle/>
          <a:p>
            <a:pPr eaLnBrk="1" hangingPunct="1"/>
            <a:r>
              <a:rPr lang="en-US" sz="2800" dirty="0" smtClean="0">
                <a:latin typeface="Gill Sans MT" charset="0"/>
                <a:ea typeface="Gill Sans MT" charset="0"/>
                <a:cs typeface="Gill Sans MT" charset="0"/>
              </a:rPr>
              <a:t>ADR and conciliation in the French civil works projects</a:t>
            </a:r>
            <a:endParaRPr lang="en-US" sz="2800" dirty="0">
              <a:latin typeface="Gill Sans MT" charset="0"/>
              <a:ea typeface="Gill Sans MT" charset="0"/>
              <a:cs typeface="Gill Sans MT" charset="0"/>
            </a:endParaRPr>
          </a:p>
        </p:txBody>
      </p:sp>
      <p:sp>
        <p:nvSpPr>
          <p:cNvPr id="2" name="Content Placeholder 1"/>
          <p:cNvSpPr>
            <a:spLocks noGrp="1"/>
          </p:cNvSpPr>
          <p:nvPr>
            <p:ph idx="1"/>
          </p:nvPr>
        </p:nvSpPr>
        <p:spPr>
          <a:xfrm>
            <a:off x="1371600" y="1066800"/>
            <a:ext cx="7543800" cy="5029200"/>
          </a:xfrm>
        </p:spPr>
        <p:txBody>
          <a:bodyPr/>
          <a:lstStyle/>
          <a:p>
            <a:pPr marL="457200" indent="-457200">
              <a:buFont typeface="Wingdings" pitchFamily="2" charset="2"/>
              <a:buChar char="§"/>
            </a:pPr>
            <a:endParaRPr lang="en-US" sz="2800" b="1" dirty="0" smtClean="0"/>
          </a:p>
          <a:p>
            <a:pPr marL="457200" indent="-457200">
              <a:buFont typeface="Wingdings" pitchFamily="2" charset="2"/>
              <a:buChar char="§"/>
            </a:pPr>
            <a:r>
              <a:rPr lang="en-US" sz="2400" b="1" dirty="0" smtClean="0"/>
              <a:t>French ad hoc conciliation</a:t>
            </a:r>
          </a:p>
          <a:p>
            <a:pPr marL="457200" indent="-457200">
              <a:buFont typeface="+mj-lt"/>
              <a:buAutoNum type="arabicPeriod" startAt="2"/>
            </a:pPr>
            <a:endParaRPr lang="en-US" sz="1200" dirty="0" smtClean="0"/>
          </a:p>
          <a:p>
            <a:r>
              <a:rPr lang="en-US" sz="2400" dirty="0" smtClean="0"/>
              <a:t>Much less popular than structured conciliation and relatively new</a:t>
            </a:r>
          </a:p>
          <a:p>
            <a:pPr>
              <a:buNone/>
            </a:pPr>
            <a:endParaRPr lang="en-US" sz="1200" dirty="0" smtClean="0"/>
          </a:p>
          <a:p>
            <a:r>
              <a:rPr lang="en-US" sz="2400" dirty="0" smtClean="0"/>
              <a:t>Recent development based on European directive of May 2008</a:t>
            </a:r>
          </a:p>
          <a:p>
            <a:pPr>
              <a:buNone/>
            </a:pPr>
            <a:endParaRPr lang="en-US" sz="1200" dirty="0" smtClean="0"/>
          </a:p>
          <a:p>
            <a:r>
              <a:rPr lang="en-US" sz="2400" dirty="0" smtClean="0"/>
              <a:t>Recent provision of administrative judiciary code (November 2017) and Decree (April 2017)</a:t>
            </a:r>
          </a:p>
          <a:p>
            <a:pPr marL="457200" indent="-457200">
              <a:buNone/>
            </a:pPr>
            <a:r>
              <a:rPr lang="en-US" sz="2000"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990600" y="0"/>
            <a:ext cx="7772400" cy="1295400"/>
          </a:xfrm>
        </p:spPr>
        <p:txBody>
          <a:bodyPr/>
          <a:lstStyle/>
          <a:p>
            <a:pPr eaLnBrk="1" hangingPunct="1"/>
            <a:r>
              <a:rPr lang="en-US" sz="2400" dirty="0" smtClean="0">
                <a:latin typeface="Gill Sans MT" charset="0"/>
                <a:ea typeface="Gill Sans MT" charset="0"/>
                <a:cs typeface="Gill Sans MT" charset="0"/>
              </a:rPr>
              <a:t>The future of DB in French and civil law systems: </a:t>
            </a:r>
            <a:br>
              <a:rPr lang="en-US" sz="2400" dirty="0" smtClean="0">
                <a:latin typeface="Gill Sans MT" charset="0"/>
                <a:ea typeface="Gill Sans MT" charset="0"/>
                <a:cs typeface="Gill Sans MT" charset="0"/>
              </a:rPr>
            </a:br>
            <a:r>
              <a:rPr lang="en-US" sz="2400" dirty="0" smtClean="0">
                <a:latin typeface="Gill Sans MT" charset="0"/>
                <a:ea typeface="Gill Sans MT" charset="0"/>
                <a:cs typeface="Gill Sans MT" charset="0"/>
              </a:rPr>
              <a:t>Example of Grand Paris project</a:t>
            </a:r>
            <a:endParaRPr lang="en-US" sz="2400" dirty="0">
              <a:latin typeface="Gill Sans MT" charset="0"/>
              <a:ea typeface="Gill Sans MT" charset="0"/>
              <a:cs typeface="Gill Sans MT" charset="0"/>
            </a:endParaRPr>
          </a:p>
        </p:txBody>
      </p:sp>
      <p:sp>
        <p:nvSpPr>
          <p:cNvPr id="2" name="Content Placeholder 1"/>
          <p:cNvSpPr>
            <a:spLocks noGrp="1"/>
          </p:cNvSpPr>
          <p:nvPr>
            <p:ph idx="1"/>
          </p:nvPr>
        </p:nvSpPr>
        <p:spPr>
          <a:xfrm>
            <a:off x="1295400" y="1371600"/>
            <a:ext cx="7620000" cy="4662151"/>
          </a:xfrm>
        </p:spPr>
        <p:txBody>
          <a:bodyPr/>
          <a:lstStyle/>
          <a:p>
            <a:r>
              <a:rPr lang="en-US" sz="2400" dirty="0" smtClean="0"/>
              <a:t>The traditional French approach has already shown its limits for large and complex projects (Channel tunnel and PPP Projects)</a:t>
            </a:r>
          </a:p>
          <a:p>
            <a:pPr>
              <a:buNone/>
            </a:pPr>
            <a:endParaRPr lang="en-US" sz="1400" dirty="0" smtClean="0"/>
          </a:p>
          <a:p>
            <a:r>
              <a:rPr lang="en-US" sz="2400" dirty="0" smtClean="0"/>
              <a:t>DBs have been successfully used in those situations </a:t>
            </a:r>
          </a:p>
          <a:p>
            <a:pPr>
              <a:buNone/>
            </a:pPr>
            <a:endParaRPr lang="en-US" sz="1200" dirty="0" smtClean="0"/>
          </a:p>
          <a:p>
            <a:r>
              <a:rPr lang="en-US" sz="2400" dirty="0" smtClean="0"/>
              <a:t>However no experience of DBs in traditional civil works contracting</a:t>
            </a:r>
            <a:endParaRPr lang="en-US" sz="2000" dirty="0" smtClean="0"/>
          </a:p>
          <a:p>
            <a:pPr>
              <a:buNone/>
            </a:pPr>
            <a:endParaRPr lang="en-US" sz="1200" dirty="0" smtClean="0"/>
          </a:p>
          <a:p>
            <a:r>
              <a:rPr lang="en-US" sz="2400" b="1" dirty="0" smtClean="0"/>
              <a:t>The benefits of DBs in traditional civil works deserve to be well appraised since appetite is growing (ex: Grand Paris)</a:t>
            </a:r>
            <a:endParaRPr lang="en-US" sz="2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304800" y="228600"/>
            <a:ext cx="8610600" cy="5867400"/>
          </a:xfrm>
        </p:spPr>
        <p:txBody>
          <a:bodyPr/>
          <a:lstStyle/>
          <a:p>
            <a:pPr marL="457200" indent="-457200" algn="ctr">
              <a:buNone/>
            </a:pPr>
            <a:r>
              <a:rPr lang="en-US" sz="2800" b="1" dirty="0" smtClean="0"/>
              <a:t>The Grand Paris Project</a:t>
            </a:r>
          </a:p>
          <a:p>
            <a:pPr marL="0" indent="0">
              <a:buNone/>
            </a:pPr>
            <a:endParaRPr lang="en-US" sz="1400" dirty="0" smtClean="0"/>
          </a:p>
          <a:p>
            <a:pPr marL="0" indent="0">
              <a:buNone/>
            </a:pPr>
            <a:r>
              <a:rPr lang="en-US" sz="2000" dirty="0" smtClean="0"/>
              <a:t>Grand Paris Express consists of a </a:t>
            </a:r>
            <a:r>
              <a:rPr lang="en-US" sz="2000" b="1" dirty="0" smtClean="0"/>
              <a:t>ring route around Paris </a:t>
            </a:r>
            <a:r>
              <a:rPr lang="en-US" sz="2000" dirty="0" smtClean="0"/>
              <a:t>and lines connecting developing neighborhoods, 3 airports, business district, research clusters</a:t>
            </a:r>
          </a:p>
          <a:p>
            <a:pPr marL="457200" indent="-457200">
              <a:buFont typeface="Wingdings" pitchFamily="2" charset="2"/>
              <a:buChar char="§"/>
            </a:pPr>
            <a:endParaRPr lang="en-US" sz="1400" b="1" dirty="0" smtClean="0"/>
          </a:p>
          <a:p>
            <a:pPr marL="457200" indent="-457200">
              <a:buFont typeface="Wingdings" pitchFamily="2" charset="2"/>
              <a:buChar char="§"/>
            </a:pPr>
            <a:r>
              <a:rPr lang="en-US" b="1" dirty="0" smtClean="0"/>
              <a:t>Grand Paris Express in a nutshell</a:t>
            </a:r>
          </a:p>
          <a:p>
            <a:pPr>
              <a:buNone/>
            </a:pPr>
            <a:endParaRPr lang="en-US" sz="1400" dirty="0" smtClean="0"/>
          </a:p>
          <a:p>
            <a:r>
              <a:rPr lang="en-US" sz="2000" b="1" dirty="0" smtClean="0"/>
              <a:t>4</a:t>
            </a:r>
            <a:r>
              <a:rPr lang="en-US" sz="2000" dirty="0" smtClean="0"/>
              <a:t> additional lines</a:t>
            </a:r>
          </a:p>
          <a:p>
            <a:r>
              <a:rPr lang="en-US" sz="2000" b="1" dirty="0" smtClean="0"/>
              <a:t>200 km</a:t>
            </a:r>
            <a:r>
              <a:rPr lang="en-US" sz="2000" dirty="0" smtClean="0"/>
              <a:t> of new railway lines</a:t>
            </a:r>
          </a:p>
          <a:p>
            <a:r>
              <a:rPr lang="en-US" sz="2000" b="1" dirty="0" smtClean="0"/>
              <a:t>68</a:t>
            </a:r>
            <a:r>
              <a:rPr lang="en-US" sz="2000" dirty="0" smtClean="0"/>
              <a:t> brand new interconnected stations</a:t>
            </a:r>
          </a:p>
          <a:p>
            <a:r>
              <a:rPr lang="en-US" sz="2000" b="1" dirty="0" smtClean="0"/>
              <a:t>2 million</a:t>
            </a:r>
            <a:r>
              <a:rPr lang="en-US" sz="2000" dirty="0" smtClean="0"/>
              <a:t> passengers every day</a:t>
            </a:r>
          </a:p>
          <a:p>
            <a:r>
              <a:rPr lang="en-US" sz="2000" dirty="0" smtClean="0"/>
              <a:t>a </a:t>
            </a:r>
            <a:r>
              <a:rPr lang="en-US" sz="2000" b="1" dirty="0" smtClean="0"/>
              <a:t>100%</a:t>
            </a:r>
            <a:r>
              <a:rPr lang="en-US" sz="2000" dirty="0" smtClean="0"/>
              <a:t> automatic metro system</a:t>
            </a:r>
          </a:p>
          <a:p>
            <a:r>
              <a:rPr lang="en-US" sz="2000" b="1" dirty="0" smtClean="0"/>
              <a:t>90%</a:t>
            </a:r>
            <a:r>
              <a:rPr lang="en-US" sz="2000" dirty="0" smtClean="0"/>
              <a:t> of lines to be built underground</a:t>
            </a:r>
          </a:p>
          <a:p>
            <a:r>
              <a:rPr lang="en-US" sz="2000" dirty="0" smtClean="0"/>
              <a:t>A special purpose employer company has been created (SGP)</a:t>
            </a:r>
          </a:p>
          <a:p>
            <a:r>
              <a:rPr lang="en-US" sz="2000" dirty="0" smtClean="0"/>
              <a:t>An innovative financing scheme has been set up similar to a trust through taxes levied for several years</a:t>
            </a:r>
            <a:endParaRPr lang="en-US" sz="1400" dirty="0" smtClean="0"/>
          </a:p>
          <a:p>
            <a:pPr>
              <a:buNone/>
            </a:pPr>
            <a:endParaRPr lang="en-US" sz="1200" dirty="0" smtClean="0"/>
          </a:p>
        </p:txBody>
      </p:sp>
    </p:spTree>
    <p:extLst>
      <p:ext uri="{BB962C8B-B14F-4D97-AF65-F5344CB8AC3E}">
        <p14:creationId xmlns:p14="http://schemas.microsoft.com/office/powerpoint/2010/main" xmlns="" val="3684778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RBF (3)">
  <a:themeElements>
    <a:clrScheme name="Custom 2">
      <a:dk1>
        <a:srgbClr val="000000"/>
      </a:dk1>
      <a:lt1>
        <a:srgbClr val="FFFFFF"/>
      </a:lt1>
      <a:dk2>
        <a:srgbClr val="153761"/>
      </a:dk2>
      <a:lt2>
        <a:srgbClr val="65B2EE"/>
      </a:lt2>
      <a:accent1>
        <a:srgbClr val="5EA3EA"/>
      </a:accent1>
      <a:accent2>
        <a:srgbClr val="FCF6FF"/>
      </a:accent2>
      <a:accent3>
        <a:srgbClr val="EDFBF2"/>
      </a:accent3>
      <a:accent4>
        <a:srgbClr val="F8F5FF"/>
      </a:accent4>
      <a:accent5>
        <a:srgbClr val="FDF3F7"/>
      </a:accent5>
      <a:accent6>
        <a:srgbClr val="F6F6FF"/>
      </a:accent6>
      <a:hlink>
        <a:srgbClr val="0000FF"/>
      </a:hlink>
      <a:folHlink>
        <a:srgbClr val="81D26C"/>
      </a:folHlink>
    </a:clrScheme>
    <a:fontScheme name="Gill Sans M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1107</TotalTime>
  <Words>1148</Words>
  <Application>Microsoft Office PowerPoint</Application>
  <PresentationFormat>Affichage à l'écran (4:3)</PresentationFormat>
  <Paragraphs>176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DRBF (3)</vt:lpstr>
      <vt:lpstr>Session 6 New Opportunities for Dispute Boards The French Scene and Grand Paris Project </vt:lpstr>
      <vt:lpstr>Overview of the French Civil Works Scene </vt:lpstr>
      <vt:lpstr>Overview of the French Civil Works Scene (2)</vt:lpstr>
      <vt:lpstr>ADR and conciliation in the French civil works projects</vt:lpstr>
      <vt:lpstr>ADR and conciliation in the French civil works projects</vt:lpstr>
      <vt:lpstr>ADR and conciliation in the French civil works projects</vt:lpstr>
      <vt:lpstr>ADR and conciliation in the French civil works projects</vt:lpstr>
      <vt:lpstr>The future of DB in French and civil law systems:  Example of Grand Paris project</vt:lpstr>
      <vt:lpstr>Diapositive 9</vt:lpstr>
      <vt:lpstr>Pressure points identified on the Grand Paris Project and potential appetite for DBs</vt:lpstr>
      <vt:lpstr>Acceptability of DB: Contractual and legal issues</vt:lpstr>
      <vt:lpstr>Acceptability of DB: Nature </vt:lpstr>
      <vt:lpstr>Acceptability of DRB: Procedure </vt:lpstr>
      <vt:lpstr>Some comments on ICC DRB Rules </vt:lpstr>
      <vt:lpstr>Composition and considerations of compensation of the Board: Some views</vt:lpstr>
      <vt:lpstr>Diapositive 16</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McGough</dc:creator>
  <cp:lastModifiedBy>Marc Frilet</cp:lastModifiedBy>
  <cp:revision>100</cp:revision>
  <dcterms:created xsi:type="dcterms:W3CDTF">2011-02-24T15:45:49Z</dcterms:created>
  <dcterms:modified xsi:type="dcterms:W3CDTF">2018-03-23T12:19:34Z</dcterms:modified>
</cp:coreProperties>
</file>