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handoutMasterIdLst>
    <p:handoutMasterId r:id="rId39"/>
  </p:handoutMasterIdLst>
  <p:sldIdLst>
    <p:sldId id="260" r:id="rId2"/>
    <p:sldId id="275" r:id="rId3"/>
    <p:sldId id="299" r:id="rId4"/>
    <p:sldId id="292" r:id="rId5"/>
    <p:sldId id="287" r:id="rId6"/>
    <p:sldId id="303" r:id="rId7"/>
    <p:sldId id="300" r:id="rId8"/>
    <p:sldId id="325" r:id="rId9"/>
    <p:sldId id="289" r:id="rId10"/>
    <p:sldId id="290" r:id="rId11"/>
    <p:sldId id="297" r:id="rId12"/>
    <p:sldId id="291" r:id="rId13"/>
    <p:sldId id="283" r:id="rId14"/>
    <p:sldId id="284" r:id="rId15"/>
    <p:sldId id="302" r:id="rId16"/>
    <p:sldId id="307" r:id="rId17"/>
    <p:sldId id="316" r:id="rId18"/>
    <p:sldId id="308" r:id="rId19"/>
    <p:sldId id="309" r:id="rId20"/>
    <p:sldId id="310" r:id="rId21"/>
    <p:sldId id="311" r:id="rId22"/>
    <p:sldId id="312" r:id="rId23"/>
    <p:sldId id="313" r:id="rId24"/>
    <p:sldId id="314" r:id="rId25"/>
    <p:sldId id="315" r:id="rId26"/>
    <p:sldId id="330" r:id="rId27"/>
    <p:sldId id="326" r:id="rId28"/>
    <p:sldId id="327" r:id="rId29"/>
    <p:sldId id="328" r:id="rId30"/>
    <p:sldId id="331" r:id="rId31"/>
    <p:sldId id="332" r:id="rId32"/>
    <p:sldId id="333" r:id="rId33"/>
    <p:sldId id="334" r:id="rId34"/>
    <p:sldId id="335" r:id="rId35"/>
    <p:sldId id="336" r:id="rId36"/>
    <p:sldId id="274" r:id="rId37"/>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236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1" autoAdjust="0"/>
    <p:restoredTop sz="94770" autoAdjust="0"/>
  </p:normalViewPr>
  <p:slideViewPr>
    <p:cSldViewPr snapToGrid="0">
      <p:cViewPr>
        <p:scale>
          <a:sx n="66" d="100"/>
          <a:sy n="66" d="100"/>
        </p:scale>
        <p:origin x="-834" y="-72"/>
      </p:cViewPr>
      <p:guideLst>
        <p:guide orient="horz" pos="2160"/>
        <p:guide pos="3840"/>
      </p:guideLst>
    </p:cSldViewPr>
  </p:slideViewPr>
  <p:outlineViewPr>
    <p:cViewPr>
      <p:scale>
        <a:sx n="33" d="100"/>
        <a:sy n="33" d="100"/>
      </p:scale>
      <p:origin x="36" y="411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C81D350-C353-49D8-90C3-2B82C79764D9}" type="datetimeFigureOut">
              <a:rPr lang="fr-FR" smtClean="0"/>
              <a:pPr/>
              <a:t>19/09/2018</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A39B95A-C99D-4FB3-8F36-204EBF3B4E55}" type="slidenum">
              <a:rPr lang="fr-FR" smtClean="0"/>
              <a:pPr/>
              <a:t>‹N°›</a:t>
            </a:fld>
            <a:endParaRPr lang="fr-FR"/>
          </a:p>
        </p:txBody>
      </p:sp>
    </p:spTree>
    <p:extLst>
      <p:ext uri="{BB962C8B-B14F-4D97-AF65-F5344CB8AC3E}">
        <p14:creationId xmlns="" xmlns:p14="http://schemas.microsoft.com/office/powerpoint/2010/main" val="2153778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B01F8AB-6CF5-428B-8824-2F3CE8350B10}" type="datetimeFigureOut">
              <a:rPr lang="de-DE" smtClean="0"/>
              <a:pPr/>
              <a:t>19.09.2018</a:t>
            </a:fld>
            <a:endParaRPr lang="de-D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C1AD61D-B25D-4EE3-A664-157E166A7B3A}" type="slidenum">
              <a:rPr lang="de-DE" smtClean="0"/>
              <a:pPr/>
              <a:t>‹N°›</a:t>
            </a:fld>
            <a:endParaRPr lang="de-DE"/>
          </a:p>
        </p:txBody>
      </p:sp>
    </p:spTree>
    <p:extLst>
      <p:ext uri="{BB962C8B-B14F-4D97-AF65-F5344CB8AC3E}">
        <p14:creationId xmlns="" xmlns:p14="http://schemas.microsoft.com/office/powerpoint/2010/main" val="3160740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6</a:t>
            </a:fld>
            <a:endParaRPr lang="de-DE"/>
          </a:p>
        </p:txBody>
      </p:sp>
    </p:spTree>
    <p:extLst>
      <p:ext uri="{BB962C8B-B14F-4D97-AF65-F5344CB8AC3E}">
        <p14:creationId xmlns:p14="http://schemas.microsoft.com/office/powerpoint/2010/main" xmlns="" val="3238696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24</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25</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26</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16</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17</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18</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19</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20</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21</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22</a:t>
            </a:fld>
            <a:endParaRPr lang="de-DE"/>
          </a:p>
        </p:txBody>
      </p:sp>
    </p:spTree>
    <p:extLst>
      <p:ext uri="{BB962C8B-B14F-4D97-AF65-F5344CB8AC3E}">
        <p14:creationId xmlns="" xmlns:p14="http://schemas.microsoft.com/office/powerpoint/2010/main" val="3238696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a:p>
        </p:txBody>
      </p:sp>
      <p:sp>
        <p:nvSpPr>
          <p:cNvPr id="4" name="Slide Number Placeholder 3"/>
          <p:cNvSpPr>
            <a:spLocks noGrp="1"/>
          </p:cNvSpPr>
          <p:nvPr>
            <p:ph type="sldNum" sz="quarter" idx="10"/>
          </p:nvPr>
        </p:nvSpPr>
        <p:spPr/>
        <p:txBody>
          <a:bodyPr/>
          <a:lstStyle/>
          <a:p>
            <a:fld id="{2C1AD61D-B25D-4EE3-A664-157E166A7B3A}" type="slidenum">
              <a:rPr lang="de-DE" smtClean="0"/>
              <a:pPr/>
              <a:t>23</a:t>
            </a:fld>
            <a:endParaRPr lang="de-DE"/>
          </a:p>
        </p:txBody>
      </p:sp>
    </p:spTree>
    <p:extLst>
      <p:ext uri="{BB962C8B-B14F-4D97-AF65-F5344CB8AC3E}">
        <p14:creationId xmlns="" xmlns:p14="http://schemas.microsoft.com/office/powerpoint/2010/main" val="3238696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with Frame">
    <p:spTree>
      <p:nvGrpSpPr>
        <p:cNvPr id="1" name=""/>
        <p:cNvGrpSpPr/>
        <p:nvPr/>
      </p:nvGrpSpPr>
      <p:grpSpPr>
        <a:xfrm>
          <a:off x="0" y="0"/>
          <a:ext cx="0" cy="0"/>
          <a:chOff x="0" y="0"/>
          <a:chExt cx="0" cy="0"/>
        </a:xfrm>
      </p:grpSpPr>
      <p:sp>
        <p:nvSpPr>
          <p:cNvPr id="4" name="Rectangle 3"/>
          <p:cNvSpPr/>
          <p:nvPr userDrawn="1"/>
        </p:nvSpPr>
        <p:spPr>
          <a:xfrm>
            <a:off x="1560576" y="1380069"/>
            <a:ext cx="10631424" cy="1789852"/>
          </a:xfrm>
          <a:custGeom>
            <a:avLst/>
            <a:gdLst>
              <a:gd name="connsiteX0" fmla="*/ 0 w 11167872"/>
              <a:gd name="connsiteY0" fmla="*/ 0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0 w 11167872"/>
              <a:gd name="connsiteY4" fmla="*/ 0 h 1789852"/>
              <a:gd name="connsiteX0" fmla="*/ 609600 w 11167872"/>
              <a:gd name="connsiteY0" fmla="*/ 12192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609600 w 11167872"/>
              <a:gd name="connsiteY4" fmla="*/ 12192 h 1789852"/>
              <a:gd name="connsiteX0" fmla="*/ 647700 w 11167872"/>
              <a:gd name="connsiteY0" fmla="*/ 12192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647700 w 11167872"/>
              <a:gd name="connsiteY4" fmla="*/ 12192 h 1789852"/>
              <a:gd name="connsiteX0" fmla="*/ 66040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60400 w 11180572"/>
              <a:gd name="connsiteY4" fmla="*/ 12192 h 1789852"/>
              <a:gd name="connsiteX0" fmla="*/ 66675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66750 w 11180572"/>
              <a:gd name="connsiteY4" fmla="*/ 12192 h 1789852"/>
              <a:gd name="connsiteX0" fmla="*/ 69215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92150 w 11180572"/>
              <a:gd name="connsiteY4" fmla="*/ 12192 h 1789852"/>
              <a:gd name="connsiteX0" fmla="*/ 756112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756112 w 11180572"/>
              <a:gd name="connsiteY4" fmla="*/ 12192 h 1789852"/>
              <a:gd name="connsiteX0" fmla="*/ 807282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807282 w 11180572"/>
              <a:gd name="connsiteY4" fmla="*/ 12192 h 1789852"/>
              <a:gd name="connsiteX0" fmla="*/ 781697 w 11154987"/>
              <a:gd name="connsiteY0" fmla="*/ 12192 h 1789852"/>
              <a:gd name="connsiteX1" fmla="*/ 11154987 w 11154987"/>
              <a:gd name="connsiteY1" fmla="*/ 0 h 1789852"/>
              <a:gd name="connsiteX2" fmla="*/ 11154987 w 11154987"/>
              <a:gd name="connsiteY2" fmla="*/ 1789852 h 1789852"/>
              <a:gd name="connsiteX3" fmla="*/ 0 w 11154987"/>
              <a:gd name="connsiteY3" fmla="*/ 1789852 h 1789852"/>
              <a:gd name="connsiteX4" fmla="*/ 781697 w 11154987"/>
              <a:gd name="connsiteY4" fmla="*/ 12192 h 1789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54987" h="1789852">
                <a:moveTo>
                  <a:pt x="781697" y="12192"/>
                </a:moveTo>
                <a:lnTo>
                  <a:pt x="11154987" y="0"/>
                </a:lnTo>
                <a:lnTo>
                  <a:pt x="11154987" y="1789852"/>
                </a:lnTo>
                <a:lnTo>
                  <a:pt x="0" y="1789852"/>
                </a:lnTo>
                <a:lnTo>
                  <a:pt x="781697" y="12192"/>
                </a:lnTo>
                <a:close/>
              </a:path>
            </a:pathLst>
          </a:custGeom>
          <a:gradFill>
            <a:gsLst>
              <a:gs pos="0">
                <a:srgbClr val="01236B"/>
              </a:gs>
              <a:gs pos="74000">
                <a:srgbClr val="01236B">
                  <a:alpha val="84000"/>
                  <a:lumMod val="73000"/>
                </a:srgbClr>
              </a:gs>
              <a:gs pos="83000">
                <a:srgbClr val="01236B">
                  <a:alpha val="81000"/>
                </a:srgbClr>
              </a:gs>
              <a:gs pos="100000">
                <a:srgbClr val="01236B">
                  <a:alpha val="67000"/>
                </a:srgbClr>
              </a:gs>
            </a:gsLst>
            <a:lin ang="6600000" scaled="0"/>
          </a:gradFill>
          <a:ln>
            <a:noFill/>
          </a:ln>
          <a:effectLst>
            <a:outerShdw blurRad="50800" dist="38100" dir="18900000" algn="b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 name="Title 1"/>
          <p:cNvSpPr>
            <a:spLocks noGrp="1"/>
          </p:cNvSpPr>
          <p:nvPr>
            <p:ph type="ctrTitle" hasCustomPrompt="1"/>
          </p:nvPr>
        </p:nvSpPr>
        <p:spPr>
          <a:xfrm>
            <a:off x="2572279" y="1380069"/>
            <a:ext cx="8930744" cy="1789852"/>
          </a:xfrm>
        </p:spPr>
        <p:txBody>
          <a:bodyPr anchor="t">
            <a:normAutofit/>
          </a:bodyPr>
          <a:lstStyle>
            <a:lvl1pPr algn="ctr">
              <a:defRPr sz="6000">
                <a:solidFill>
                  <a:schemeClr val="bg1"/>
                </a:solidFill>
                <a:effectLst/>
              </a:defRPr>
            </a:lvl1pPr>
          </a:lstStyle>
          <a:p>
            <a:r>
              <a:rPr lang="en-US" dirty="0" smtClean="0"/>
              <a:t>Add or Edit Title</a:t>
            </a:r>
            <a:endParaRPr lang="en-US" dirty="0"/>
          </a:p>
        </p:txBody>
      </p:sp>
      <p:sp>
        <p:nvSpPr>
          <p:cNvPr id="3" name="Subtitle 2"/>
          <p:cNvSpPr>
            <a:spLocks noGrp="1"/>
          </p:cNvSpPr>
          <p:nvPr>
            <p:ph type="subTitle" idx="1" hasCustomPrompt="1"/>
          </p:nvPr>
        </p:nvSpPr>
        <p:spPr>
          <a:xfrm>
            <a:off x="4515377" y="4045035"/>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or Edit Subtitle</a:t>
            </a:r>
            <a:endParaRPr lang="en-US" dirty="0"/>
          </a:p>
        </p:txBody>
      </p:sp>
      <p:sp>
        <p:nvSpPr>
          <p:cNvPr id="20" name="Date Placeholder 4"/>
          <p:cNvSpPr>
            <a:spLocks noGrp="1"/>
          </p:cNvSpPr>
          <p:nvPr>
            <p:ph type="dt" sz="half" idx="10"/>
          </p:nvPr>
        </p:nvSpPr>
        <p:spPr>
          <a:xfrm>
            <a:off x="9732656" y="6431407"/>
            <a:ext cx="1143000" cy="365125"/>
          </a:xfrm>
        </p:spPr>
        <p:txBody>
          <a:bodyPr/>
          <a:lstStyle/>
          <a:p>
            <a:fld id="{CDF4A4AE-2A1A-4875-89CD-46989B14CF07}" type="datetime1">
              <a:rPr lang="fr-FR" smtClean="0"/>
              <a:pPr/>
              <a:t>19/09/2018</a:t>
            </a:fld>
            <a:endParaRPr lang="en-US" dirty="0"/>
          </a:p>
        </p:txBody>
      </p:sp>
      <p:sp>
        <p:nvSpPr>
          <p:cNvPr id="21" name="Footer Placeholder 5"/>
          <p:cNvSpPr>
            <a:spLocks noGrp="1"/>
          </p:cNvSpPr>
          <p:nvPr>
            <p:ph type="ftr" sz="quarter" idx="11"/>
          </p:nvPr>
        </p:nvSpPr>
        <p:spPr>
          <a:xfrm>
            <a:off x="2572279" y="6431407"/>
            <a:ext cx="7084177" cy="365125"/>
          </a:xfrm>
        </p:spPr>
        <p:txBody>
          <a:bodyPr/>
          <a:lstStyle/>
          <a:p>
            <a:r>
              <a:rPr lang="fr-FR" smtClean="0"/>
              <a:t>© 2015 - Frilet Société d'Avocats             17/09/2015</a:t>
            </a:r>
            <a:endParaRPr lang="en-US" dirty="0"/>
          </a:p>
        </p:txBody>
      </p:sp>
      <p:sp>
        <p:nvSpPr>
          <p:cNvPr id="28" name="Slide Number Placeholder 6"/>
          <p:cNvSpPr>
            <a:spLocks noGrp="1"/>
          </p:cNvSpPr>
          <p:nvPr>
            <p:ph type="sldNum" sz="quarter" idx="12"/>
          </p:nvPr>
        </p:nvSpPr>
        <p:spPr>
          <a:xfrm>
            <a:off x="10951856" y="6431407"/>
            <a:ext cx="551167" cy="365125"/>
          </a:xfrm>
        </p:spPr>
        <p:txBody>
          <a:bodyPr/>
          <a:lstStyle>
            <a:lvl1pPr>
              <a:defRPr/>
            </a:lvl1pPr>
          </a:lstStyle>
          <a:p>
            <a:fld id="{955FFA39-CE60-4B55-AE18-7240B9FE9D09}" type="slidenum">
              <a:rPr lang="en-US" smtClean="0"/>
              <a:pPr/>
              <a:t>‹N°›</a:t>
            </a:fld>
            <a:endParaRPr lang="en-US" dirty="0"/>
          </a:p>
        </p:txBody>
      </p:sp>
    </p:spTree>
    <p:extLst>
      <p:ext uri="{BB962C8B-B14F-4D97-AF65-F5344CB8AC3E}">
        <p14:creationId xmlns="" xmlns:p14="http://schemas.microsoft.com/office/powerpoint/2010/main" val="21119616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Tti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8" y="1752599"/>
            <a:ext cx="4336603" cy="1371600"/>
          </a:xfrm>
        </p:spPr>
        <p:txBody>
          <a:bodyPr anchor="t">
            <a:normAutofit/>
          </a:bodyPr>
          <a:lstStyle>
            <a:lvl1pPr algn="ctr">
              <a:defRPr sz="2800" b="0"/>
            </a:lvl1pPr>
          </a:lstStyle>
          <a:p>
            <a:r>
              <a:rPr lang="en-US" dirty="0" smtClean="0"/>
              <a:t>Add or Edit Title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hasCustomPrompt="1"/>
          </p:nvPr>
        </p:nvSpPr>
        <p:spPr>
          <a:xfrm>
            <a:off x="2572278" y="3185159"/>
            <a:ext cx="4336604"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931"/>
            <a:ext cx="1143000" cy="365125"/>
          </a:xfrm>
        </p:spPr>
        <p:txBody>
          <a:bodyPr/>
          <a:lstStyle/>
          <a:p>
            <a:fld id="{6A2E4791-E2F2-43D2-8CDE-5438072AAE6E}" type="datetime1">
              <a:rPr lang="fr-FR" smtClean="0"/>
              <a:pPr/>
              <a:t>19/09/2018</a:t>
            </a:fld>
            <a:endParaRPr lang="en-US" dirty="0"/>
          </a:p>
        </p:txBody>
      </p:sp>
      <p:sp>
        <p:nvSpPr>
          <p:cNvPr id="6" name="Footer Placeholder 5"/>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7" name="Slide Number Placeholder 6"/>
          <p:cNvSpPr>
            <a:spLocks noGrp="1"/>
          </p:cNvSpPr>
          <p:nvPr>
            <p:ph type="sldNum" sz="quarter" idx="12"/>
          </p:nvPr>
        </p:nvSpPr>
        <p:spPr>
          <a:xfrm>
            <a:off x="10951856" y="6432931"/>
            <a:ext cx="551167" cy="365125"/>
          </a:xfrm>
        </p:spPr>
        <p:txBody>
          <a:bodyPr/>
          <a:lstStyle>
            <a:lvl1pPr>
              <a:defRPr/>
            </a:lvl1pPr>
          </a:lstStyle>
          <a:p>
            <a:fld id="{2FBB5D17-E79E-4C24-A38C-75A0A99641D5}" type="slidenum">
              <a:rPr lang="en-US" smtClean="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g Picture with 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4311" y="4732865"/>
            <a:ext cx="10018711" cy="566738"/>
          </a:xfrm>
        </p:spPr>
        <p:txBody>
          <a:bodyPr anchor="b">
            <a:normAutofit/>
          </a:bodyPr>
          <a:lstStyle>
            <a:lvl1pPr algn="ctr">
              <a:defRPr sz="2400" b="0"/>
            </a:lvl1pPr>
          </a:lstStyle>
          <a:p>
            <a:r>
              <a:rPr lang="en-US" dirty="0" smtClean="0"/>
              <a:t>Add or Edit Title</a:t>
            </a:r>
            <a:endParaRPr lang="en-US" dirty="0"/>
          </a:p>
        </p:txBody>
      </p:sp>
      <p:sp>
        <p:nvSpPr>
          <p:cNvPr id="3" name="Picture Placeholder 2"/>
          <p:cNvSpPr>
            <a:spLocks noGrp="1" noChangeAspect="1"/>
          </p:cNvSpPr>
          <p:nvPr>
            <p:ph type="pic" idx="1"/>
          </p:nvPr>
        </p:nvSpPr>
        <p:spPr>
          <a:xfrm>
            <a:off x="2572278" y="932112"/>
            <a:ext cx="8039677"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hasCustomPrompt="1"/>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931"/>
            <a:ext cx="1143000" cy="365125"/>
          </a:xfrm>
        </p:spPr>
        <p:txBody>
          <a:bodyPr/>
          <a:lstStyle/>
          <a:p>
            <a:fld id="{94D5B823-4689-494D-9265-68C35D76FCCF}" type="datetime1">
              <a:rPr lang="fr-FR" smtClean="0"/>
              <a:pPr/>
              <a:t>19/09/2018</a:t>
            </a:fld>
            <a:endParaRPr lang="en-US" dirty="0"/>
          </a:p>
        </p:txBody>
      </p:sp>
      <p:sp>
        <p:nvSpPr>
          <p:cNvPr id="6" name="Footer Placeholder 5"/>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7" name="Slide Number Placeholder 6"/>
          <p:cNvSpPr>
            <a:spLocks noGrp="1"/>
          </p:cNvSpPr>
          <p:nvPr>
            <p:ph type="sldNum" sz="quarter" idx="12"/>
          </p:nvPr>
        </p:nvSpPr>
        <p:spPr>
          <a:xfrm>
            <a:off x="10951856" y="6432931"/>
            <a:ext cx="551167" cy="365125"/>
          </a:xfrm>
        </p:spPr>
        <p:txBody>
          <a:bodyPr/>
          <a:lstStyle>
            <a:lvl1pPr>
              <a:defRPr/>
            </a:lvl1pPr>
          </a:lstStyle>
          <a:p>
            <a:fld id="{28C96377-0B50-4658-8BC5-9F32264E2526}" type="slidenum">
              <a:rPr lang="en-US" smtClean="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80" y="679069"/>
            <a:ext cx="8930744" cy="3048000"/>
          </a:xfrm>
        </p:spPr>
        <p:txBody>
          <a:bodyPr anchor="ctr">
            <a:normAutofit/>
          </a:bodyPr>
          <a:lstStyle>
            <a:lvl1pPr algn="ctr">
              <a:defRPr sz="3200" b="0" cap="none"/>
            </a:lvl1pPr>
          </a:lstStyle>
          <a:p>
            <a:r>
              <a:rPr lang="en-US" dirty="0" smtClean="0"/>
              <a:t>Add or Edit Title</a:t>
            </a:r>
            <a:endParaRPr lang="en-US" dirty="0"/>
          </a:p>
        </p:txBody>
      </p:sp>
      <p:sp>
        <p:nvSpPr>
          <p:cNvPr id="3" name="Text Placeholder 2"/>
          <p:cNvSpPr>
            <a:spLocks noGrp="1"/>
          </p:cNvSpPr>
          <p:nvPr>
            <p:ph type="body" idx="1" hasCustomPrompt="1"/>
          </p:nvPr>
        </p:nvSpPr>
        <p:spPr>
          <a:xfrm>
            <a:off x="2572279" y="4343400"/>
            <a:ext cx="8930746"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Subtitle</a:t>
            </a:r>
          </a:p>
        </p:txBody>
      </p:sp>
      <p:sp>
        <p:nvSpPr>
          <p:cNvPr id="4" name="Date Placeholder 3"/>
          <p:cNvSpPr>
            <a:spLocks noGrp="1"/>
          </p:cNvSpPr>
          <p:nvPr>
            <p:ph type="dt" sz="half" idx="10"/>
          </p:nvPr>
        </p:nvSpPr>
        <p:spPr>
          <a:xfrm>
            <a:off x="9732656" y="6432931"/>
            <a:ext cx="1143000" cy="365125"/>
          </a:xfrm>
        </p:spPr>
        <p:txBody>
          <a:bodyPr/>
          <a:lstStyle/>
          <a:p>
            <a:fld id="{75574CB2-08DB-49E5-B375-06FA10F60599}" type="datetime1">
              <a:rPr lang="fr-FR" smtClean="0"/>
              <a:pPr/>
              <a:t>19/09/2018</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lvl1pPr>
              <a:defRPr/>
            </a:lvl1pPr>
          </a:lstStyle>
          <a:p>
            <a:fld id="{3C4A768E-E75C-4B16-8F49-716A1816EEB8}" type="slidenum">
              <a:rPr lang="en-US" smtClean="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Author and Title">
    <p:spTree>
      <p:nvGrpSpPr>
        <p:cNvPr id="1" name=""/>
        <p:cNvGrpSpPr/>
        <p:nvPr/>
      </p:nvGrpSpPr>
      <p:grpSpPr>
        <a:xfrm>
          <a:off x="0" y="0"/>
          <a:ext cx="0" cy="0"/>
          <a:chOff x="0" y="0"/>
          <a:chExt cx="0" cy="0"/>
        </a:xfrm>
      </p:grpSpPr>
      <p:sp>
        <p:nvSpPr>
          <p:cNvPr id="14" name="TextBox 13"/>
          <p:cNvSpPr txBox="1"/>
          <p:nvPr/>
        </p:nvSpPr>
        <p:spPr>
          <a:xfrm>
            <a:off x="2436811" y="78987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724090" y="315807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hasCustomPrompt="1"/>
          </p:nvPr>
        </p:nvSpPr>
        <p:spPr>
          <a:xfrm>
            <a:off x="2572278" y="685800"/>
            <a:ext cx="8625945" cy="2743199"/>
          </a:xfrm>
        </p:spPr>
        <p:txBody>
          <a:bodyPr anchor="ctr">
            <a:normAutofit/>
          </a:bodyPr>
          <a:lstStyle>
            <a:lvl1pPr algn="ctr">
              <a:defRPr sz="3200" b="0" cap="none">
                <a:solidFill>
                  <a:schemeClr val="tx1"/>
                </a:solidFill>
              </a:defRPr>
            </a:lvl1pPr>
          </a:lstStyle>
          <a:p>
            <a:r>
              <a:rPr lang="en-US" dirty="0" smtClean="0"/>
              <a:t>Add or Edit Quote</a:t>
            </a:r>
            <a:endParaRPr lang="en-US" dirty="0"/>
          </a:p>
        </p:txBody>
      </p:sp>
      <p:sp>
        <p:nvSpPr>
          <p:cNvPr id="10" name="Text Placeholder 9"/>
          <p:cNvSpPr>
            <a:spLocks noGrp="1"/>
          </p:cNvSpPr>
          <p:nvPr>
            <p:ph type="body" sz="quarter" idx="13" hasCustomPrompt="1"/>
          </p:nvPr>
        </p:nvSpPr>
        <p:spPr>
          <a:xfrm>
            <a:off x="2572277" y="3489959"/>
            <a:ext cx="8625945" cy="381000"/>
          </a:xfrm>
        </p:spPr>
        <p:txBody>
          <a:bodyPr anchor="ctr">
            <a:normAutofit/>
          </a:bodyPr>
          <a:lstStyle>
            <a:lvl1pPr marL="0" indent="0">
              <a:buFontTx/>
              <a:buNone/>
              <a:defRPr sz="18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Add or Edit Author</a:t>
            </a:r>
          </a:p>
        </p:txBody>
      </p:sp>
      <p:sp>
        <p:nvSpPr>
          <p:cNvPr id="3" name="Text Placeholder 2"/>
          <p:cNvSpPr>
            <a:spLocks noGrp="1"/>
          </p:cNvSpPr>
          <p:nvPr>
            <p:ph type="body" idx="1" hasCustomPrompt="1"/>
          </p:nvPr>
        </p:nvSpPr>
        <p:spPr>
          <a:xfrm>
            <a:off x="1484311" y="4343400"/>
            <a:ext cx="10018711" cy="1447800"/>
          </a:xfrm>
        </p:spPr>
        <p:txBody>
          <a:bodyPr anchor="ctr">
            <a:normAutofit/>
          </a:bodyPr>
          <a:lstStyle>
            <a:lvl1pPr marL="0" indent="0" algn="ctr">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Title / Subtitle</a:t>
            </a:r>
          </a:p>
        </p:txBody>
      </p:sp>
      <p:sp>
        <p:nvSpPr>
          <p:cNvPr id="4" name="Date Placeholder 3"/>
          <p:cNvSpPr>
            <a:spLocks noGrp="1"/>
          </p:cNvSpPr>
          <p:nvPr>
            <p:ph type="dt" sz="half" idx="10"/>
          </p:nvPr>
        </p:nvSpPr>
        <p:spPr>
          <a:xfrm>
            <a:off x="9732656" y="6432931"/>
            <a:ext cx="1143000" cy="365125"/>
          </a:xfrm>
        </p:spPr>
        <p:txBody>
          <a:bodyPr/>
          <a:lstStyle/>
          <a:p>
            <a:fld id="{134C1777-DEF3-4827-BD9E-B2132CDEBF7D}" type="datetime1">
              <a:rPr lang="fr-FR" smtClean="0"/>
              <a:pPr/>
              <a:t>19/09/2018</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lvl1pPr>
              <a:defRPr/>
            </a:lvl1pPr>
          </a:lstStyle>
          <a:p>
            <a:fld id="{D8181040-3112-4803-A995-36B8C59273C9}" type="slidenum">
              <a:rPr lang="en-US" smtClean="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Sub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685800"/>
            <a:ext cx="8930746" cy="2727325"/>
          </a:xfrm>
        </p:spPr>
        <p:txBody>
          <a:bodyPr vert="horz" lIns="91440" tIns="45720" rIns="91440" bIns="45720" rtlCol="0" anchor="ctr">
            <a:normAutofit/>
          </a:bodyPr>
          <a:lstStyle>
            <a:lvl1pPr>
              <a:defRPr lang="en-US" b="0" dirty="0"/>
            </a:lvl1pPr>
          </a:lstStyle>
          <a:p>
            <a:pPr marL="0" lvl="0"/>
            <a:r>
              <a:rPr lang="en-US" dirty="0" smtClean="0"/>
              <a:t>Add or Edit Title</a:t>
            </a:r>
            <a:endParaRPr lang="en-US" dirty="0"/>
          </a:p>
        </p:txBody>
      </p:sp>
      <p:sp>
        <p:nvSpPr>
          <p:cNvPr id="10" name="Text Placeholder 9"/>
          <p:cNvSpPr>
            <a:spLocks noGrp="1"/>
          </p:cNvSpPr>
          <p:nvPr>
            <p:ph type="body" sz="quarter" idx="13" hasCustomPrompt="1"/>
          </p:nvPr>
        </p:nvSpPr>
        <p:spPr>
          <a:xfrm>
            <a:off x="2572279" y="3505200"/>
            <a:ext cx="8930746"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dirty="0" smtClean="0"/>
              <a:t>Add or Edit Subtitle</a:t>
            </a:r>
          </a:p>
        </p:txBody>
      </p:sp>
      <p:sp>
        <p:nvSpPr>
          <p:cNvPr id="3" name="Text Placeholder 2"/>
          <p:cNvSpPr>
            <a:spLocks noGrp="1"/>
          </p:cNvSpPr>
          <p:nvPr>
            <p:ph type="body" idx="1" hasCustomPrompt="1"/>
          </p:nvPr>
        </p:nvSpPr>
        <p:spPr>
          <a:xfrm>
            <a:off x="2572279" y="4404360"/>
            <a:ext cx="893074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Add or Edit Text</a:t>
            </a:r>
          </a:p>
        </p:txBody>
      </p:sp>
      <p:sp>
        <p:nvSpPr>
          <p:cNvPr id="4" name="Date Placeholder 3"/>
          <p:cNvSpPr>
            <a:spLocks noGrp="1"/>
          </p:cNvSpPr>
          <p:nvPr>
            <p:ph type="dt" sz="half" idx="10"/>
          </p:nvPr>
        </p:nvSpPr>
        <p:spPr>
          <a:xfrm>
            <a:off x="9732656" y="6432931"/>
            <a:ext cx="1143000" cy="365125"/>
          </a:xfrm>
        </p:spPr>
        <p:txBody>
          <a:bodyPr/>
          <a:lstStyle/>
          <a:p>
            <a:fld id="{88C0C46A-1961-49FF-BDC4-515340B22402}" type="datetime1">
              <a:rPr lang="fr-FR" smtClean="0"/>
              <a:pPr/>
              <a:t>19/09/2018</a:t>
            </a:fld>
            <a:endParaRPr lang="en-US" dirty="0"/>
          </a:p>
        </p:txBody>
      </p:sp>
      <p:sp>
        <p:nvSpPr>
          <p:cNvPr id="5" name="Footer Placeholder 4"/>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6" name="Slide Number Placeholder 5"/>
          <p:cNvSpPr>
            <a:spLocks noGrp="1"/>
          </p:cNvSpPr>
          <p:nvPr>
            <p:ph type="sldNum" sz="quarter" idx="12"/>
          </p:nvPr>
        </p:nvSpPr>
        <p:spPr>
          <a:xfrm>
            <a:off x="10951856" y="6432931"/>
            <a:ext cx="551167" cy="365125"/>
          </a:xfrm>
        </p:spPr>
        <p:txBody>
          <a:bodyPr/>
          <a:lstStyle>
            <a:lvl1pPr>
              <a:defRPr/>
            </a:lvl1pPr>
          </a:lstStyle>
          <a:p>
            <a:fld id="{D83B0A4F-E477-4A99-82CF-923604374072}" type="slidenum">
              <a:rPr lang="en-US" smtClean="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fr-FR" dirty="0" smtClean="0"/>
              <a:t>Modifiez le style du titre</a:t>
            </a:r>
            <a:endParaRPr lang="en-US" dirty="0"/>
          </a:p>
        </p:txBody>
      </p:sp>
      <p:sp>
        <p:nvSpPr>
          <p:cNvPr id="3" name="Content Placeholder 2"/>
          <p:cNvSpPr>
            <a:spLocks noGrp="1"/>
          </p:cNvSpPr>
          <p:nvPr>
            <p:ph idx="1"/>
          </p:nvPr>
        </p:nvSpPr>
        <p:spPr/>
        <p:txBody>
          <a:bodyPr/>
          <a:lstStyle>
            <a:lvl1pPr marL="571500" indent="-457200">
              <a:buFont typeface="Wingdings" pitchFamily="2" charset="2"/>
              <a:buChar char="§"/>
              <a:defRPr/>
            </a:lvl1pPr>
            <a:lvl2pPr marL="640080" indent="-228600">
              <a:buFont typeface="Arial" pitchFamily="34" charset="0"/>
              <a:buChar char="•"/>
              <a:defRPr/>
            </a:lvl2pPr>
            <a:lvl3pPr marL="1005840" indent="-228600">
              <a:buFont typeface="Wingdings" pitchFamily="2" charset="2"/>
              <a:buChar char="ü"/>
              <a:defRPr/>
            </a:lvl3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1BA6BA71-4B08-46B0-97B3-56501883B4DF}" type="slidenum">
              <a:rPr lang="fr-BE"/>
              <a:pPr>
                <a:defRPr/>
              </a:pPr>
              <a:t>‹N°›</a:t>
            </a:fld>
            <a:endParaRPr lang="fr-BE"/>
          </a:p>
        </p:txBody>
      </p:sp>
      <p:sp>
        <p:nvSpPr>
          <p:cNvPr id="5" name="Footer Placeholder 4"/>
          <p:cNvSpPr>
            <a:spLocks noGrp="1"/>
          </p:cNvSpPr>
          <p:nvPr>
            <p:ph type="ftr" sz="quarter" idx="11"/>
          </p:nvPr>
        </p:nvSpPr>
        <p:spPr/>
        <p:txBody>
          <a:bodyPr/>
          <a:lstStyle>
            <a:lvl1pPr>
              <a:defRPr/>
            </a:lvl1pPr>
          </a:lstStyle>
          <a:p>
            <a:pPr>
              <a:defRPr/>
            </a:pPr>
            <a:r>
              <a:rPr lang="fr-BE"/>
              <a:t>Frilet  -  Société d'Avocats</a:t>
            </a:r>
          </a:p>
        </p:txBody>
      </p:sp>
      <p:sp>
        <p:nvSpPr>
          <p:cNvPr id="6" name="Date Placeholder 3"/>
          <p:cNvSpPr>
            <a:spLocks noGrp="1"/>
          </p:cNvSpPr>
          <p:nvPr>
            <p:ph type="dt" sz="half" idx="12"/>
          </p:nvPr>
        </p:nvSpPr>
        <p:spPr/>
        <p:txBody>
          <a:bodyPr/>
          <a:lstStyle>
            <a:lvl1pPr>
              <a:defRPr/>
            </a:lvl1pPr>
          </a:lstStyle>
          <a:p>
            <a:pPr>
              <a:defRPr/>
            </a:pPr>
            <a:fld id="{2BA17177-12F1-47AA-8CF6-503A87C9B015}" type="datetime1">
              <a:rPr lang="fr-FR"/>
              <a:pPr>
                <a:defRPr/>
              </a:pPr>
              <a:t>19/09/2018</a:t>
            </a:fld>
            <a:endParaRPr lang="fr-BE"/>
          </a:p>
        </p:txBody>
      </p:sp>
    </p:spTree>
    <p:extLst>
      <p:ext uri="{BB962C8B-B14F-4D97-AF65-F5344CB8AC3E}">
        <p14:creationId xmlns="" xmlns:p14="http://schemas.microsoft.com/office/powerpoint/2010/main" val="94781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Slide with Frame">
    <p:spTree>
      <p:nvGrpSpPr>
        <p:cNvPr id="1" name=""/>
        <p:cNvGrpSpPr/>
        <p:nvPr/>
      </p:nvGrpSpPr>
      <p:grpSpPr>
        <a:xfrm>
          <a:off x="0" y="0"/>
          <a:ext cx="0" cy="0"/>
          <a:chOff x="0" y="0"/>
          <a:chExt cx="0" cy="0"/>
        </a:xfrm>
      </p:grpSpPr>
      <p:sp>
        <p:nvSpPr>
          <p:cNvPr id="4" name="Rectangle 3"/>
          <p:cNvSpPr/>
          <p:nvPr userDrawn="1"/>
        </p:nvSpPr>
        <p:spPr>
          <a:xfrm>
            <a:off x="2573267" y="213360"/>
            <a:ext cx="9715837" cy="562019"/>
          </a:xfrm>
          <a:custGeom>
            <a:avLst/>
            <a:gdLst>
              <a:gd name="connsiteX0" fmla="*/ 0 w 11167872"/>
              <a:gd name="connsiteY0" fmla="*/ 0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0 w 11167872"/>
              <a:gd name="connsiteY4" fmla="*/ 0 h 1789852"/>
              <a:gd name="connsiteX0" fmla="*/ 609600 w 11167872"/>
              <a:gd name="connsiteY0" fmla="*/ 12192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609600 w 11167872"/>
              <a:gd name="connsiteY4" fmla="*/ 12192 h 1789852"/>
              <a:gd name="connsiteX0" fmla="*/ 647700 w 11167872"/>
              <a:gd name="connsiteY0" fmla="*/ 12192 h 1789852"/>
              <a:gd name="connsiteX1" fmla="*/ 11167872 w 11167872"/>
              <a:gd name="connsiteY1" fmla="*/ 0 h 1789852"/>
              <a:gd name="connsiteX2" fmla="*/ 11167872 w 11167872"/>
              <a:gd name="connsiteY2" fmla="*/ 1789852 h 1789852"/>
              <a:gd name="connsiteX3" fmla="*/ 0 w 11167872"/>
              <a:gd name="connsiteY3" fmla="*/ 1789852 h 1789852"/>
              <a:gd name="connsiteX4" fmla="*/ 647700 w 11167872"/>
              <a:gd name="connsiteY4" fmla="*/ 12192 h 1789852"/>
              <a:gd name="connsiteX0" fmla="*/ 66040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60400 w 11180572"/>
              <a:gd name="connsiteY4" fmla="*/ 12192 h 1789852"/>
              <a:gd name="connsiteX0" fmla="*/ 66675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66750 w 11180572"/>
              <a:gd name="connsiteY4" fmla="*/ 12192 h 1789852"/>
              <a:gd name="connsiteX0" fmla="*/ 692150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692150 w 11180572"/>
              <a:gd name="connsiteY4" fmla="*/ 12192 h 1789852"/>
              <a:gd name="connsiteX0" fmla="*/ 756112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756112 w 11180572"/>
              <a:gd name="connsiteY4" fmla="*/ 12192 h 1789852"/>
              <a:gd name="connsiteX0" fmla="*/ 807282 w 11180572"/>
              <a:gd name="connsiteY0" fmla="*/ 12192 h 1789852"/>
              <a:gd name="connsiteX1" fmla="*/ 11180572 w 11180572"/>
              <a:gd name="connsiteY1" fmla="*/ 0 h 1789852"/>
              <a:gd name="connsiteX2" fmla="*/ 11180572 w 11180572"/>
              <a:gd name="connsiteY2" fmla="*/ 1789852 h 1789852"/>
              <a:gd name="connsiteX3" fmla="*/ 0 w 11180572"/>
              <a:gd name="connsiteY3" fmla="*/ 1789852 h 1789852"/>
              <a:gd name="connsiteX4" fmla="*/ 807282 w 11180572"/>
              <a:gd name="connsiteY4" fmla="*/ 12192 h 1789852"/>
              <a:gd name="connsiteX0" fmla="*/ 781697 w 11154987"/>
              <a:gd name="connsiteY0" fmla="*/ 12192 h 1789852"/>
              <a:gd name="connsiteX1" fmla="*/ 11154987 w 11154987"/>
              <a:gd name="connsiteY1" fmla="*/ 0 h 1789852"/>
              <a:gd name="connsiteX2" fmla="*/ 11154987 w 11154987"/>
              <a:gd name="connsiteY2" fmla="*/ 1789852 h 1789852"/>
              <a:gd name="connsiteX3" fmla="*/ 0 w 11154987"/>
              <a:gd name="connsiteY3" fmla="*/ 1789852 h 1789852"/>
              <a:gd name="connsiteX4" fmla="*/ 781697 w 11154987"/>
              <a:gd name="connsiteY4" fmla="*/ 12192 h 1789852"/>
              <a:gd name="connsiteX0" fmla="*/ 191191 w 10564481"/>
              <a:gd name="connsiteY0" fmla="*/ 12192 h 1789852"/>
              <a:gd name="connsiteX1" fmla="*/ 10564481 w 10564481"/>
              <a:gd name="connsiteY1" fmla="*/ 0 h 1789852"/>
              <a:gd name="connsiteX2" fmla="*/ 10564481 w 10564481"/>
              <a:gd name="connsiteY2" fmla="*/ 1789852 h 1789852"/>
              <a:gd name="connsiteX3" fmla="*/ 0 w 10564481"/>
              <a:gd name="connsiteY3" fmla="*/ 1764082 h 1789852"/>
              <a:gd name="connsiteX4" fmla="*/ 191191 w 10564481"/>
              <a:gd name="connsiteY4" fmla="*/ 12192 h 1789852"/>
              <a:gd name="connsiteX0" fmla="*/ 217632 w 10564481"/>
              <a:gd name="connsiteY0" fmla="*/ 37961 h 1789852"/>
              <a:gd name="connsiteX1" fmla="*/ 10564481 w 10564481"/>
              <a:gd name="connsiteY1" fmla="*/ 0 h 1789852"/>
              <a:gd name="connsiteX2" fmla="*/ 10564481 w 10564481"/>
              <a:gd name="connsiteY2" fmla="*/ 1789852 h 1789852"/>
              <a:gd name="connsiteX3" fmla="*/ 0 w 10564481"/>
              <a:gd name="connsiteY3" fmla="*/ 1764082 h 1789852"/>
              <a:gd name="connsiteX4" fmla="*/ 217632 w 10564481"/>
              <a:gd name="connsiteY4" fmla="*/ 37961 h 1789852"/>
              <a:gd name="connsiteX0" fmla="*/ 226445 w 10573294"/>
              <a:gd name="connsiteY0" fmla="*/ 37961 h 1789852"/>
              <a:gd name="connsiteX1" fmla="*/ 10573294 w 10573294"/>
              <a:gd name="connsiteY1" fmla="*/ 0 h 1789852"/>
              <a:gd name="connsiteX2" fmla="*/ 10573294 w 10573294"/>
              <a:gd name="connsiteY2" fmla="*/ 1789852 h 1789852"/>
              <a:gd name="connsiteX3" fmla="*/ 0 w 10573294"/>
              <a:gd name="connsiteY3" fmla="*/ 1712541 h 1789852"/>
              <a:gd name="connsiteX4" fmla="*/ 226445 w 10573294"/>
              <a:gd name="connsiteY4" fmla="*/ 37961 h 1789852"/>
              <a:gd name="connsiteX0" fmla="*/ 235258 w 10582107"/>
              <a:gd name="connsiteY0" fmla="*/ 37961 h 1789852"/>
              <a:gd name="connsiteX1" fmla="*/ 10582107 w 10582107"/>
              <a:gd name="connsiteY1" fmla="*/ 0 h 1789852"/>
              <a:gd name="connsiteX2" fmla="*/ 10582107 w 10582107"/>
              <a:gd name="connsiteY2" fmla="*/ 1789852 h 1789852"/>
              <a:gd name="connsiteX3" fmla="*/ 0 w 10582107"/>
              <a:gd name="connsiteY3" fmla="*/ 1738311 h 1789852"/>
              <a:gd name="connsiteX4" fmla="*/ 235258 w 10582107"/>
              <a:gd name="connsiteY4" fmla="*/ 37961 h 1789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82107" h="1789852">
                <a:moveTo>
                  <a:pt x="235258" y="37961"/>
                </a:moveTo>
                <a:lnTo>
                  <a:pt x="10582107" y="0"/>
                </a:lnTo>
                <a:lnTo>
                  <a:pt x="10582107" y="1789852"/>
                </a:lnTo>
                <a:lnTo>
                  <a:pt x="0" y="1738311"/>
                </a:lnTo>
                <a:lnTo>
                  <a:pt x="235258" y="37961"/>
                </a:lnTo>
                <a:close/>
              </a:path>
            </a:pathLst>
          </a:custGeom>
          <a:gradFill>
            <a:gsLst>
              <a:gs pos="0">
                <a:srgbClr val="01236B"/>
              </a:gs>
              <a:gs pos="74000">
                <a:srgbClr val="01236B">
                  <a:alpha val="84000"/>
                  <a:lumMod val="73000"/>
                </a:srgbClr>
              </a:gs>
              <a:gs pos="83000">
                <a:srgbClr val="01236B">
                  <a:alpha val="81000"/>
                </a:srgbClr>
              </a:gs>
              <a:gs pos="100000">
                <a:srgbClr val="01236B">
                  <a:alpha val="67000"/>
                </a:srgbClr>
              </a:gs>
            </a:gsLst>
            <a:lin ang="6600000" scaled="0"/>
          </a:gradFill>
          <a:ln>
            <a:noFill/>
          </a:ln>
          <a:effectLst>
            <a:outerShdw blurRad="50800" dir="18900000" algn="bl"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sp>
        <p:nvSpPr>
          <p:cNvPr id="2" name="Title 1"/>
          <p:cNvSpPr>
            <a:spLocks noGrp="1"/>
          </p:cNvSpPr>
          <p:nvPr>
            <p:ph type="ctrTitle" hasCustomPrompt="1"/>
          </p:nvPr>
        </p:nvSpPr>
        <p:spPr>
          <a:xfrm>
            <a:off x="2782672" y="185037"/>
            <a:ext cx="8930744" cy="618664"/>
          </a:xfrm>
        </p:spPr>
        <p:txBody>
          <a:bodyPr anchor="t">
            <a:normAutofit/>
          </a:bodyPr>
          <a:lstStyle>
            <a:lvl1pPr algn="ctr">
              <a:defRPr sz="3000">
                <a:solidFill>
                  <a:schemeClr val="bg1"/>
                </a:solidFill>
                <a:effectLst/>
              </a:defRPr>
            </a:lvl1pPr>
          </a:lstStyle>
          <a:p>
            <a:r>
              <a:rPr lang="en-US" dirty="0" smtClean="0"/>
              <a:t>Add or Edit Title</a:t>
            </a:r>
            <a:endParaRPr lang="en-US" dirty="0"/>
          </a:p>
        </p:txBody>
      </p:sp>
      <p:sp>
        <p:nvSpPr>
          <p:cNvPr id="20" name="Date Placeholder 4"/>
          <p:cNvSpPr>
            <a:spLocks noGrp="1"/>
          </p:cNvSpPr>
          <p:nvPr>
            <p:ph type="dt" sz="half" idx="10"/>
          </p:nvPr>
        </p:nvSpPr>
        <p:spPr>
          <a:xfrm>
            <a:off x="9732656" y="6431407"/>
            <a:ext cx="1143000" cy="365125"/>
          </a:xfrm>
        </p:spPr>
        <p:txBody>
          <a:bodyPr/>
          <a:lstStyle/>
          <a:p>
            <a:fld id="{C9208AEA-7EF8-43A3-9EF4-C65499C7E756}" type="datetime1">
              <a:rPr lang="fr-FR" smtClean="0"/>
              <a:pPr/>
              <a:t>19/09/2018</a:t>
            </a:fld>
            <a:endParaRPr lang="en-US" dirty="0"/>
          </a:p>
        </p:txBody>
      </p:sp>
      <p:sp>
        <p:nvSpPr>
          <p:cNvPr id="21" name="Footer Placeholder 5"/>
          <p:cNvSpPr>
            <a:spLocks noGrp="1"/>
          </p:cNvSpPr>
          <p:nvPr>
            <p:ph type="ftr" sz="quarter" idx="11"/>
          </p:nvPr>
        </p:nvSpPr>
        <p:spPr>
          <a:xfrm>
            <a:off x="2572279" y="6431407"/>
            <a:ext cx="7084177" cy="365125"/>
          </a:xfrm>
        </p:spPr>
        <p:txBody>
          <a:bodyPr/>
          <a:lstStyle/>
          <a:p>
            <a:r>
              <a:rPr lang="fr-FR" smtClean="0"/>
              <a:t>© 2015 - Frilet Société d'Avocats             17/09/2015</a:t>
            </a:r>
            <a:endParaRPr lang="en-US" dirty="0"/>
          </a:p>
        </p:txBody>
      </p:sp>
      <p:sp>
        <p:nvSpPr>
          <p:cNvPr id="28" name="Slide Number Placeholder 6"/>
          <p:cNvSpPr>
            <a:spLocks noGrp="1"/>
          </p:cNvSpPr>
          <p:nvPr>
            <p:ph type="sldNum" sz="quarter" idx="12"/>
          </p:nvPr>
        </p:nvSpPr>
        <p:spPr>
          <a:xfrm>
            <a:off x="10951856" y="6431407"/>
            <a:ext cx="551167" cy="365125"/>
          </a:xfrm>
        </p:spPr>
        <p:txBody>
          <a:bodyPr/>
          <a:lstStyle>
            <a:lvl1pPr>
              <a:defRPr/>
            </a:lvl1pPr>
          </a:lstStyle>
          <a:p>
            <a:fld id="{955FFA39-CE60-4B55-AE18-7240B9FE9D09}" type="slidenum">
              <a:rPr lang="en-US" smtClean="0"/>
              <a:pPr/>
              <a:t>‹N°›</a:t>
            </a:fld>
            <a:endParaRPr lang="en-US" dirty="0"/>
          </a:p>
        </p:txBody>
      </p:sp>
      <p:sp>
        <p:nvSpPr>
          <p:cNvPr id="8" name="Text Placeholder 2"/>
          <p:cNvSpPr>
            <a:spLocks noGrp="1"/>
          </p:cNvSpPr>
          <p:nvPr>
            <p:ph idx="1"/>
          </p:nvPr>
        </p:nvSpPr>
        <p:spPr>
          <a:xfrm>
            <a:off x="2782671" y="1060057"/>
            <a:ext cx="8930744" cy="4731144"/>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31359830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72279" y="1380068"/>
            <a:ext cx="8930744" cy="2616199"/>
          </a:xfrm>
        </p:spPr>
        <p:txBody>
          <a:bodyPr anchor="t">
            <a:normAutofit/>
          </a:bodyPr>
          <a:lstStyle>
            <a:lvl1pPr algn="ctr">
              <a:defRPr sz="6000">
                <a:effectLst/>
              </a:defRPr>
            </a:lvl1pPr>
          </a:lstStyle>
          <a:p>
            <a:r>
              <a:rPr lang="en-US" dirty="0" smtClean="0"/>
              <a:t>Add or Edit Title</a:t>
            </a:r>
            <a:endParaRPr lang="en-US" dirty="0"/>
          </a:p>
        </p:txBody>
      </p:sp>
      <p:sp>
        <p:nvSpPr>
          <p:cNvPr id="3" name="Subtitle 2"/>
          <p:cNvSpPr>
            <a:spLocks noGrp="1"/>
          </p:cNvSpPr>
          <p:nvPr>
            <p:ph type="subTitle" idx="1" hasCustomPrompt="1"/>
          </p:nvPr>
        </p:nvSpPr>
        <p:spPr>
          <a:xfrm>
            <a:off x="4515377" y="4045035"/>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Add or Edit Subtitle</a:t>
            </a:r>
            <a:endParaRPr lang="en-US" dirty="0"/>
          </a:p>
        </p:txBody>
      </p:sp>
      <p:sp>
        <p:nvSpPr>
          <p:cNvPr id="20" name="Date Placeholder 4"/>
          <p:cNvSpPr>
            <a:spLocks noGrp="1"/>
          </p:cNvSpPr>
          <p:nvPr>
            <p:ph type="dt" sz="half" idx="10"/>
          </p:nvPr>
        </p:nvSpPr>
        <p:spPr>
          <a:xfrm>
            <a:off x="9732656" y="6431407"/>
            <a:ext cx="1143000" cy="365125"/>
          </a:xfrm>
        </p:spPr>
        <p:txBody>
          <a:bodyPr/>
          <a:lstStyle/>
          <a:p>
            <a:fld id="{F44B594E-09C0-4129-851E-0F54F03C4B4C}" type="datetime1">
              <a:rPr lang="fr-FR" smtClean="0"/>
              <a:pPr/>
              <a:t>19/09/2018</a:t>
            </a:fld>
            <a:endParaRPr lang="en-US" dirty="0"/>
          </a:p>
        </p:txBody>
      </p:sp>
      <p:sp>
        <p:nvSpPr>
          <p:cNvPr id="21" name="Footer Placeholder 5"/>
          <p:cNvSpPr>
            <a:spLocks noGrp="1"/>
          </p:cNvSpPr>
          <p:nvPr>
            <p:ph type="ftr" sz="quarter" idx="11"/>
          </p:nvPr>
        </p:nvSpPr>
        <p:spPr>
          <a:xfrm>
            <a:off x="2572279" y="6431407"/>
            <a:ext cx="7084177" cy="365125"/>
          </a:xfrm>
        </p:spPr>
        <p:txBody>
          <a:bodyPr/>
          <a:lstStyle/>
          <a:p>
            <a:r>
              <a:rPr lang="fr-FR" smtClean="0"/>
              <a:t>© 2015 - Frilet Société d'Avocats             17/09/2015</a:t>
            </a:r>
            <a:endParaRPr lang="en-US" dirty="0"/>
          </a:p>
        </p:txBody>
      </p:sp>
      <p:sp>
        <p:nvSpPr>
          <p:cNvPr id="28" name="Slide Number Placeholder 6"/>
          <p:cNvSpPr>
            <a:spLocks noGrp="1"/>
          </p:cNvSpPr>
          <p:nvPr>
            <p:ph type="sldNum" sz="quarter" idx="12"/>
          </p:nvPr>
        </p:nvSpPr>
        <p:spPr>
          <a:xfrm>
            <a:off x="10951856" y="6431407"/>
            <a:ext cx="551167" cy="365125"/>
          </a:xfrm>
        </p:spPr>
        <p:txBody>
          <a:bodyPr/>
          <a:lstStyle>
            <a:lvl1pPr>
              <a:defRPr/>
            </a:lvl1pPr>
          </a:lstStyle>
          <a:p>
            <a:fld id="{955FFA39-CE60-4B55-AE18-7240B9FE9D09}" type="slidenum">
              <a:rPr lang="en-US" smtClean="0"/>
              <a:pPr/>
              <a:t>‹N°›</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782672" y="185037"/>
            <a:ext cx="8930744" cy="618664"/>
          </a:xfrm>
        </p:spPr>
        <p:txBody>
          <a:bodyPr anchor="t">
            <a:normAutofit/>
          </a:bodyPr>
          <a:lstStyle>
            <a:lvl1pPr algn="ctr">
              <a:defRPr sz="3000">
                <a:solidFill>
                  <a:schemeClr val="tx1"/>
                </a:solidFill>
                <a:effectLst/>
              </a:defRPr>
            </a:lvl1pPr>
          </a:lstStyle>
          <a:p>
            <a:r>
              <a:rPr lang="en-US" dirty="0" smtClean="0"/>
              <a:t>Add or Edit Title</a:t>
            </a:r>
            <a:endParaRPr lang="en-US" dirty="0"/>
          </a:p>
        </p:txBody>
      </p:sp>
      <p:sp>
        <p:nvSpPr>
          <p:cNvPr id="20" name="Date Placeholder 4"/>
          <p:cNvSpPr>
            <a:spLocks noGrp="1"/>
          </p:cNvSpPr>
          <p:nvPr>
            <p:ph type="dt" sz="half" idx="10"/>
          </p:nvPr>
        </p:nvSpPr>
        <p:spPr>
          <a:xfrm>
            <a:off x="9732656" y="6431407"/>
            <a:ext cx="1143000" cy="365125"/>
          </a:xfrm>
        </p:spPr>
        <p:txBody>
          <a:bodyPr/>
          <a:lstStyle/>
          <a:p>
            <a:fld id="{F20B344D-8CB4-47B2-9947-109068B0C94A}" type="datetime1">
              <a:rPr lang="fr-FR" smtClean="0"/>
              <a:pPr/>
              <a:t>19/09/2018</a:t>
            </a:fld>
            <a:endParaRPr lang="en-US" dirty="0"/>
          </a:p>
        </p:txBody>
      </p:sp>
      <p:sp>
        <p:nvSpPr>
          <p:cNvPr id="21" name="Footer Placeholder 5"/>
          <p:cNvSpPr>
            <a:spLocks noGrp="1"/>
          </p:cNvSpPr>
          <p:nvPr>
            <p:ph type="ftr" sz="quarter" idx="11"/>
          </p:nvPr>
        </p:nvSpPr>
        <p:spPr>
          <a:xfrm>
            <a:off x="2572279" y="6431407"/>
            <a:ext cx="7084177" cy="365125"/>
          </a:xfrm>
        </p:spPr>
        <p:txBody>
          <a:bodyPr/>
          <a:lstStyle/>
          <a:p>
            <a:r>
              <a:rPr lang="fr-FR" smtClean="0"/>
              <a:t>© 2015 - Frilet Société d'Avocats             17/09/2015</a:t>
            </a:r>
            <a:endParaRPr lang="en-US" dirty="0"/>
          </a:p>
        </p:txBody>
      </p:sp>
      <p:sp>
        <p:nvSpPr>
          <p:cNvPr id="28" name="Slide Number Placeholder 6"/>
          <p:cNvSpPr>
            <a:spLocks noGrp="1"/>
          </p:cNvSpPr>
          <p:nvPr>
            <p:ph type="sldNum" sz="quarter" idx="12"/>
          </p:nvPr>
        </p:nvSpPr>
        <p:spPr>
          <a:xfrm>
            <a:off x="10951856" y="6431407"/>
            <a:ext cx="551167" cy="365125"/>
          </a:xfrm>
        </p:spPr>
        <p:txBody>
          <a:bodyPr/>
          <a:lstStyle>
            <a:lvl1pPr>
              <a:defRPr/>
            </a:lvl1pPr>
          </a:lstStyle>
          <a:p>
            <a:fld id="{955FFA39-CE60-4B55-AE18-7240B9FE9D09}" type="slidenum">
              <a:rPr lang="en-US" smtClean="0"/>
              <a:pPr/>
              <a:t>‹N°›</a:t>
            </a:fld>
            <a:endParaRPr lang="en-US" dirty="0"/>
          </a:p>
        </p:txBody>
      </p:sp>
      <p:sp>
        <p:nvSpPr>
          <p:cNvPr id="8" name="Text Placeholder 2"/>
          <p:cNvSpPr>
            <a:spLocks noGrp="1"/>
          </p:cNvSpPr>
          <p:nvPr>
            <p:ph idx="1"/>
          </p:nvPr>
        </p:nvSpPr>
        <p:spPr>
          <a:xfrm>
            <a:off x="2782671" y="1060057"/>
            <a:ext cx="8930744" cy="4731144"/>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40352120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685800"/>
            <a:ext cx="8930745" cy="1752599"/>
          </a:xfrm>
        </p:spPr>
        <p:txBody>
          <a:bodyPr/>
          <a:lstStyle>
            <a:lvl1pPr>
              <a:defRPr/>
            </a:lvl1pPr>
          </a:lstStyle>
          <a:p>
            <a:r>
              <a:rPr lang="en-US" dirty="0" smtClean="0"/>
              <a:t>Add or Edit Title</a:t>
            </a:r>
            <a:endParaRPr lang="en-US" dirty="0"/>
          </a:p>
        </p:txBody>
      </p:sp>
      <p:sp>
        <p:nvSpPr>
          <p:cNvPr id="3" name="Content Placeholder 2"/>
          <p:cNvSpPr>
            <a:spLocks noGrp="1"/>
          </p:cNvSpPr>
          <p:nvPr>
            <p:ph sz="half" idx="1" hasCustomPrompt="1"/>
          </p:nvPr>
        </p:nvSpPr>
        <p:spPr>
          <a:xfrm>
            <a:off x="2572278" y="2666999"/>
            <a:ext cx="4291817"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9732656" y="6431407"/>
            <a:ext cx="1143000" cy="365125"/>
          </a:xfrm>
        </p:spPr>
        <p:txBody>
          <a:bodyPr/>
          <a:lstStyle/>
          <a:p>
            <a:fld id="{6C8495BB-23BC-4759-AB25-BCB2FC48EB3F}" type="datetime1">
              <a:rPr lang="fr-FR" smtClean="0"/>
              <a:pPr/>
              <a:t>19/09/2018</a:t>
            </a:fld>
            <a:endParaRPr lang="en-US" dirty="0"/>
          </a:p>
        </p:txBody>
      </p:sp>
      <p:sp>
        <p:nvSpPr>
          <p:cNvPr id="6" name="Footer Placeholder 5"/>
          <p:cNvSpPr>
            <a:spLocks noGrp="1"/>
          </p:cNvSpPr>
          <p:nvPr>
            <p:ph type="ftr" sz="quarter" idx="11"/>
          </p:nvPr>
        </p:nvSpPr>
        <p:spPr>
          <a:xfrm>
            <a:off x="2572279" y="6431407"/>
            <a:ext cx="7084177" cy="365125"/>
          </a:xfrm>
        </p:spPr>
        <p:txBody>
          <a:bodyPr/>
          <a:lstStyle/>
          <a:p>
            <a:r>
              <a:rPr lang="fr-FR" smtClean="0"/>
              <a:t>© 2015 - Frilet Société d'Avocats             17/09/2015</a:t>
            </a:r>
            <a:endParaRPr lang="en-US" dirty="0"/>
          </a:p>
        </p:txBody>
      </p:sp>
      <p:sp>
        <p:nvSpPr>
          <p:cNvPr id="7" name="Slide Number Placeholder 6"/>
          <p:cNvSpPr>
            <a:spLocks noGrp="1"/>
          </p:cNvSpPr>
          <p:nvPr>
            <p:ph type="sldNum" sz="quarter" idx="12"/>
          </p:nvPr>
        </p:nvSpPr>
        <p:spPr>
          <a:xfrm>
            <a:off x="10951856" y="6431407"/>
            <a:ext cx="551167" cy="365125"/>
          </a:xfrm>
        </p:spPr>
        <p:txBody>
          <a:bodyPr/>
          <a:lstStyle>
            <a:lvl1pPr>
              <a:defRPr/>
            </a:lvl1pPr>
          </a:lstStyle>
          <a:p>
            <a:fld id="{EAD846B7-88F5-4EAE-9B91-D01D6820F3B5}" type="slidenum">
              <a:rPr lang="en-US" smtClean="0"/>
              <a:pPr/>
              <a:t>‹N°›</a:t>
            </a:fld>
            <a:endParaRPr lang="en-US" dirty="0"/>
          </a:p>
        </p:txBody>
      </p:sp>
      <p:sp>
        <p:nvSpPr>
          <p:cNvPr id="9" name="Content Placeholder 2"/>
          <p:cNvSpPr>
            <a:spLocks noGrp="1"/>
          </p:cNvSpPr>
          <p:nvPr>
            <p:ph sz="half" idx="13" hasCustomPrompt="1"/>
          </p:nvPr>
        </p:nvSpPr>
        <p:spPr>
          <a:xfrm>
            <a:off x="7211206" y="2666998"/>
            <a:ext cx="4291817"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titl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Add or Edit Title</a:t>
            </a:r>
            <a:endParaRPr lang="en-US" dirty="0"/>
          </a:p>
        </p:txBody>
      </p:sp>
      <p:sp>
        <p:nvSpPr>
          <p:cNvPr id="3" name="Text Placeholder 2"/>
          <p:cNvSpPr>
            <a:spLocks noGrp="1"/>
          </p:cNvSpPr>
          <p:nvPr>
            <p:ph type="body" idx="1" hasCustomPrompt="1"/>
          </p:nvPr>
        </p:nvSpPr>
        <p:spPr>
          <a:xfrm>
            <a:off x="2572278" y="2658533"/>
            <a:ext cx="4230857" cy="576262"/>
          </a:xfrm>
        </p:spPr>
        <p:txBody>
          <a:bodyPr anchor="b">
            <a:noAutofit/>
          </a:bodyPr>
          <a:lstStyle>
            <a:lvl1pPr marL="0" indent="0">
              <a:buNone/>
              <a:defRPr sz="2800" b="0">
                <a:solidFill>
                  <a:srgbClr val="012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Add or Edit Subtitle</a:t>
            </a:r>
          </a:p>
        </p:txBody>
      </p:sp>
      <p:sp>
        <p:nvSpPr>
          <p:cNvPr id="4" name="Content Placeholder 3"/>
          <p:cNvSpPr>
            <a:spLocks noGrp="1"/>
          </p:cNvSpPr>
          <p:nvPr>
            <p:ph sz="half" idx="2" hasCustomPrompt="1"/>
          </p:nvPr>
        </p:nvSpPr>
        <p:spPr>
          <a:xfrm>
            <a:off x="2572278" y="3331104"/>
            <a:ext cx="4230857"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9732656" y="6432931"/>
            <a:ext cx="1143000" cy="365125"/>
          </a:xfrm>
        </p:spPr>
        <p:txBody>
          <a:bodyPr/>
          <a:lstStyle/>
          <a:p>
            <a:fld id="{AD0CA15F-528B-443B-8223-A3ECCE4995EB}" type="datetime1">
              <a:rPr lang="fr-FR" smtClean="0"/>
              <a:pPr/>
              <a:t>19/09/2018</a:t>
            </a:fld>
            <a:endParaRPr lang="en-US" dirty="0"/>
          </a:p>
        </p:txBody>
      </p:sp>
      <p:sp>
        <p:nvSpPr>
          <p:cNvPr id="8" name="Footer Placeholder 7"/>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9" name="Slide Number Placeholder 8"/>
          <p:cNvSpPr>
            <a:spLocks noGrp="1"/>
          </p:cNvSpPr>
          <p:nvPr>
            <p:ph type="sldNum" sz="quarter" idx="12"/>
          </p:nvPr>
        </p:nvSpPr>
        <p:spPr>
          <a:xfrm>
            <a:off x="10951856" y="6432931"/>
            <a:ext cx="551167" cy="365125"/>
          </a:xfrm>
        </p:spPr>
        <p:txBody>
          <a:bodyPr/>
          <a:lstStyle>
            <a:lvl1pPr>
              <a:defRPr/>
            </a:lvl1pPr>
          </a:lstStyle>
          <a:p>
            <a:fld id="{63114918-7240-41E0-AEFE-14B4DA4DBFBE}" type="slidenum">
              <a:rPr lang="en-US" smtClean="0"/>
              <a:pPr/>
              <a:t>‹N°›</a:t>
            </a:fld>
            <a:endParaRPr lang="en-US" dirty="0"/>
          </a:p>
        </p:txBody>
      </p:sp>
      <p:sp>
        <p:nvSpPr>
          <p:cNvPr id="11" name="Text Placeholder 2"/>
          <p:cNvSpPr>
            <a:spLocks noGrp="1"/>
          </p:cNvSpPr>
          <p:nvPr>
            <p:ph type="body" idx="13" hasCustomPrompt="1"/>
          </p:nvPr>
        </p:nvSpPr>
        <p:spPr>
          <a:xfrm>
            <a:off x="7272166" y="2658533"/>
            <a:ext cx="4230857" cy="576262"/>
          </a:xfrm>
        </p:spPr>
        <p:txBody>
          <a:bodyPr anchor="b">
            <a:noAutofit/>
          </a:bodyPr>
          <a:lstStyle>
            <a:lvl1pPr marL="0" indent="0">
              <a:buNone/>
              <a:defRPr sz="2800" b="0">
                <a:solidFill>
                  <a:srgbClr val="01236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Add or Edit Subtitle</a:t>
            </a:r>
          </a:p>
        </p:txBody>
      </p:sp>
      <p:sp>
        <p:nvSpPr>
          <p:cNvPr id="12" name="Content Placeholder 3"/>
          <p:cNvSpPr>
            <a:spLocks noGrp="1"/>
          </p:cNvSpPr>
          <p:nvPr>
            <p:ph sz="half" idx="14" hasCustomPrompt="1"/>
          </p:nvPr>
        </p:nvSpPr>
        <p:spPr>
          <a:xfrm>
            <a:off x="7272166" y="3331104"/>
            <a:ext cx="4230857"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9732656" y="6432423"/>
            <a:ext cx="1143000" cy="365125"/>
          </a:xfrm>
        </p:spPr>
        <p:txBody>
          <a:bodyPr/>
          <a:lstStyle/>
          <a:p>
            <a:fld id="{7B8EB7E2-AA94-4301-BB53-CE7062E3701D}" type="datetime1">
              <a:rPr lang="fr-FR" smtClean="0"/>
              <a:pPr/>
              <a:t>19/09/2018</a:t>
            </a:fld>
            <a:endParaRPr lang="en-US" dirty="0"/>
          </a:p>
        </p:txBody>
      </p:sp>
      <p:sp>
        <p:nvSpPr>
          <p:cNvPr id="4" name="Footer Placeholder 3"/>
          <p:cNvSpPr>
            <a:spLocks noGrp="1"/>
          </p:cNvSpPr>
          <p:nvPr>
            <p:ph type="ftr" sz="quarter" idx="11"/>
          </p:nvPr>
        </p:nvSpPr>
        <p:spPr>
          <a:xfrm>
            <a:off x="2572279" y="6432423"/>
            <a:ext cx="7084177" cy="365125"/>
          </a:xfrm>
        </p:spPr>
        <p:txBody>
          <a:bodyPr/>
          <a:lstStyle/>
          <a:p>
            <a:r>
              <a:rPr lang="fr-FR" smtClean="0"/>
              <a:t>© 2015 - Frilet Société d'Avocats             17/09/2015</a:t>
            </a:r>
            <a:endParaRPr lang="en-US" dirty="0"/>
          </a:p>
        </p:txBody>
      </p:sp>
      <p:sp>
        <p:nvSpPr>
          <p:cNvPr id="5" name="Slide Number Placeholder 4"/>
          <p:cNvSpPr>
            <a:spLocks noGrp="1"/>
          </p:cNvSpPr>
          <p:nvPr>
            <p:ph type="sldNum" sz="quarter" idx="12"/>
          </p:nvPr>
        </p:nvSpPr>
        <p:spPr>
          <a:xfrm>
            <a:off x="10951856" y="6432423"/>
            <a:ext cx="551167" cy="365125"/>
          </a:xfrm>
        </p:spPr>
        <p:txBody>
          <a:bodyPr/>
          <a:lstStyle>
            <a:lvl1pPr>
              <a:defRPr/>
            </a:lvl1pPr>
          </a:lstStyle>
          <a:p>
            <a:fld id="{303377FC-621A-4A52-99E5-4B9F6BB36163}" type="slidenum">
              <a:rPr lang="en-US" smtClean="0"/>
              <a:pPr/>
              <a:t>‹N°›</a:t>
            </a:fld>
            <a:endParaRPr lang="en-US" dirty="0"/>
          </a:p>
        </p:txBody>
      </p:sp>
      <p:sp>
        <p:nvSpPr>
          <p:cNvPr id="6" name="Text Placeholder 2"/>
          <p:cNvSpPr>
            <a:spLocks noGrp="1"/>
          </p:cNvSpPr>
          <p:nvPr>
            <p:ph idx="1"/>
          </p:nvPr>
        </p:nvSpPr>
        <p:spPr>
          <a:xfrm>
            <a:off x="2572279" y="685801"/>
            <a:ext cx="8930744" cy="5105400"/>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732656" y="6432931"/>
            <a:ext cx="1143000" cy="365125"/>
          </a:xfrm>
        </p:spPr>
        <p:txBody>
          <a:bodyPr/>
          <a:lstStyle/>
          <a:p>
            <a:fld id="{C0EF8106-926E-40E2-91AD-4A900A853129}" type="datetime1">
              <a:rPr lang="fr-FR" smtClean="0"/>
              <a:pPr/>
              <a:t>19/09/2018</a:t>
            </a:fld>
            <a:endParaRPr lang="en-US" dirty="0"/>
          </a:p>
        </p:txBody>
      </p:sp>
      <p:sp>
        <p:nvSpPr>
          <p:cNvPr id="3" name="Footer Placeholder 2"/>
          <p:cNvSpPr>
            <a:spLocks noGrp="1"/>
          </p:cNvSpPr>
          <p:nvPr>
            <p:ph type="ftr" sz="quarter" idx="11"/>
          </p:nvPr>
        </p:nvSpPr>
        <p:spPr>
          <a:xfrm>
            <a:off x="2572279" y="6432931"/>
            <a:ext cx="7084177" cy="365125"/>
          </a:xfrm>
        </p:spPr>
        <p:txBody>
          <a:bodyPr/>
          <a:lstStyle/>
          <a:p>
            <a:r>
              <a:rPr lang="fr-FR" smtClean="0"/>
              <a:t>© 2015 - Frilet Société d'Avocats             17/09/2015</a:t>
            </a:r>
            <a:endParaRPr lang="en-US" dirty="0"/>
          </a:p>
        </p:txBody>
      </p:sp>
      <p:sp>
        <p:nvSpPr>
          <p:cNvPr id="4" name="Slide Number Placeholder 3"/>
          <p:cNvSpPr>
            <a:spLocks noGrp="1"/>
          </p:cNvSpPr>
          <p:nvPr>
            <p:ph type="sldNum" sz="quarter" idx="12"/>
          </p:nvPr>
        </p:nvSpPr>
        <p:spPr>
          <a:xfrm>
            <a:off x="10951856" y="6432931"/>
            <a:ext cx="551167" cy="365125"/>
          </a:xfrm>
        </p:spPr>
        <p:txBody>
          <a:bodyPr/>
          <a:lstStyle>
            <a:lvl1pPr>
              <a:defRPr/>
            </a:lvl1pPr>
          </a:lstStyle>
          <a:p>
            <a:fld id="{A49B3407-18D0-4474-BB24-959D8D2047F3}" type="slidenum">
              <a:rPr lang="en-US" smtClean="0"/>
              <a:pPr/>
              <a:t>‹N°›</a:t>
            </a:fld>
            <a:endParaRPr lang="en-US" dirty="0"/>
          </a:p>
        </p:txBody>
      </p:sp>
      <p:sp>
        <p:nvSpPr>
          <p:cNvPr id="7" name="Title Placeholder 1"/>
          <p:cNvSpPr>
            <a:spLocks noGrp="1"/>
          </p:cNvSpPr>
          <p:nvPr>
            <p:ph type="title"/>
          </p:nvPr>
        </p:nvSpPr>
        <p:spPr>
          <a:xfrm>
            <a:off x="2572279" y="685800"/>
            <a:ext cx="8930745" cy="1752599"/>
          </a:xfrm>
          <a:prstGeom prst="rect">
            <a:avLst/>
          </a:prstGeom>
          <a:effectLst/>
        </p:spPr>
        <p:txBody>
          <a:bodyPr vert="horz" lIns="91440" tIns="45720" rIns="91440" bIns="45720" rtlCol="0" anchor="ctr">
            <a:normAutofit/>
          </a:bodyPr>
          <a:lstStyle/>
          <a:p>
            <a:r>
              <a:rPr lang="en-US" dirty="0" smtClean="0"/>
              <a:t>Add or Edit Title</a:t>
            </a:r>
            <a:endParaRPr lang="en-US" dirty="0"/>
          </a:p>
        </p:txBody>
      </p:sp>
      <p:sp>
        <p:nvSpPr>
          <p:cNvPr id="8" name="Text Placeholder 2"/>
          <p:cNvSpPr>
            <a:spLocks noGrp="1"/>
          </p:cNvSpPr>
          <p:nvPr>
            <p:ph idx="1"/>
          </p:nvPr>
        </p:nvSpPr>
        <p:spPr>
          <a:xfrm>
            <a:off x="2572279" y="2666999"/>
            <a:ext cx="8930744" cy="3124201"/>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ext with Tit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72279" y="1600200"/>
            <a:ext cx="2461154" cy="1371600"/>
          </a:xfrm>
        </p:spPr>
        <p:txBody>
          <a:bodyPr anchor="t">
            <a:normAutofit/>
          </a:bodyPr>
          <a:lstStyle>
            <a:lvl1pPr algn="ctr">
              <a:defRPr sz="2400" b="0"/>
            </a:lvl1pPr>
          </a:lstStyle>
          <a:p>
            <a:r>
              <a:rPr lang="en-US" dirty="0" smtClean="0"/>
              <a:t>Add or Edit Title</a:t>
            </a:r>
            <a:endParaRPr lang="en-US" dirty="0"/>
          </a:p>
        </p:txBody>
      </p:sp>
      <p:sp>
        <p:nvSpPr>
          <p:cNvPr id="3" name="Content Placeholder 2"/>
          <p:cNvSpPr>
            <a:spLocks noGrp="1"/>
          </p:cNvSpPr>
          <p:nvPr>
            <p:ph idx="1" hasCustomPrompt="1"/>
          </p:nvPr>
        </p:nvSpPr>
        <p:spPr>
          <a:xfrm>
            <a:off x="5262033" y="685799"/>
            <a:ext cx="6240990" cy="5105401"/>
          </a:xfrm>
        </p:spPr>
        <p:txBody>
          <a:bodyPr anchor="ctr">
            <a:normAutofit/>
          </a:bodyPr>
          <a:lstStyle>
            <a:lvl1pPr>
              <a:defRPr sz="2000" baseline="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hasCustomPrompt="1"/>
          </p:nvPr>
        </p:nvSpPr>
        <p:spPr>
          <a:xfrm>
            <a:off x="2572279" y="3020568"/>
            <a:ext cx="2461154" cy="1828800"/>
          </a:xfrm>
        </p:spPr>
        <p:txBody>
          <a:bodyPr anchor="ct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Add or Edit Subtitle</a:t>
            </a:r>
          </a:p>
        </p:txBody>
      </p:sp>
      <p:sp>
        <p:nvSpPr>
          <p:cNvPr id="5" name="Date Placeholder 4"/>
          <p:cNvSpPr>
            <a:spLocks noGrp="1"/>
          </p:cNvSpPr>
          <p:nvPr>
            <p:ph type="dt" sz="half" idx="10"/>
          </p:nvPr>
        </p:nvSpPr>
        <p:spPr>
          <a:xfrm>
            <a:off x="9732656" y="6432423"/>
            <a:ext cx="1143000" cy="365125"/>
          </a:xfrm>
        </p:spPr>
        <p:txBody>
          <a:bodyPr/>
          <a:lstStyle/>
          <a:p>
            <a:fld id="{181BC9CC-D905-4924-A917-A3A241C802A7}" type="datetime1">
              <a:rPr lang="fr-FR" smtClean="0"/>
              <a:pPr/>
              <a:t>19/09/2018</a:t>
            </a:fld>
            <a:endParaRPr lang="en-US" dirty="0"/>
          </a:p>
        </p:txBody>
      </p:sp>
      <p:sp>
        <p:nvSpPr>
          <p:cNvPr id="6" name="Footer Placeholder 5"/>
          <p:cNvSpPr>
            <a:spLocks noGrp="1"/>
          </p:cNvSpPr>
          <p:nvPr>
            <p:ph type="ftr" sz="quarter" idx="11"/>
          </p:nvPr>
        </p:nvSpPr>
        <p:spPr>
          <a:xfrm>
            <a:off x="2572279" y="6432423"/>
            <a:ext cx="7084177" cy="365125"/>
          </a:xfrm>
        </p:spPr>
        <p:txBody>
          <a:bodyPr/>
          <a:lstStyle/>
          <a:p>
            <a:r>
              <a:rPr lang="fr-FR" smtClean="0"/>
              <a:t>© 2015 - Frilet Société d'Avocats             17/09/2015</a:t>
            </a:r>
            <a:endParaRPr lang="en-US" dirty="0"/>
          </a:p>
        </p:txBody>
      </p:sp>
      <p:sp>
        <p:nvSpPr>
          <p:cNvPr id="7" name="Slide Number Placeholder 6"/>
          <p:cNvSpPr>
            <a:spLocks noGrp="1"/>
          </p:cNvSpPr>
          <p:nvPr>
            <p:ph type="sldNum" sz="quarter" idx="12"/>
          </p:nvPr>
        </p:nvSpPr>
        <p:spPr>
          <a:xfrm>
            <a:off x="10951856" y="6432423"/>
            <a:ext cx="551167" cy="365125"/>
          </a:xfrm>
        </p:spPr>
        <p:txBody>
          <a:bodyPr/>
          <a:lstStyle>
            <a:lvl1pPr>
              <a:defRPr/>
            </a:lvl1pPr>
          </a:lstStyle>
          <a:p>
            <a:fld id="{49579F59-627D-4EF1-AD7E-6EFAF7D551B7}" type="slidenum">
              <a:rPr lang="en-US" smtClean="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0" name="Rectangle 19"/>
          <p:cNvSpPr/>
          <p:nvPr userDrawn="1"/>
        </p:nvSpPr>
        <p:spPr>
          <a:xfrm>
            <a:off x="-5403" y="6370891"/>
            <a:ext cx="12197403" cy="487109"/>
          </a:xfrm>
          <a:custGeom>
            <a:avLst/>
            <a:gdLst>
              <a:gd name="connsiteX0" fmla="*/ 0 w 11984736"/>
              <a:gd name="connsiteY0" fmla="*/ 0 h 481584"/>
              <a:gd name="connsiteX1" fmla="*/ 11984736 w 11984736"/>
              <a:gd name="connsiteY1" fmla="*/ 0 h 481584"/>
              <a:gd name="connsiteX2" fmla="*/ 11984736 w 11984736"/>
              <a:gd name="connsiteY2" fmla="*/ 481584 h 481584"/>
              <a:gd name="connsiteX3" fmla="*/ 0 w 11984736"/>
              <a:gd name="connsiteY3" fmla="*/ 481584 h 481584"/>
              <a:gd name="connsiteX4" fmla="*/ 0 w 11984736"/>
              <a:gd name="connsiteY4" fmla="*/ 0 h 481584"/>
              <a:gd name="connsiteX0" fmla="*/ 15240 w 11984736"/>
              <a:gd name="connsiteY0" fmla="*/ 0 h 595884"/>
              <a:gd name="connsiteX1" fmla="*/ 11984736 w 11984736"/>
              <a:gd name="connsiteY1" fmla="*/ 114300 h 595884"/>
              <a:gd name="connsiteX2" fmla="*/ 11984736 w 11984736"/>
              <a:gd name="connsiteY2" fmla="*/ 595884 h 595884"/>
              <a:gd name="connsiteX3" fmla="*/ 0 w 11984736"/>
              <a:gd name="connsiteY3" fmla="*/ 595884 h 595884"/>
              <a:gd name="connsiteX4" fmla="*/ 15240 w 11984736"/>
              <a:gd name="connsiteY4" fmla="*/ 0 h 595884"/>
              <a:gd name="connsiteX0" fmla="*/ 220980 w 12190476"/>
              <a:gd name="connsiteY0" fmla="*/ 0 h 603504"/>
              <a:gd name="connsiteX1" fmla="*/ 12190476 w 12190476"/>
              <a:gd name="connsiteY1" fmla="*/ 114300 h 603504"/>
              <a:gd name="connsiteX2" fmla="*/ 12190476 w 12190476"/>
              <a:gd name="connsiteY2" fmla="*/ 595884 h 603504"/>
              <a:gd name="connsiteX3" fmla="*/ 0 w 12190476"/>
              <a:gd name="connsiteY3" fmla="*/ 603504 h 603504"/>
              <a:gd name="connsiteX4" fmla="*/ 220980 w 12190476"/>
              <a:gd name="connsiteY4" fmla="*/ 0 h 603504"/>
              <a:gd name="connsiteX0" fmla="*/ 167640 w 12190476"/>
              <a:gd name="connsiteY0" fmla="*/ 53340 h 489204"/>
              <a:gd name="connsiteX1" fmla="*/ 12190476 w 12190476"/>
              <a:gd name="connsiteY1" fmla="*/ 0 h 489204"/>
              <a:gd name="connsiteX2" fmla="*/ 12190476 w 12190476"/>
              <a:gd name="connsiteY2" fmla="*/ 481584 h 489204"/>
              <a:gd name="connsiteX3" fmla="*/ 0 w 12190476"/>
              <a:gd name="connsiteY3" fmla="*/ 489204 h 489204"/>
              <a:gd name="connsiteX4" fmla="*/ 167640 w 12190476"/>
              <a:gd name="connsiteY4" fmla="*/ 53340 h 489204"/>
              <a:gd name="connsiteX0" fmla="*/ 167640 w 12190476"/>
              <a:gd name="connsiteY0" fmla="*/ 38100 h 489204"/>
              <a:gd name="connsiteX1" fmla="*/ 12190476 w 12190476"/>
              <a:gd name="connsiteY1" fmla="*/ 0 h 489204"/>
              <a:gd name="connsiteX2" fmla="*/ 12190476 w 12190476"/>
              <a:gd name="connsiteY2" fmla="*/ 481584 h 489204"/>
              <a:gd name="connsiteX3" fmla="*/ 0 w 12190476"/>
              <a:gd name="connsiteY3" fmla="*/ 489204 h 489204"/>
              <a:gd name="connsiteX4" fmla="*/ 167640 w 12190476"/>
              <a:gd name="connsiteY4" fmla="*/ 38100 h 489204"/>
              <a:gd name="connsiteX0" fmla="*/ 175260 w 12190476"/>
              <a:gd name="connsiteY0" fmla="*/ 15240 h 489204"/>
              <a:gd name="connsiteX1" fmla="*/ 12190476 w 12190476"/>
              <a:gd name="connsiteY1" fmla="*/ 0 h 489204"/>
              <a:gd name="connsiteX2" fmla="*/ 12190476 w 12190476"/>
              <a:gd name="connsiteY2" fmla="*/ 481584 h 489204"/>
              <a:gd name="connsiteX3" fmla="*/ 0 w 12190476"/>
              <a:gd name="connsiteY3" fmla="*/ 489204 h 489204"/>
              <a:gd name="connsiteX4" fmla="*/ 175260 w 12190476"/>
              <a:gd name="connsiteY4" fmla="*/ 15240 h 489204"/>
              <a:gd name="connsiteX0" fmla="*/ 182880 w 12190476"/>
              <a:gd name="connsiteY0" fmla="*/ 0 h 496824"/>
              <a:gd name="connsiteX1" fmla="*/ 12190476 w 12190476"/>
              <a:gd name="connsiteY1" fmla="*/ 7620 h 496824"/>
              <a:gd name="connsiteX2" fmla="*/ 12190476 w 12190476"/>
              <a:gd name="connsiteY2" fmla="*/ 489204 h 496824"/>
              <a:gd name="connsiteX3" fmla="*/ 0 w 12190476"/>
              <a:gd name="connsiteY3" fmla="*/ 496824 h 496824"/>
              <a:gd name="connsiteX4" fmla="*/ 182880 w 12190476"/>
              <a:gd name="connsiteY4" fmla="*/ 0 h 496824"/>
              <a:gd name="connsiteX0" fmla="*/ 175260 w 12190476"/>
              <a:gd name="connsiteY0" fmla="*/ 15240 h 489204"/>
              <a:gd name="connsiteX1" fmla="*/ 12190476 w 12190476"/>
              <a:gd name="connsiteY1" fmla="*/ 0 h 489204"/>
              <a:gd name="connsiteX2" fmla="*/ 12190476 w 12190476"/>
              <a:gd name="connsiteY2" fmla="*/ 481584 h 489204"/>
              <a:gd name="connsiteX3" fmla="*/ 0 w 12190476"/>
              <a:gd name="connsiteY3" fmla="*/ 489204 h 489204"/>
              <a:gd name="connsiteX4" fmla="*/ 175260 w 12190476"/>
              <a:gd name="connsiteY4" fmla="*/ 15240 h 489204"/>
              <a:gd name="connsiteX0" fmla="*/ 182880 w 12190476"/>
              <a:gd name="connsiteY0" fmla="*/ 0 h 489204"/>
              <a:gd name="connsiteX1" fmla="*/ 12190476 w 12190476"/>
              <a:gd name="connsiteY1" fmla="*/ 0 h 489204"/>
              <a:gd name="connsiteX2" fmla="*/ 12190476 w 12190476"/>
              <a:gd name="connsiteY2" fmla="*/ 481584 h 489204"/>
              <a:gd name="connsiteX3" fmla="*/ 0 w 12190476"/>
              <a:gd name="connsiteY3" fmla="*/ 489204 h 489204"/>
              <a:gd name="connsiteX4" fmla="*/ 182880 w 12190476"/>
              <a:gd name="connsiteY4" fmla="*/ 0 h 489204"/>
              <a:gd name="connsiteX0" fmla="*/ 182880 w 12190476"/>
              <a:gd name="connsiteY0" fmla="*/ 0 h 489204"/>
              <a:gd name="connsiteX1" fmla="*/ 12190476 w 12190476"/>
              <a:gd name="connsiteY1" fmla="*/ 0 h 489204"/>
              <a:gd name="connsiteX2" fmla="*/ 12190476 w 12190476"/>
              <a:gd name="connsiteY2" fmla="*/ 487962 h 489204"/>
              <a:gd name="connsiteX3" fmla="*/ 0 w 12190476"/>
              <a:gd name="connsiteY3" fmla="*/ 489204 h 489204"/>
              <a:gd name="connsiteX4" fmla="*/ 182880 w 12190476"/>
              <a:gd name="connsiteY4" fmla="*/ 0 h 489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0476" h="489204">
                <a:moveTo>
                  <a:pt x="182880" y="0"/>
                </a:moveTo>
                <a:lnTo>
                  <a:pt x="12190476" y="0"/>
                </a:lnTo>
                <a:lnTo>
                  <a:pt x="12190476" y="487962"/>
                </a:lnTo>
                <a:lnTo>
                  <a:pt x="0" y="489204"/>
                </a:lnTo>
                <a:lnTo>
                  <a:pt x="182880" y="0"/>
                </a:lnTo>
                <a:close/>
              </a:path>
            </a:pathLst>
          </a:custGeom>
          <a:solidFill>
            <a:srgbClr val="0123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le Placeholder 1"/>
          <p:cNvSpPr>
            <a:spLocks noGrp="1"/>
          </p:cNvSpPr>
          <p:nvPr>
            <p:ph type="title"/>
          </p:nvPr>
        </p:nvSpPr>
        <p:spPr>
          <a:xfrm>
            <a:off x="2572279" y="685800"/>
            <a:ext cx="8930745" cy="1752599"/>
          </a:xfrm>
          <a:prstGeom prst="rect">
            <a:avLst/>
          </a:prstGeom>
          <a:effectLst/>
        </p:spPr>
        <p:txBody>
          <a:bodyPr vert="horz" lIns="91440" tIns="45720" rIns="91440" bIns="45720" rtlCol="0" anchor="ctr">
            <a:normAutofit/>
          </a:bodyPr>
          <a:lstStyle/>
          <a:p>
            <a:r>
              <a:rPr lang="en-US" dirty="0" smtClean="0"/>
              <a:t>Add or Edit Title</a:t>
            </a:r>
            <a:endParaRPr lang="en-US" dirty="0"/>
          </a:p>
        </p:txBody>
      </p:sp>
      <p:sp>
        <p:nvSpPr>
          <p:cNvPr id="3" name="Text Placeholder 2"/>
          <p:cNvSpPr>
            <a:spLocks noGrp="1"/>
          </p:cNvSpPr>
          <p:nvPr>
            <p:ph type="body" idx="1"/>
          </p:nvPr>
        </p:nvSpPr>
        <p:spPr>
          <a:xfrm>
            <a:off x="2572279" y="2666999"/>
            <a:ext cx="8930744" cy="3124201"/>
          </a:xfrm>
          <a:prstGeom prst="rect">
            <a:avLst/>
          </a:prstGeom>
        </p:spPr>
        <p:txBody>
          <a:bodyPr vert="horz" lIns="91440" tIns="45720" rIns="91440" bIns="45720" rtlCol="0" anchor="ctr">
            <a:normAutofit/>
          </a:bodyPr>
          <a:lstStyle/>
          <a:p>
            <a:pPr lvl="0"/>
            <a:r>
              <a:rPr lang="en-US" dirty="0" smtClean="0"/>
              <a:t>Add or Edit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9732656" y="6431915"/>
            <a:ext cx="1143000" cy="365125"/>
          </a:xfrm>
          <a:prstGeom prst="rect">
            <a:avLst/>
          </a:prstGeom>
        </p:spPr>
        <p:txBody>
          <a:bodyPr vert="horz" lIns="91440" tIns="45720" rIns="91440" bIns="45720" rtlCol="0" anchor="ctr"/>
          <a:lstStyle>
            <a:lvl1pPr algn="r">
              <a:defRPr sz="1200" b="0" i="0">
                <a:solidFill>
                  <a:schemeClr val="bg1"/>
                </a:solidFill>
                <a:effectLst/>
                <a:latin typeface="+mn-lt"/>
              </a:defRPr>
            </a:lvl1pPr>
          </a:lstStyle>
          <a:p>
            <a:fld id="{59C141AE-B695-49B4-B8E7-AE2901D5E422}" type="datetime1">
              <a:rPr lang="fr-FR" smtClean="0"/>
              <a:pPr/>
              <a:t>19/09/2018</a:t>
            </a:fld>
            <a:endParaRPr lang="en-US" dirty="0"/>
          </a:p>
        </p:txBody>
      </p:sp>
      <p:sp>
        <p:nvSpPr>
          <p:cNvPr id="5" name="Footer Placeholder 4"/>
          <p:cNvSpPr>
            <a:spLocks noGrp="1"/>
          </p:cNvSpPr>
          <p:nvPr>
            <p:ph type="ftr" sz="quarter" idx="3"/>
          </p:nvPr>
        </p:nvSpPr>
        <p:spPr>
          <a:xfrm>
            <a:off x="2572279" y="6431915"/>
            <a:ext cx="7084177" cy="365125"/>
          </a:xfrm>
          <a:prstGeom prst="rect">
            <a:avLst/>
          </a:prstGeom>
        </p:spPr>
        <p:txBody>
          <a:bodyPr vert="horz" lIns="91440" tIns="45720" rIns="91440" bIns="45720" rtlCol="0" anchor="ctr"/>
          <a:lstStyle>
            <a:lvl1pPr algn="l">
              <a:defRPr sz="1200" b="0" i="0">
                <a:solidFill>
                  <a:schemeClr val="bg1"/>
                </a:solidFill>
                <a:effectLst/>
                <a:latin typeface="+mn-lt"/>
              </a:defRPr>
            </a:lvl1pPr>
          </a:lstStyle>
          <a:p>
            <a:r>
              <a:rPr lang="fr-FR" smtClean="0"/>
              <a:t>© 2015 - Frilet Société d'Avocats             17/09/2015</a:t>
            </a:r>
            <a:endParaRPr lang="en-US" dirty="0"/>
          </a:p>
        </p:txBody>
      </p:sp>
      <p:sp>
        <p:nvSpPr>
          <p:cNvPr id="6" name="Slide Number Placeholder 5"/>
          <p:cNvSpPr>
            <a:spLocks noGrp="1"/>
          </p:cNvSpPr>
          <p:nvPr>
            <p:ph type="sldNum" sz="quarter" idx="4"/>
          </p:nvPr>
        </p:nvSpPr>
        <p:spPr>
          <a:xfrm>
            <a:off x="10951856" y="6431915"/>
            <a:ext cx="551167" cy="365125"/>
          </a:xfrm>
          <a:prstGeom prst="rect">
            <a:avLst/>
          </a:prstGeom>
        </p:spPr>
        <p:txBody>
          <a:bodyPr vert="horz" lIns="91440" tIns="45720" rIns="91440" bIns="45720" rtlCol="0" anchor="ctr"/>
          <a:lstStyle>
            <a:lvl1pPr algn="r">
              <a:defRPr sz="1200" b="0" i="0">
                <a:solidFill>
                  <a:schemeClr val="bg1"/>
                </a:solidFill>
                <a:effectLst/>
                <a:latin typeface="+mn-lt"/>
              </a:defRPr>
            </a:lvl1pPr>
          </a:lstStyle>
          <a:p>
            <a:fld id="{A3E3A1AD-9DAD-4F5C-A6A1-F5DCD2B4E9B5}" type="slidenum">
              <a:rPr lang="en-US" smtClean="0"/>
              <a:pPr/>
              <a:t>‹N°›</a:t>
            </a:fld>
            <a:endParaRPr lang="en-US" dirty="0"/>
          </a:p>
        </p:txBody>
      </p:sp>
      <p:pic>
        <p:nvPicPr>
          <p:cNvPr id="17" name="Picture 16"/>
          <p:cNvPicPr>
            <a:picLocks noChangeAspect="1"/>
          </p:cNvPicPr>
          <p:nvPr userDrawn="1"/>
        </p:nvPicPr>
        <p:blipFill>
          <a:blip r:embed="rId17">
            <a:extLst>
              <a:ext uri="{28A0092B-C50C-407E-A947-70E740481C1C}">
                <a14:useLocalDpi xmlns="" xmlns:a14="http://schemas.microsoft.com/office/drawing/2010/main" val="0"/>
              </a:ext>
            </a:extLst>
          </a:blip>
          <a:stretch>
            <a:fillRect/>
          </a:stretch>
        </p:blipFill>
        <p:spPr>
          <a:xfrm>
            <a:off x="-155611" y="-97536"/>
            <a:ext cx="2277019" cy="1198432"/>
          </a:xfrm>
          <a:prstGeom prst="rect">
            <a:avLst/>
          </a:prstGeom>
        </p:spPr>
      </p:pic>
      <p:sp>
        <p:nvSpPr>
          <p:cNvPr id="9" name="Freeform 7"/>
          <p:cNvSpPr/>
          <p:nvPr/>
        </p:nvSpPr>
        <p:spPr bwMode="auto">
          <a:xfrm>
            <a:off x="-5404" y="0"/>
            <a:ext cx="2870524" cy="6880839"/>
          </a:xfrm>
          <a:custGeom>
            <a:avLst/>
            <a:gdLst>
              <a:gd name="connsiteX0" fmla="*/ 10036 w 10036"/>
              <a:gd name="connsiteY0" fmla="*/ 0 h 11711"/>
              <a:gd name="connsiteX1" fmla="*/ 7777 w 10036"/>
              <a:gd name="connsiteY1" fmla="*/ 0 h 11711"/>
              <a:gd name="connsiteX2" fmla="*/ 36 w 10036"/>
              <a:gd name="connsiteY2" fmla="*/ 9928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36 w 10036"/>
              <a:gd name="connsiteY2" fmla="*/ 9917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36 w 10036"/>
              <a:gd name="connsiteY2" fmla="*/ 9917 h 11711"/>
              <a:gd name="connsiteX3" fmla="*/ 0 w 10036"/>
              <a:gd name="connsiteY3" fmla="*/ 11711 h 11711"/>
              <a:gd name="connsiteX4" fmla="*/ 10036 w 10036"/>
              <a:gd name="connsiteY4" fmla="*/ 0 h 11711"/>
              <a:gd name="connsiteX0" fmla="*/ 10036 w 10036"/>
              <a:gd name="connsiteY0" fmla="*/ 0 h 11711"/>
              <a:gd name="connsiteX1" fmla="*/ 7777 w 10036"/>
              <a:gd name="connsiteY1" fmla="*/ 0 h 11711"/>
              <a:gd name="connsiteX2" fmla="*/ 12 w 10036"/>
              <a:gd name="connsiteY2" fmla="*/ 9917 h 11711"/>
              <a:gd name="connsiteX3" fmla="*/ 0 w 10036"/>
              <a:gd name="connsiteY3" fmla="*/ 11711 h 11711"/>
              <a:gd name="connsiteX4" fmla="*/ 10036 w 10036"/>
              <a:gd name="connsiteY4" fmla="*/ 0 h 11711"/>
              <a:gd name="connsiteX0" fmla="*/ 10036 w 10036"/>
              <a:gd name="connsiteY0" fmla="*/ 0 h 11750"/>
              <a:gd name="connsiteX1" fmla="*/ 7777 w 10036"/>
              <a:gd name="connsiteY1" fmla="*/ 0 h 11750"/>
              <a:gd name="connsiteX2" fmla="*/ 12 w 10036"/>
              <a:gd name="connsiteY2" fmla="*/ 9917 h 11750"/>
              <a:gd name="connsiteX3" fmla="*/ 0 w 10036"/>
              <a:gd name="connsiteY3" fmla="*/ 11750 h 11750"/>
              <a:gd name="connsiteX4" fmla="*/ 10036 w 10036"/>
              <a:gd name="connsiteY4" fmla="*/ 0 h 1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6" h="11750">
                <a:moveTo>
                  <a:pt x="10036" y="0"/>
                </a:moveTo>
                <a:lnTo>
                  <a:pt x="7777" y="0"/>
                </a:lnTo>
                <a:lnTo>
                  <a:pt x="12" y="9917"/>
                </a:lnTo>
                <a:cubicBezTo>
                  <a:pt x="0" y="10511"/>
                  <a:pt x="12" y="11156"/>
                  <a:pt x="0" y="11750"/>
                </a:cubicBezTo>
                <a:lnTo>
                  <a:pt x="10036" y="0"/>
                </a:lnTo>
                <a:close/>
              </a:path>
            </a:pathLst>
          </a:custGeom>
          <a:solidFill>
            <a:srgbClr val="01236B"/>
          </a:solidFill>
          <a:ln>
            <a:noFill/>
          </a:ln>
          <a:effectLst>
            <a:outerShdw blurRad="50800" dist="38100" algn="l" rotWithShape="0">
              <a:prstClr val="black">
                <a:alpha val="40000"/>
              </a:prstClr>
            </a:outerShdw>
          </a:effectLst>
        </p:spPr>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49" r:id="rId3"/>
    <p:sldLayoutId id="2147483670" r:id="rId4"/>
    <p:sldLayoutId id="2147483652" r:id="rId5"/>
    <p:sldLayoutId id="2147483653" r:id="rId6"/>
    <p:sldLayoutId id="2147483654" r:id="rId7"/>
    <p:sldLayoutId id="2147483655" r:id="rId8"/>
    <p:sldLayoutId id="2147483656" r:id="rId9"/>
    <p:sldLayoutId id="2147483660" r:id="rId10"/>
    <p:sldLayoutId id="2147483657" r:id="rId11"/>
    <p:sldLayoutId id="2147483663" r:id="rId12"/>
    <p:sldLayoutId id="2147483664" r:id="rId13"/>
    <p:sldLayoutId id="2147483667" r:id="rId14"/>
    <p:sldLayoutId id="2147483671" r:id="rId15"/>
  </p:sldLayoutIdLst>
  <p:timing>
    <p:tnLst>
      <p:par>
        <p:cTn id="1" dur="indefinite" restart="never" nodeType="tmRoot"/>
      </p:par>
    </p:tnLst>
  </p:timing>
  <p:hf hdr="0" dt="0"/>
  <p:txStyles>
    <p:titleStyle>
      <a:lvl1pPr algn="ctr" defTabSz="457200" rtl="0" eaLnBrk="1" latinLnBrk="0" hangingPunct="1">
        <a:spcBef>
          <a:spcPct val="0"/>
        </a:spcBef>
        <a:buNone/>
        <a:defRPr sz="4000" kern="1200" cap="none" baseline="0">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rgbClr val="01236B"/>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rgbClr val="01236B"/>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rgbClr val="01236B"/>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rgbClr val="01236B"/>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rgbClr val="01236B"/>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ilet.com/"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www.uneceppp-icoe.org/specialist-centres/ppp-for-legislatio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Feuille_Microsoft_Office_Excel_97-20032.xls"/><Relationship Id="rId4" Type="http://schemas.openxmlformats.org/officeDocument/2006/relationships/oleObject" Target="../embeddings/Feuille_Microsoft_Office_Excel_97-20031.xls"/></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0001" y="981792"/>
            <a:ext cx="9187876" cy="2529751"/>
          </a:xfrm>
        </p:spPr>
        <p:txBody>
          <a:bodyPr anchor="ctr">
            <a:noAutofit/>
          </a:bodyPr>
          <a:lstStyle/>
          <a:p>
            <a:r>
              <a:rPr lang="fr-FR" sz="4000" b="1" i="1" dirty="0" smtClean="0"/>
              <a:t/>
            </a:r>
            <a:br>
              <a:rPr lang="fr-FR" sz="4000" b="1" i="1" dirty="0" smtClean="0"/>
            </a:br>
            <a:r>
              <a:rPr lang="en-US" sz="4000" b="1" dirty="0" smtClean="0"/>
              <a:t>Concessions and other PPP in the road sector in Africa</a:t>
            </a:r>
            <a:r>
              <a:rPr lang="fr-FR" sz="4000" b="1" i="1" dirty="0" smtClean="0"/>
              <a:t/>
            </a:r>
            <a:br>
              <a:rPr lang="fr-FR" sz="4000" b="1" i="1" dirty="0" smtClean="0"/>
            </a:br>
            <a:endParaRPr lang="de-DE" sz="4000" b="1" i="1" dirty="0"/>
          </a:p>
        </p:txBody>
      </p:sp>
      <p:sp>
        <p:nvSpPr>
          <p:cNvPr id="3" name="Subtitle 2"/>
          <p:cNvSpPr>
            <a:spLocks noGrp="1"/>
          </p:cNvSpPr>
          <p:nvPr>
            <p:ph type="subTitle" idx="1"/>
          </p:nvPr>
        </p:nvSpPr>
        <p:spPr>
          <a:xfrm>
            <a:off x="1251284" y="3222171"/>
            <a:ext cx="10940716" cy="2096589"/>
          </a:xfrm>
        </p:spPr>
        <p:txBody>
          <a:bodyPr>
            <a:normAutofit fontScale="92500" lnSpcReduction="20000"/>
          </a:bodyPr>
          <a:lstStyle/>
          <a:p>
            <a:pPr algn="ctr"/>
            <a:r>
              <a:rPr lang="de-DE" sz="2800" b="1" dirty="0" smtClean="0"/>
              <a:t>Marc Frilet</a:t>
            </a:r>
          </a:p>
          <a:p>
            <a:pPr algn="ctr">
              <a:spcBef>
                <a:spcPts val="0"/>
              </a:spcBef>
              <a:spcAft>
                <a:spcPts val="0"/>
              </a:spcAft>
            </a:pPr>
            <a:r>
              <a:rPr lang="en-US" sz="1800" b="1" dirty="0"/>
              <a:t>Managing Partner « Frilet – </a:t>
            </a:r>
            <a:r>
              <a:rPr lang="en-US" sz="1800" b="1" dirty="0" err="1"/>
              <a:t>Société</a:t>
            </a:r>
            <a:r>
              <a:rPr lang="en-US" sz="1800" b="1" dirty="0"/>
              <a:t> </a:t>
            </a:r>
            <a:r>
              <a:rPr lang="en-US" sz="1800" b="1" dirty="0" err="1"/>
              <a:t>d’</a:t>
            </a:r>
            <a:r>
              <a:rPr lang="en-US" altLang="ja-JP" sz="1800" b="1" dirty="0" err="1"/>
              <a:t>Avocats</a:t>
            </a:r>
            <a:r>
              <a:rPr lang="en-US" altLang="ja-JP" sz="1800" b="1" dirty="0"/>
              <a:t> </a:t>
            </a:r>
            <a:r>
              <a:rPr lang="en-US" altLang="ja-JP" sz="1800" b="1" dirty="0" smtClean="0"/>
              <a:t>»</a:t>
            </a:r>
          </a:p>
          <a:p>
            <a:pPr algn="ctr">
              <a:spcBef>
                <a:spcPts val="0"/>
              </a:spcBef>
              <a:spcAft>
                <a:spcPts val="0"/>
              </a:spcAft>
            </a:pPr>
            <a:r>
              <a:rPr lang="en-US" sz="1800" b="1" dirty="0" smtClean="0"/>
              <a:t>Director of the Global Construction and Infrastructure Legal Alliance</a:t>
            </a:r>
            <a:r>
              <a:rPr lang="en-US" altLang="ja-JP" sz="1800" b="1" dirty="0"/>
              <a:t/>
            </a:r>
            <a:br>
              <a:rPr lang="en-US" altLang="ja-JP" sz="1800" b="1" dirty="0"/>
            </a:br>
            <a:r>
              <a:rPr lang="en-US" altLang="ja-JP" sz="1800" b="1" dirty="0" smtClean="0"/>
              <a:t>Deputy General UNECE PPP International Centre of Excellence concessions and PPP “ Policy, Law and Institution”</a:t>
            </a:r>
            <a:r>
              <a:rPr lang="en-US" altLang="ja-JP" sz="1800" b="1" dirty="0"/>
              <a:t/>
            </a:r>
            <a:br>
              <a:rPr lang="en-US" altLang="ja-JP" sz="1800" b="1" dirty="0"/>
            </a:br>
            <a:r>
              <a:rPr lang="en-US" sz="1800" b="1" dirty="0" smtClean="0"/>
              <a:t>CNB international expert complex infrastructure projects</a:t>
            </a:r>
          </a:p>
          <a:p>
            <a:pPr algn="ctr">
              <a:spcBef>
                <a:spcPts val="0"/>
              </a:spcBef>
              <a:spcAft>
                <a:spcPts val="0"/>
              </a:spcAft>
            </a:pPr>
            <a:r>
              <a:rPr lang="en-US" sz="1800" b="1" dirty="0" smtClean="0"/>
              <a:t>Chair of the French Committee of the Dispute Resolution Board Foundation</a:t>
            </a:r>
            <a:endParaRPr lang="fr-FR" sz="1800" b="1" dirty="0" smtClean="0"/>
          </a:p>
          <a:p>
            <a:pPr algn="ctr">
              <a:spcBef>
                <a:spcPts val="0"/>
              </a:spcBef>
              <a:spcAft>
                <a:spcPts val="0"/>
              </a:spcAft>
            </a:pPr>
            <a:r>
              <a:rPr lang="en-US" sz="1800" b="1" dirty="0" smtClean="0"/>
              <a:t>Director of ETIC-PPP</a:t>
            </a:r>
          </a:p>
          <a:p>
            <a:pPr algn="ctr">
              <a:spcBef>
                <a:spcPts val="0"/>
              </a:spcBef>
              <a:spcAft>
                <a:spcPts val="0"/>
              </a:spcAft>
            </a:pPr>
            <a:r>
              <a:rPr lang="en-US" sz="1800" b="1" dirty="0" smtClean="0"/>
              <a:t>Visiting professor in Construction and Infrastructure at University of Paris Panthéon-Assas and University of Stuttgart</a:t>
            </a:r>
          </a:p>
          <a:p>
            <a:pPr algn="ctr">
              <a:spcBef>
                <a:spcPts val="0"/>
              </a:spcBef>
              <a:spcAft>
                <a:spcPts val="0"/>
              </a:spcAft>
            </a:pPr>
            <a:endParaRPr lang="fr-FR" sz="1800" b="1" dirty="0" smtClean="0"/>
          </a:p>
          <a:p>
            <a:pPr algn="ctr"/>
            <a:endParaRPr lang="en-US" altLang="ja-JP" sz="1800" b="1" dirty="0" smtClean="0"/>
          </a:p>
          <a:p>
            <a:pPr algn="ctr"/>
            <a:endParaRPr lang="en-US" sz="1800" dirty="0" smtClean="0"/>
          </a:p>
          <a:p>
            <a:pPr algn="ctr"/>
            <a:endParaRPr lang="en-US" sz="1800" dirty="0"/>
          </a:p>
          <a:p>
            <a:endParaRPr lang="de-DE" dirty="0"/>
          </a:p>
        </p:txBody>
      </p:sp>
      <p:sp>
        <p:nvSpPr>
          <p:cNvPr id="6" name="Slide Number Placeholder 5"/>
          <p:cNvSpPr>
            <a:spLocks noGrp="1"/>
          </p:cNvSpPr>
          <p:nvPr>
            <p:ph type="sldNum" sz="quarter" idx="12"/>
          </p:nvPr>
        </p:nvSpPr>
        <p:spPr/>
        <p:txBody>
          <a:bodyPr/>
          <a:lstStyle/>
          <a:p>
            <a:fld id="{955FFA39-CE60-4B55-AE18-7240B9FE9D09}" type="slidenum">
              <a:rPr lang="en-US" smtClean="0"/>
              <a:pPr/>
              <a:t>1</a:t>
            </a:fld>
            <a:endParaRPr lang="en-US" dirty="0"/>
          </a:p>
        </p:txBody>
      </p:sp>
      <p:sp>
        <p:nvSpPr>
          <p:cNvPr id="4" name="Rectangle 3"/>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Title 1"/>
          <p:cNvSpPr txBox="1">
            <a:spLocks/>
          </p:cNvSpPr>
          <p:nvPr/>
        </p:nvSpPr>
        <p:spPr>
          <a:xfrm>
            <a:off x="2797132" y="144378"/>
            <a:ext cx="8930744" cy="1094282"/>
          </a:xfrm>
          <a:prstGeom prst="rect">
            <a:avLst/>
          </a:prstGeom>
          <a:effectLst/>
        </p:spPr>
        <p:txBody>
          <a:bodyPr vert="horz" lIns="91440" tIns="45720" rIns="91440" bIns="45720" rtlCol="0" anchor="t">
            <a:noAutofit/>
          </a:bodyPr>
          <a:lstStyle>
            <a:lvl1pPr algn="ctr" defTabSz="457200" rtl="0" eaLnBrk="1" latinLnBrk="0" hangingPunct="1">
              <a:spcBef>
                <a:spcPct val="0"/>
              </a:spcBef>
              <a:buNone/>
              <a:defRPr sz="6000" kern="1200" cap="none" baseline="0">
                <a:ln w="3175" cmpd="sng">
                  <a:noFill/>
                </a:ln>
                <a:solidFill>
                  <a:schemeClr val="bg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i="1" dirty="0" smtClean="0">
                <a:solidFill>
                  <a:schemeClr val="tx1"/>
                </a:solidFill>
              </a:rPr>
              <a:t>International Road </a:t>
            </a:r>
            <a:r>
              <a:rPr lang="fr-FR" sz="2400" b="1" i="1" dirty="0" err="1" smtClean="0">
                <a:solidFill>
                  <a:schemeClr val="tx1"/>
                </a:solidFill>
              </a:rPr>
              <a:t>Federation</a:t>
            </a:r>
            <a:endParaRPr lang="fr-FR" sz="2400" i="1" dirty="0" smtClean="0">
              <a:solidFill>
                <a:schemeClr val="tx1"/>
              </a:solidFill>
            </a:endParaRPr>
          </a:p>
          <a:p>
            <a:r>
              <a:rPr lang="fr-FR" sz="2400" i="1" dirty="0" smtClean="0">
                <a:solidFill>
                  <a:schemeClr val="tx1"/>
                </a:solidFill>
              </a:rPr>
              <a:t>18 </a:t>
            </a:r>
            <a:r>
              <a:rPr lang="fr-FR" sz="2400" i="1" dirty="0" err="1" smtClean="0">
                <a:solidFill>
                  <a:schemeClr val="tx1"/>
                </a:solidFill>
              </a:rPr>
              <a:t>September</a:t>
            </a:r>
            <a:r>
              <a:rPr lang="fr-FR" sz="2400" i="1" dirty="0" smtClean="0">
                <a:solidFill>
                  <a:schemeClr val="tx1"/>
                </a:solidFill>
              </a:rPr>
              <a:t> 2018</a:t>
            </a:r>
          </a:p>
        </p:txBody>
      </p:sp>
      <p:sp>
        <p:nvSpPr>
          <p:cNvPr id="7" name="Rectangle 6"/>
          <p:cNvSpPr/>
          <p:nvPr/>
        </p:nvSpPr>
        <p:spPr>
          <a:xfrm>
            <a:off x="1876926" y="5145051"/>
            <a:ext cx="9850950" cy="923330"/>
          </a:xfrm>
          <a:prstGeom prst="rect">
            <a:avLst/>
          </a:prstGeom>
        </p:spPr>
        <p:txBody>
          <a:bodyPr wrap="square">
            <a:spAutoFit/>
          </a:bodyPr>
          <a:lstStyle/>
          <a:p>
            <a:pPr algn="ctr"/>
            <a:endParaRPr lang="en-US" dirty="0" smtClean="0">
              <a:solidFill>
                <a:prstClr val="black"/>
              </a:solidFill>
            </a:endParaRPr>
          </a:p>
          <a:p>
            <a:pPr algn="ctr"/>
            <a:r>
              <a:rPr lang="en-US" dirty="0" smtClean="0">
                <a:solidFill>
                  <a:prstClr val="black"/>
                </a:solidFill>
              </a:rPr>
              <a:t>Website </a:t>
            </a:r>
            <a:r>
              <a:rPr lang="en-US" dirty="0">
                <a:solidFill>
                  <a:prstClr val="black"/>
                </a:solidFill>
              </a:rPr>
              <a:t>:</a:t>
            </a:r>
            <a:r>
              <a:rPr lang="fr-FR" b="1" u="sng" dirty="0">
                <a:hlinkClick r:id="rId3"/>
              </a:rPr>
              <a:t>www.frilet.com</a:t>
            </a:r>
            <a:r>
              <a:rPr lang="fr-FR" b="1" dirty="0"/>
              <a:t>                           </a:t>
            </a:r>
            <a:r>
              <a:rPr lang="fr-FR" dirty="0"/>
              <a:t> </a:t>
            </a:r>
            <a:endParaRPr lang="fr-FR" dirty="0" smtClean="0"/>
          </a:p>
          <a:p>
            <a:pPr algn="ctr"/>
            <a:r>
              <a:rPr lang="fr-FR" dirty="0" err="1" smtClean="0"/>
              <a:t>Website</a:t>
            </a:r>
            <a:r>
              <a:rPr lang="fr-FR" dirty="0" smtClean="0"/>
              <a:t> </a:t>
            </a:r>
            <a:r>
              <a:rPr lang="fr-FR" dirty="0"/>
              <a:t>Centre </a:t>
            </a:r>
            <a:r>
              <a:rPr lang="fr-FR" dirty="0" smtClean="0"/>
              <a:t>of Excellence</a:t>
            </a:r>
            <a:r>
              <a:rPr lang="fr-FR" b="1" dirty="0"/>
              <a:t>: </a:t>
            </a:r>
            <a:r>
              <a:rPr lang="fr-FR" b="1" dirty="0">
                <a:hlinkClick r:id="rId4"/>
              </a:rPr>
              <a:t>http://www.uneceppp-icoe.org/specialist-centres/ppp-for-legislation</a:t>
            </a:r>
            <a:endParaRPr lang="fr-FR" dirty="0"/>
          </a:p>
        </p:txBody>
      </p:sp>
      <p:sp>
        <p:nvSpPr>
          <p:cNvPr id="11"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pic>
        <p:nvPicPr>
          <p:cNvPr id="2050" name="Picture 2"/>
          <p:cNvPicPr>
            <a:picLocks noChangeAspect="1" noChangeArrowheads="1"/>
          </p:cNvPicPr>
          <p:nvPr/>
        </p:nvPicPr>
        <p:blipFill>
          <a:blip r:embed="rId5"/>
          <a:srcRect/>
          <a:stretch>
            <a:fillRect/>
          </a:stretch>
        </p:blipFill>
        <p:spPr bwMode="auto">
          <a:xfrm>
            <a:off x="9605054" y="203200"/>
            <a:ext cx="2100263" cy="914400"/>
          </a:xfrm>
          <a:prstGeom prst="rect">
            <a:avLst/>
          </a:prstGeom>
          <a:noFill/>
          <a:ln w="9525">
            <a:noFill/>
            <a:miter lim="800000"/>
            <a:headEnd/>
            <a:tailEnd/>
          </a:ln>
        </p:spPr>
      </p:pic>
    </p:spTree>
    <p:extLst>
      <p:ext uri="{BB962C8B-B14F-4D97-AF65-F5344CB8AC3E}">
        <p14:creationId xmlns="" xmlns:p14="http://schemas.microsoft.com/office/powerpoint/2010/main" val="2191249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Benefits and drawbacks of the two models</a:t>
            </a:r>
            <a:endParaRPr lang="fr-FR" sz="28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10</a:t>
            </a:fld>
            <a:endParaRPr lang="en-US" dirty="0"/>
          </a:p>
        </p:txBody>
      </p:sp>
      <p:sp>
        <p:nvSpPr>
          <p:cNvPr id="10" name="Espace réservé du contenu 4"/>
          <p:cNvSpPr>
            <a:spLocks noGrp="1"/>
          </p:cNvSpPr>
          <p:nvPr>
            <p:ph idx="1"/>
          </p:nvPr>
        </p:nvSpPr>
        <p:spPr>
          <a:xfrm>
            <a:off x="2562726" y="866274"/>
            <a:ext cx="9150689" cy="5462337"/>
          </a:xfrm>
        </p:spPr>
        <p:txBody>
          <a:bodyPr>
            <a:normAutofit fontScale="92500" lnSpcReduction="20000"/>
          </a:bodyPr>
          <a:lstStyle/>
          <a:p>
            <a:pPr marL="342900" lvl="1" indent="-342900" algn="just">
              <a:buSzPct val="100000"/>
              <a:buFont typeface="Wingdings" panose="05000000000000000000" pitchFamily="2" charset="2"/>
              <a:buChar char="§"/>
            </a:pPr>
            <a:r>
              <a:rPr lang="en-US" sz="2400" b="1" dirty="0" smtClean="0"/>
              <a:t>Concession family model</a:t>
            </a:r>
            <a:r>
              <a:rPr lang="en-US" sz="2400" dirty="0" smtClean="0"/>
              <a:t> </a:t>
            </a:r>
            <a:endParaRPr lang="en-US" sz="2400" dirty="0"/>
          </a:p>
          <a:p>
            <a:pPr lvl="1" algn="just">
              <a:buSzPct val="100000"/>
              <a:buFont typeface="Wingdings" panose="05000000000000000000" pitchFamily="2" charset="2"/>
              <a:buChar char="Ø"/>
            </a:pPr>
            <a:r>
              <a:rPr lang="en-US" b="1" i="1" dirty="0" smtClean="0"/>
              <a:t>Drawback</a:t>
            </a:r>
          </a:p>
          <a:p>
            <a:pPr marL="457200" lvl="1" indent="0" algn="just">
              <a:buNone/>
            </a:pPr>
            <a:r>
              <a:rPr lang="en-US" u="sng" dirty="0"/>
              <a:t>P</a:t>
            </a:r>
            <a:r>
              <a:rPr lang="en-US" u="sng" dirty="0" smtClean="0"/>
              <a:t>rima facie too risky</a:t>
            </a:r>
            <a:r>
              <a:rPr lang="en-US" dirty="0" smtClean="0"/>
              <a:t> for many reasons: demand risk, change in technology, need to adapt the service, problems of renegotiation, etc.</a:t>
            </a:r>
          </a:p>
          <a:p>
            <a:pPr marL="444500" lvl="1" indent="0" algn="just">
              <a:buNone/>
            </a:pPr>
            <a:r>
              <a:rPr lang="en-US" dirty="0" smtClean="0"/>
              <a:t>A natural trend after painful experiences has been to avoid it when possible. </a:t>
            </a:r>
          </a:p>
          <a:p>
            <a:pPr marL="444500" lvl="1" indent="0" algn="just">
              <a:buNone/>
            </a:pPr>
            <a:r>
              <a:rPr lang="en-US" dirty="0" smtClean="0"/>
              <a:t>However, stakeholders learnt years after decades of contractual practice to develop a real mutually beneficial and sustainable partnership relationship.</a:t>
            </a:r>
          </a:p>
          <a:p>
            <a:pPr marL="444500" lvl="1" indent="0" algn="just">
              <a:buNone/>
            </a:pPr>
            <a:r>
              <a:rPr lang="en-US" dirty="0"/>
              <a:t>M</a:t>
            </a:r>
            <a:r>
              <a:rPr lang="en-US" dirty="0" smtClean="0"/>
              <a:t>ost of the practical issues have been progressively resolved permitting to formulate best practices and standards  considered equitable in many jurisdictions. </a:t>
            </a:r>
          </a:p>
          <a:p>
            <a:pPr marL="444500" lvl="1" indent="0" algn="just">
              <a:buNone/>
            </a:pPr>
            <a:endParaRPr lang="en-US" dirty="0" smtClean="0"/>
          </a:p>
          <a:p>
            <a:pPr marL="787400" lvl="1" indent="-342900" algn="just">
              <a:buSzPct val="100000"/>
              <a:buFont typeface="Wingdings" panose="05000000000000000000" pitchFamily="2" charset="2"/>
              <a:buChar char="Ø"/>
            </a:pPr>
            <a:r>
              <a:rPr lang="en-US" b="1" i="1" dirty="0" smtClean="0"/>
              <a:t>Main benefits</a:t>
            </a:r>
          </a:p>
          <a:p>
            <a:pPr marL="444500" lvl="1" indent="0" algn="just">
              <a:buNone/>
            </a:pPr>
            <a:r>
              <a:rPr lang="en-US" dirty="0" smtClean="0"/>
              <a:t>For countries and cities with budgetary constraints, it is often the only solution for </a:t>
            </a:r>
            <a:r>
              <a:rPr lang="en-US" dirty="0"/>
              <a:t>providing </a:t>
            </a:r>
            <a:r>
              <a:rPr lang="en-US" dirty="0" smtClean="0"/>
              <a:t>the most needed additional public services.</a:t>
            </a:r>
          </a:p>
          <a:p>
            <a:pPr marL="444500" lvl="1" indent="0" algn="just">
              <a:buNone/>
            </a:pPr>
            <a:r>
              <a:rPr lang="en-US" dirty="0" smtClean="0"/>
              <a:t>Simple standard contract under development under the auspices of the UN for limiting transactional costs and permitting pipelines of projects in low and middle income countries (PfPPP).</a:t>
            </a:r>
          </a:p>
          <a:p>
            <a:pPr marL="444500" lvl="1" indent="0" algn="just">
              <a:buNone/>
            </a:pPr>
            <a:endParaRPr lang="en-US" dirty="0" smtClean="0"/>
          </a:p>
        </p:txBody>
      </p:sp>
      <p:sp>
        <p:nvSpPr>
          <p:cNvPr id="9" name="Rectangle 8"/>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650882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Benefits and drawbacks of the two models</a:t>
            </a:r>
            <a:endParaRPr lang="fr-FR" sz="28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11</a:t>
            </a:fld>
            <a:endParaRPr lang="en-US" dirty="0"/>
          </a:p>
        </p:txBody>
      </p:sp>
      <p:sp>
        <p:nvSpPr>
          <p:cNvPr id="10" name="Espace réservé du contenu 4"/>
          <p:cNvSpPr>
            <a:spLocks noGrp="1"/>
          </p:cNvSpPr>
          <p:nvPr>
            <p:ph idx="1"/>
          </p:nvPr>
        </p:nvSpPr>
        <p:spPr>
          <a:xfrm>
            <a:off x="2504669" y="880788"/>
            <a:ext cx="9150689" cy="5462337"/>
          </a:xfrm>
        </p:spPr>
        <p:txBody>
          <a:bodyPr>
            <a:noAutofit/>
          </a:bodyPr>
          <a:lstStyle/>
          <a:p>
            <a:pPr marL="342900" lvl="1" indent="-342900" algn="just">
              <a:buSzPct val="100000"/>
              <a:buFont typeface="Wingdings" panose="05000000000000000000" pitchFamily="2" charset="2"/>
              <a:buChar char="§"/>
            </a:pPr>
            <a:r>
              <a:rPr lang="en-US" sz="2800" b="1" dirty="0" smtClean="0"/>
              <a:t>PFI family model</a:t>
            </a:r>
            <a:endParaRPr lang="en-US" sz="2400" b="1" dirty="0" smtClean="0"/>
          </a:p>
          <a:p>
            <a:pPr lvl="1" algn="just">
              <a:buSzPct val="100000"/>
              <a:buFont typeface="Wingdings" panose="05000000000000000000" pitchFamily="2" charset="2"/>
              <a:buChar char="Ø"/>
            </a:pPr>
            <a:r>
              <a:rPr lang="en-US" sz="2400" b="1" i="1" dirty="0"/>
              <a:t>Main </a:t>
            </a:r>
            <a:r>
              <a:rPr lang="en-US" sz="2400" b="1" i="1" dirty="0" smtClean="0"/>
              <a:t>benefit</a:t>
            </a:r>
            <a:endParaRPr lang="en-US" sz="2400" b="1" i="1" dirty="0"/>
          </a:p>
          <a:p>
            <a:pPr lvl="1" algn="just">
              <a:buSzPct val="100000"/>
              <a:buFont typeface="Wingdings" panose="05000000000000000000" pitchFamily="2" charset="2"/>
              <a:buChar char="Ø"/>
            </a:pPr>
            <a:r>
              <a:rPr lang="en-US" sz="1800" u="sng" dirty="0" smtClean="0"/>
              <a:t>less risky</a:t>
            </a:r>
            <a:r>
              <a:rPr lang="en-US" sz="1800" dirty="0" smtClean="0"/>
              <a:t> since the scope of operation is generally limited to the operation of an infrastructure asset with payment made by the public sector based on output specifications or performance parameters. </a:t>
            </a:r>
            <a:r>
              <a:rPr lang="en-US" sz="1800" dirty="0"/>
              <a:t>M</a:t>
            </a:r>
            <a:r>
              <a:rPr lang="en-US" sz="1800" dirty="0" smtClean="0"/>
              <a:t>ore bankable and suitable to project finance techniques. </a:t>
            </a:r>
          </a:p>
          <a:p>
            <a:pPr lvl="1" algn="just">
              <a:buSzPct val="100000"/>
              <a:buFont typeface="Wingdings" panose="05000000000000000000" pitchFamily="2" charset="2"/>
              <a:buChar char="Ø"/>
            </a:pPr>
            <a:r>
              <a:rPr lang="en-US" sz="2400" b="1" i="1" dirty="0" smtClean="0"/>
              <a:t>Drawback </a:t>
            </a:r>
            <a:endParaRPr lang="en-US" sz="2400" b="1" i="1" dirty="0"/>
          </a:p>
          <a:p>
            <a:pPr marL="457200" lvl="1" indent="0" algn="just">
              <a:buNone/>
            </a:pPr>
            <a:r>
              <a:rPr lang="en-US" sz="1800" dirty="0" smtClean="0"/>
              <a:t>Pipelines of such projects are very limited by budgetary constraints.</a:t>
            </a:r>
          </a:p>
          <a:p>
            <a:pPr marL="457200" lvl="1" indent="0" algn="just">
              <a:buNone/>
            </a:pPr>
            <a:r>
              <a:rPr lang="en-US" sz="1800" dirty="0" smtClean="0"/>
              <a:t>The choice of this delivery method over global Design and Built or EPC turnkey contracts is often questionable: modern and well designed “public sector comparator” often indicates that PFI PPP is not the best delivery method over DB and EPC essentially for financing reasons. </a:t>
            </a:r>
          </a:p>
          <a:p>
            <a:pPr marL="457200" lvl="1" indent="0" algn="just">
              <a:buNone/>
            </a:pPr>
            <a:r>
              <a:rPr lang="en-US" sz="1800" dirty="0" smtClean="0"/>
              <a:t>Model essentially under on hold for reappraisal in UK and France and more and more in low and middle income countries.</a:t>
            </a:r>
          </a:p>
        </p:txBody>
      </p:sp>
      <p:sp>
        <p:nvSpPr>
          <p:cNvPr id="9" name="Rectangle 8"/>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417818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18766" y="185037"/>
            <a:ext cx="8930744" cy="618664"/>
          </a:xfrm>
        </p:spPr>
        <p:txBody>
          <a:bodyPr>
            <a:noAutofit/>
          </a:bodyPr>
          <a:lstStyle/>
          <a:p>
            <a:r>
              <a:rPr lang="en-US" sz="2200" b="1" dirty="0" smtClean="0">
                <a:latin typeface="Cambria" pitchFamily="18" charset="0"/>
              </a:rPr>
              <a:t>Identification </a:t>
            </a:r>
            <a:r>
              <a:rPr lang="en-US" sz="2200" b="1" dirty="0">
                <a:latin typeface="Cambria" pitchFamily="18" charset="0"/>
              </a:rPr>
              <a:t>of key lessons learnt from the Concession </a:t>
            </a:r>
            <a:r>
              <a:rPr lang="en-US" sz="2200" b="1" dirty="0" smtClean="0">
                <a:latin typeface="Cambria" pitchFamily="18" charset="0"/>
              </a:rPr>
              <a:t>model</a:t>
            </a:r>
            <a:r>
              <a:rPr lang="en-US" sz="2200" dirty="0" smtClean="0">
                <a:latin typeface="Cambria" pitchFamily="18" charset="0"/>
              </a:rPr>
              <a:t>(1)</a:t>
            </a:r>
            <a:endParaRPr lang="fr-FR" sz="22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12</a:t>
            </a:fld>
            <a:endParaRPr lang="en-US" dirty="0"/>
          </a:p>
        </p:txBody>
      </p:sp>
      <p:sp>
        <p:nvSpPr>
          <p:cNvPr id="10" name="Espace réservé du contenu 4"/>
          <p:cNvSpPr>
            <a:spLocks noGrp="1"/>
          </p:cNvSpPr>
          <p:nvPr>
            <p:ph idx="1"/>
          </p:nvPr>
        </p:nvSpPr>
        <p:spPr>
          <a:xfrm>
            <a:off x="2562726" y="866274"/>
            <a:ext cx="9150689" cy="5462337"/>
          </a:xfrm>
        </p:spPr>
        <p:txBody>
          <a:bodyPr>
            <a:normAutofit fontScale="92500" lnSpcReduction="10000"/>
          </a:bodyPr>
          <a:lstStyle/>
          <a:p>
            <a:pPr marL="0" lvl="1" indent="0" algn="just">
              <a:buNone/>
            </a:pPr>
            <a:r>
              <a:rPr lang="en-US" b="1" dirty="0" smtClean="0"/>
              <a:t>Key lessons of general interest are difficult to appraise since</a:t>
            </a:r>
            <a:r>
              <a:rPr lang="en-US" dirty="0" smtClean="0"/>
              <a:t>:</a:t>
            </a:r>
          </a:p>
          <a:p>
            <a:pPr marL="457200" lvl="1" indent="-457200" algn="just">
              <a:buSzPct val="100000"/>
              <a:buFont typeface="Wingdings" panose="05000000000000000000" pitchFamily="2" charset="2"/>
              <a:buChar char="§"/>
            </a:pPr>
            <a:r>
              <a:rPr lang="en-US" dirty="0"/>
              <a:t>C</a:t>
            </a:r>
            <a:r>
              <a:rPr lang="en-US" dirty="0" smtClean="0"/>
              <a:t>ontrary to the Napoleonic law tradition, </a:t>
            </a:r>
            <a:r>
              <a:rPr lang="en-US" b="1" dirty="0" smtClean="0"/>
              <a:t>the concession model has not been regulated by a code or a particular law</a:t>
            </a:r>
            <a:r>
              <a:rPr lang="en-US" dirty="0" smtClean="0"/>
              <a:t>, It is only in 1993 that the ‘</a:t>
            </a:r>
            <a:r>
              <a:rPr lang="en-US" i="1" dirty="0" err="1" smtClean="0"/>
              <a:t>Sapin</a:t>
            </a:r>
            <a:r>
              <a:rPr lang="en-US" i="1" dirty="0" smtClean="0"/>
              <a:t> Law’</a:t>
            </a:r>
            <a:r>
              <a:rPr lang="en-US" dirty="0" smtClean="0"/>
              <a:t> regulated part of the concessions model in France  limited to transparency and procurement (competition between bidders and competitive negotiation).</a:t>
            </a:r>
          </a:p>
          <a:p>
            <a:pPr marL="457200" lvl="1" indent="-457200" algn="just">
              <a:buSzPct val="100000"/>
              <a:buFont typeface="Wingdings" panose="05000000000000000000" pitchFamily="2" charset="2"/>
              <a:buChar char="§"/>
            </a:pPr>
            <a:r>
              <a:rPr lang="en-US" dirty="0" smtClean="0"/>
              <a:t>An EU attempt to regulate the model has led to a European Directive on Concessions of February 26</a:t>
            </a:r>
            <a:r>
              <a:rPr lang="en-US" baseline="30000" dirty="0" smtClean="0"/>
              <a:t>th</a:t>
            </a:r>
            <a:r>
              <a:rPr lang="en-US" dirty="0" smtClean="0"/>
              <a:t> 2014. However this Directive  and related laws are to a large extent limited to some definitions and procurement phases which are useful but fail to address many practical issues which are a prerequisite for the success of PfPPP Concessions in low and middle income countries</a:t>
            </a:r>
          </a:p>
          <a:p>
            <a:pPr marL="457200" lvl="1" indent="-457200" algn="just">
              <a:buSzPct val="100000"/>
              <a:buFont typeface="Wingdings" panose="05000000000000000000" pitchFamily="2" charset="2"/>
              <a:buChar char="§"/>
            </a:pPr>
            <a:r>
              <a:rPr lang="en-US" dirty="0" smtClean="0"/>
              <a:t>A WAEMU attempt in the same direction has been developed in the last 5 years leading to a draft WAEMU Directive more comprehensive than the EU Directive (ex: distinction payment public PPP and users fees payment PPP) but less precise in several others (ex: competitive dialogue)</a:t>
            </a:r>
          </a:p>
          <a:p>
            <a:pPr marL="0" lvl="1" indent="0">
              <a:buNone/>
            </a:pPr>
            <a:r>
              <a:rPr lang="en-US" dirty="0" smtClean="0">
                <a:sym typeface="Wingdings" panose="05000000000000000000" pitchFamily="2" charset="2"/>
              </a:rPr>
              <a:t> The only way </a:t>
            </a:r>
            <a:r>
              <a:rPr lang="en-US" dirty="0" smtClean="0"/>
              <a:t>to appraise the real lessons learnt from the development of the French Napoleonic law concession model is to develop </a:t>
            </a:r>
            <a:r>
              <a:rPr lang="en-US" b="1" dirty="0" smtClean="0"/>
              <a:t>a very pragmatic approach based on empirical evidence and examples on the most common issues and solutions</a:t>
            </a:r>
            <a:r>
              <a:rPr lang="en-US" dirty="0" smtClean="0"/>
              <a:t>.</a:t>
            </a:r>
          </a:p>
        </p:txBody>
      </p:sp>
      <p:sp>
        <p:nvSpPr>
          <p:cNvPr id="9" name="Rectangle 8"/>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12"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238837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3057449" y="150393"/>
            <a:ext cx="8169641" cy="664448"/>
          </a:xfrm>
          <a:prstGeom prst="rect">
            <a:avLst/>
          </a:prstGeo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Autofit/>
          </a:bodyPr>
          <a:lstStyle>
            <a:lvl1pPr algn="ctr" defTabSz="457200" rtl="0" eaLnBrk="1" latinLnBrk="0" hangingPunct="1">
              <a:spcBef>
                <a:spcPct val="0"/>
              </a:spcBef>
              <a:buNone/>
              <a:defRPr sz="3200" kern="1200" cap="none" baseline="0">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2000" b="1" dirty="0" smtClean="0">
                <a:solidFill>
                  <a:schemeClr val="bg1"/>
                </a:solidFill>
                <a:latin typeface="Cambria" pitchFamily="18" charset="0"/>
              </a:rPr>
              <a:t>Lessons learnt: main </a:t>
            </a:r>
            <a:r>
              <a:rPr lang="en-US" sz="2000" b="1" dirty="0">
                <a:solidFill>
                  <a:schemeClr val="bg1"/>
                </a:solidFill>
                <a:latin typeface="Cambria" pitchFamily="18" charset="0"/>
              </a:rPr>
              <a:t>issues and friction points deserving </a:t>
            </a:r>
            <a:r>
              <a:rPr lang="en-US" sz="2000" b="1" dirty="0" smtClean="0">
                <a:solidFill>
                  <a:schemeClr val="bg1"/>
                </a:solidFill>
                <a:latin typeface="Cambria" pitchFamily="18" charset="0"/>
              </a:rPr>
              <a:t>innovative and inclusive </a:t>
            </a:r>
            <a:r>
              <a:rPr lang="en-US" sz="2000" b="1" dirty="0">
                <a:solidFill>
                  <a:schemeClr val="bg1"/>
                </a:solidFill>
                <a:latin typeface="Cambria" pitchFamily="18" charset="0"/>
              </a:rPr>
              <a:t>formulation of best </a:t>
            </a:r>
            <a:r>
              <a:rPr lang="en-US" sz="2000" b="1" dirty="0" smtClean="0">
                <a:solidFill>
                  <a:schemeClr val="bg1"/>
                </a:solidFill>
                <a:latin typeface="Cambria" pitchFamily="18" charset="0"/>
              </a:rPr>
              <a:t>practices (for Concessions P3)</a:t>
            </a:r>
            <a:endParaRPr lang="en-US" sz="2000" b="1" dirty="0">
              <a:solidFill>
                <a:schemeClr val="bg1"/>
              </a:solidFill>
              <a:latin typeface="Cambria" pitchFamily="18" charset="0"/>
            </a:endParaRPr>
          </a:p>
        </p:txBody>
      </p:sp>
      <p:sp>
        <p:nvSpPr>
          <p:cNvPr id="2" name="Rectangle 1"/>
          <p:cNvSpPr/>
          <p:nvPr/>
        </p:nvSpPr>
        <p:spPr>
          <a:xfrm>
            <a:off x="12356" y="162046"/>
            <a:ext cx="1902941" cy="641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Espace réservé du contenu 2"/>
          <p:cNvSpPr>
            <a:spLocks noGrp="1"/>
          </p:cNvSpPr>
          <p:nvPr>
            <p:ph idx="1"/>
          </p:nvPr>
        </p:nvSpPr>
        <p:spPr>
          <a:xfrm>
            <a:off x="2835029" y="1479208"/>
            <a:ext cx="8930744" cy="4658496"/>
          </a:xfrm>
        </p:spPr>
        <p:txBody>
          <a:bodyPr>
            <a:normAutofit/>
          </a:bodyPr>
          <a:lstStyle/>
          <a:p>
            <a:pPr>
              <a:buClrTx/>
              <a:buSzPct val="100000"/>
              <a:buFont typeface="+mj-lt"/>
              <a:buAutoNum type="arabicPeriod"/>
            </a:pPr>
            <a:r>
              <a:rPr lang="en-US" b="1" dirty="0" smtClean="0"/>
              <a:t>PPP </a:t>
            </a:r>
            <a:r>
              <a:rPr lang="en-US" b="1" dirty="0"/>
              <a:t>P</a:t>
            </a:r>
            <a:r>
              <a:rPr lang="en-US" b="1" dirty="0" smtClean="0"/>
              <a:t>reparation: Procedural</a:t>
            </a:r>
            <a:r>
              <a:rPr lang="fr-FR" b="1" dirty="0" smtClean="0"/>
              <a:t> </a:t>
            </a:r>
            <a:r>
              <a:rPr lang="en-US" b="1" dirty="0" smtClean="0"/>
              <a:t>steps</a:t>
            </a:r>
            <a:r>
              <a:rPr lang="fr-FR" b="1" dirty="0" smtClean="0"/>
              <a:t> ? </a:t>
            </a:r>
            <a:endParaRPr lang="en-US" b="1" dirty="0" smtClean="0"/>
          </a:p>
          <a:p>
            <a:pPr>
              <a:buClrTx/>
              <a:buSzPct val="100000"/>
              <a:buFont typeface="+mj-lt"/>
              <a:buAutoNum type="arabicPeriod"/>
            </a:pPr>
            <a:endParaRPr lang="fr-FR" b="1" dirty="0" smtClean="0"/>
          </a:p>
          <a:p>
            <a:pPr marL="114300" indent="0">
              <a:buClrTx/>
              <a:buSzPct val="100000"/>
              <a:buNone/>
            </a:pPr>
            <a:endParaRPr lang="en-US" b="1" dirty="0" smtClean="0"/>
          </a:p>
          <a:p>
            <a:pPr marL="114300" indent="0">
              <a:buClrTx/>
              <a:buSzPct val="100000"/>
              <a:buNone/>
            </a:pPr>
            <a:endParaRPr lang="en-US" sz="2000" b="1" dirty="0" smtClean="0"/>
          </a:p>
          <a:p>
            <a:pPr>
              <a:buClrTx/>
              <a:buSzPct val="100000"/>
              <a:buFont typeface="+mj-lt"/>
              <a:buAutoNum type="arabicPeriod" startAt="2"/>
            </a:pPr>
            <a:r>
              <a:rPr lang="en-US" b="1" dirty="0" smtClean="0"/>
              <a:t>PPP Procurement: Procedural steps ?</a:t>
            </a:r>
          </a:p>
          <a:p>
            <a:pPr>
              <a:buClrTx/>
              <a:buSzPct val="100000"/>
              <a:buFont typeface="+mj-lt"/>
              <a:buAutoNum type="arabicPeriod" startAt="2"/>
            </a:pPr>
            <a:endParaRPr lang="fr-FR" b="1" dirty="0" smtClean="0"/>
          </a:p>
          <a:p>
            <a:pPr marL="114300" indent="0">
              <a:buClrTx/>
              <a:buSzPct val="100000"/>
              <a:buNone/>
            </a:pPr>
            <a:endParaRPr lang="en-US" sz="3600" b="1" dirty="0" smtClean="0"/>
          </a:p>
          <a:p>
            <a:pPr>
              <a:buClrTx/>
              <a:buSzPct val="100000"/>
              <a:buFont typeface="+mj-lt"/>
              <a:buAutoNum type="arabicPeriod" startAt="3"/>
            </a:pPr>
            <a:r>
              <a:rPr lang="en-US" b="1" dirty="0" smtClean="0"/>
              <a:t>PPP Contract Conditions ?</a:t>
            </a:r>
          </a:p>
          <a:p>
            <a:pPr marL="114300" indent="0">
              <a:buClrTx/>
              <a:buSzPct val="100000"/>
              <a:buNone/>
            </a:pPr>
            <a:endParaRPr lang="en-US" b="1" dirty="0" smtClean="0"/>
          </a:p>
          <a:p>
            <a:pPr marL="114300" indent="0">
              <a:buNone/>
            </a:pPr>
            <a:endParaRPr lang="en-US" dirty="0" smtClean="0"/>
          </a:p>
          <a:p>
            <a:pPr>
              <a:buAutoNum type="arabicPeriod"/>
            </a:pPr>
            <a:endParaRPr lang="en-US" dirty="0" smtClean="0"/>
          </a:p>
        </p:txBody>
      </p:sp>
      <p:sp>
        <p:nvSpPr>
          <p:cNvPr id="5" name="Ellipse 4"/>
          <p:cNvSpPr/>
          <p:nvPr/>
        </p:nvSpPr>
        <p:spPr>
          <a:xfrm>
            <a:off x="2835031" y="14792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 name="ZoneTexte 5"/>
          <p:cNvSpPr txBox="1"/>
          <p:nvPr/>
        </p:nvSpPr>
        <p:spPr>
          <a:xfrm>
            <a:off x="3057449" y="1749054"/>
            <a:ext cx="1470455" cy="584775"/>
          </a:xfrm>
          <a:prstGeom prst="rect">
            <a:avLst/>
          </a:prstGeom>
          <a:noFill/>
        </p:spPr>
        <p:txBody>
          <a:bodyPr wrap="square" rtlCol="0">
            <a:spAutoFit/>
          </a:bodyPr>
          <a:lstStyle/>
          <a:p>
            <a:pPr algn="ctr"/>
            <a:r>
              <a:rPr lang="en-US" sz="1600" b="1" dirty="0" smtClean="0"/>
              <a:t>Planning and Prioritization</a:t>
            </a:r>
            <a:endParaRPr lang="en-US" sz="1600" b="1" dirty="0"/>
          </a:p>
        </p:txBody>
      </p:sp>
      <p:sp>
        <p:nvSpPr>
          <p:cNvPr id="32" name="Ellipse 31"/>
          <p:cNvSpPr/>
          <p:nvPr/>
        </p:nvSpPr>
        <p:spPr>
          <a:xfrm>
            <a:off x="4420815" y="1442140"/>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3" name="Ellipse 32"/>
          <p:cNvSpPr/>
          <p:nvPr/>
        </p:nvSpPr>
        <p:spPr>
          <a:xfrm>
            <a:off x="5932092" y="14792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4" name="Ellipse 33"/>
          <p:cNvSpPr/>
          <p:nvPr/>
        </p:nvSpPr>
        <p:spPr>
          <a:xfrm>
            <a:off x="7517876" y="1501516"/>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5" name="Ellipse 34"/>
          <p:cNvSpPr/>
          <p:nvPr/>
        </p:nvSpPr>
        <p:spPr>
          <a:xfrm>
            <a:off x="9153086" y="1475087"/>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6" name="Ellipse 35"/>
          <p:cNvSpPr/>
          <p:nvPr/>
        </p:nvSpPr>
        <p:spPr>
          <a:xfrm>
            <a:off x="2835029"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7" name="Ellipse 36"/>
          <p:cNvSpPr/>
          <p:nvPr/>
        </p:nvSpPr>
        <p:spPr>
          <a:xfrm>
            <a:off x="4420813"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8" name="Ellipse 37"/>
          <p:cNvSpPr/>
          <p:nvPr/>
        </p:nvSpPr>
        <p:spPr>
          <a:xfrm>
            <a:off x="5932090" y="3422829"/>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9" name="Ellipse 38"/>
          <p:cNvSpPr/>
          <p:nvPr/>
        </p:nvSpPr>
        <p:spPr>
          <a:xfrm>
            <a:off x="7517874" y="3422829"/>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0" name="Ellipse 39"/>
          <p:cNvSpPr/>
          <p:nvPr/>
        </p:nvSpPr>
        <p:spPr>
          <a:xfrm>
            <a:off x="9153084"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1" name="ZoneTexte 40"/>
          <p:cNvSpPr txBox="1"/>
          <p:nvPr/>
        </p:nvSpPr>
        <p:spPr>
          <a:xfrm>
            <a:off x="4643235" y="1502834"/>
            <a:ext cx="1470455" cy="1077218"/>
          </a:xfrm>
          <a:prstGeom prst="rect">
            <a:avLst/>
          </a:prstGeom>
          <a:noFill/>
        </p:spPr>
        <p:txBody>
          <a:bodyPr wrap="square" rtlCol="0">
            <a:spAutoFit/>
          </a:bodyPr>
          <a:lstStyle/>
          <a:p>
            <a:pPr algn="ctr"/>
            <a:r>
              <a:rPr lang="en-US" sz="1600" b="1" dirty="0" smtClean="0"/>
              <a:t>Socio-economic Order of Magnitude</a:t>
            </a:r>
            <a:endParaRPr lang="en-US" sz="1600" b="1" dirty="0"/>
          </a:p>
        </p:txBody>
      </p:sp>
      <p:sp>
        <p:nvSpPr>
          <p:cNvPr id="42" name="ZoneTexte 41"/>
          <p:cNvSpPr txBox="1"/>
          <p:nvPr/>
        </p:nvSpPr>
        <p:spPr>
          <a:xfrm>
            <a:off x="6161056" y="1878456"/>
            <a:ext cx="1470455" cy="338554"/>
          </a:xfrm>
          <a:prstGeom prst="rect">
            <a:avLst/>
          </a:prstGeom>
          <a:noFill/>
        </p:spPr>
        <p:txBody>
          <a:bodyPr wrap="square" rtlCol="0">
            <a:spAutoFit/>
          </a:bodyPr>
          <a:lstStyle/>
          <a:p>
            <a:pPr algn="ctr"/>
            <a:r>
              <a:rPr lang="en-US" sz="1600" b="1" dirty="0" smtClean="0"/>
              <a:t>Prefeasibility</a:t>
            </a:r>
            <a:endParaRPr lang="en-US" sz="1600" b="1" dirty="0"/>
          </a:p>
        </p:txBody>
      </p:sp>
      <p:sp>
        <p:nvSpPr>
          <p:cNvPr id="43" name="ZoneTexte 42"/>
          <p:cNvSpPr txBox="1"/>
          <p:nvPr/>
        </p:nvSpPr>
        <p:spPr>
          <a:xfrm>
            <a:off x="7713100" y="1685320"/>
            <a:ext cx="1524848" cy="830997"/>
          </a:xfrm>
          <a:prstGeom prst="rect">
            <a:avLst/>
          </a:prstGeom>
          <a:noFill/>
        </p:spPr>
        <p:txBody>
          <a:bodyPr wrap="square" rtlCol="0">
            <a:spAutoFit/>
          </a:bodyPr>
          <a:lstStyle/>
          <a:p>
            <a:pPr algn="ctr"/>
            <a:r>
              <a:rPr lang="en-US" sz="1600" b="1" dirty="0" smtClean="0"/>
              <a:t>Comprehensive Eco-fin. Scenario</a:t>
            </a:r>
            <a:endParaRPr lang="en-US" sz="1600" b="1" dirty="0"/>
          </a:p>
        </p:txBody>
      </p:sp>
      <p:sp>
        <p:nvSpPr>
          <p:cNvPr id="44" name="ZoneTexte 43"/>
          <p:cNvSpPr txBox="1"/>
          <p:nvPr/>
        </p:nvSpPr>
        <p:spPr>
          <a:xfrm>
            <a:off x="9433173" y="1782002"/>
            <a:ext cx="1470455" cy="584775"/>
          </a:xfrm>
          <a:prstGeom prst="rect">
            <a:avLst/>
          </a:prstGeom>
          <a:noFill/>
        </p:spPr>
        <p:txBody>
          <a:bodyPr wrap="square" rtlCol="0">
            <a:spAutoFit/>
          </a:bodyPr>
          <a:lstStyle/>
          <a:p>
            <a:pPr algn="ctr"/>
            <a:r>
              <a:rPr lang="en-US" sz="1600" b="1" dirty="0" smtClean="0"/>
              <a:t>Decision to Tender</a:t>
            </a:r>
            <a:endParaRPr lang="en-US" sz="1600" b="1" dirty="0"/>
          </a:p>
        </p:txBody>
      </p:sp>
      <p:sp>
        <p:nvSpPr>
          <p:cNvPr id="45" name="Ellipse 44"/>
          <p:cNvSpPr/>
          <p:nvPr/>
        </p:nvSpPr>
        <p:spPr>
          <a:xfrm>
            <a:off x="2835031"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6" name="Ellipse 45"/>
          <p:cNvSpPr/>
          <p:nvPr/>
        </p:nvSpPr>
        <p:spPr>
          <a:xfrm>
            <a:off x="4420815"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7" name="Ellipse 46"/>
          <p:cNvSpPr/>
          <p:nvPr/>
        </p:nvSpPr>
        <p:spPr>
          <a:xfrm>
            <a:off x="5932092" y="5168934"/>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8" name="Ellipse 47"/>
          <p:cNvSpPr/>
          <p:nvPr/>
        </p:nvSpPr>
        <p:spPr>
          <a:xfrm>
            <a:off x="7517876" y="5168934"/>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9" name="Ellipse 48"/>
          <p:cNvSpPr/>
          <p:nvPr/>
        </p:nvSpPr>
        <p:spPr>
          <a:xfrm>
            <a:off x="9153086"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0" name="ZoneTexte 49"/>
          <p:cNvSpPr txBox="1"/>
          <p:nvPr/>
        </p:nvSpPr>
        <p:spPr>
          <a:xfrm>
            <a:off x="3082164" y="3483523"/>
            <a:ext cx="1470455" cy="1077218"/>
          </a:xfrm>
          <a:prstGeom prst="rect">
            <a:avLst/>
          </a:prstGeom>
          <a:noFill/>
        </p:spPr>
        <p:txBody>
          <a:bodyPr wrap="square" rtlCol="0">
            <a:spAutoFit/>
          </a:bodyPr>
          <a:lstStyle/>
          <a:p>
            <a:pPr algn="ctr"/>
            <a:r>
              <a:rPr lang="en-US" sz="1600" b="1" dirty="0" smtClean="0"/>
              <a:t>Pre-selection</a:t>
            </a:r>
          </a:p>
          <a:p>
            <a:pPr algn="ctr"/>
            <a:r>
              <a:rPr lang="en-US" sz="1600" b="1" dirty="0" smtClean="0"/>
              <a:t>or</a:t>
            </a:r>
          </a:p>
          <a:p>
            <a:pPr algn="ctr"/>
            <a:r>
              <a:rPr lang="en-US" sz="1600" b="1" dirty="0" smtClean="0"/>
              <a:t>Pre-qualification</a:t>
            </a:r>
            <a:endParaRPr lang="en-US" sz="1600" b="1" dirty="0"/>
          </a:p>
        </p:txBody>
      </p:sp>
      <p:sp>
        <p:nvSpPr>
          <p:cNvPr id="51" name="ZoneTexte 50"/>
          <p:cNvSpPr txBox="1"/>
          <p:nvPr/>
        </p:nvSpPr>
        <p:spPr>
          <a:xfrm>
            <a:off x="4618510" y="3725620"/>
            <a:ext cx="1470455" cy="584775"/>
          </a:xfrm>
          <a:prstGeom prst="rect">
            <a:avLst/>
          </a:prstGeom>
          <a:noFill/>
        </p:spPr>
        <p:txBody>
          <a:bodyPr wrap="square" rtlCol="0">
            <a:spAutoFit/>
          </a:bodyPr>
          <a:lstStyle/>
          <a:p>
            <a:pPr algn="ctr"/>
            <a:r>
              <a:rPr lang="en-US" sz="1600" b="1" dirty="0" smtClean="0"/>
              <a:t>RFP Outcome Oriented </a:t>
            </a:r>
            <a:endParaRPr lang="en-US" sz="1600" b="1" dirty="0"/>
          </a:p>
        </p:txBody>
      </p:sp>
      <p:sp>
        <p:nvSpPr>
          <p:cNvPr id="30" name="ZoneTexte 29"/>
          <p:cNvSpPr txBox="1"/>
          <p:nvPr/>
        </p:nvSpPr>
        <p:spPr>
          <a:xfrm>
            <a:off x="6161056" y="3725623"/>
            <a:ext cx="1470455" cy="584775"/>
          </a:xfrm>
          <a:prstGeom prst="rect">
            <a:avLst/>
          </a:prstGeom>
          <a:noFill/>
        </p:spPr>
        <p:txBody>
          <a:bodyPr wrap="square" rtlCol="0">
            <a:spAutoFit/>
          </a:bodyPr>
          <a:lstStyle/>
          <a:p>
            <a:pPr algn="ctr"/>
            <a:r>
              <a:rPr lang="en-US" sz="1600" b="1" dirty="0" smtClean="0"/>
              <a:t>Primary Evaluation</a:t>
            </a:r>
            <a:endParaRPr lang="en-US" sz="1600" b="1" dirty="0"/>
          </a:p>
        </p:txBody>
      </p:sp>
      <p:sp>
        <p:nvSpPr>
          <p:cNvPr id="31" name="ZoneTexte 30"/>
          <p:cNvSpPr txBox="1"/>
          <p:nvPr/>
        </p:nvSpPr>
        <p:spPr>
          <a:xfrm>
            <a:off x="7740296" y="3483523"/>
            <a:ext cx="1470455" cy="1077218"/>
          </a:xfrm>
          <a:prstGeom prst="rect">
            <a:avLst/>
          </a:prstGeom>
          <a:noFill/>
        </p:spPr>
        <p:txBody>
          <a:bodyPr wrap="square" rtlCol="0">
            <a:spAutoFit/>
          </a:bodyPr>
          <a:lstStyle/>
          <a:p>
            <a:pPr algn="ctr"/>
            <a:r>
              <a:rPr lang="fr-FR" sz="1600" b="1" dirty="0" smtClean="0"/>
              <a:t>Global Evaluation and Possible Dialogue</a:t>
            </a:r>
            <a:endParaRPr lang="fr-FR" sz="1600" b="1" dirty="0"/>
          </a:p>
        </p:txBody>
      </p:sp>
      <p:sp>
        <p:nvSpPr>
          <p:cNvPr id="52" name="ZoneTexte 51"/>
          <p:cNvSpPr txBox="1"/>
          <p:nvPr/>
        </p:nvSpPr>
        <p:spPr>
          <a:xfrm>
            <a:off x="9433173" y="3725621"/>
            <a:ext cx="1470455" cy="584775"/>
          </a:xfrm>
          <a:prstGeom prst="rect">
            <a:avLst/>
          </a:prstGeom>
          <a:noFill/>
        </p:spPr>
        <p:txBody>
          <a:bodyPr wrap="square" rtlCol="0">
            <a:spAutoFit/>
          </a:bodyPr>
          <a:lstStyle/>
          <a:p>
            <a:pPr algn="ctr"/>
            <a:r>
              <a:rPr lang="en-US" sz="1600" b="1" dirty="0" smtClean="0"/>
              <a:t>Contract Award</a:t>
            </a:r>
            <a:endParaRPr lang="en-US" sz="1600" b="1" dirty="0"/>
          </a:p>
        </p:txBody>
      </p:sp>
      <p:sp>
        <p:nvSpPr>
          <p:cNvPr id="53" name="ZoneTexte 52"/>
          <p:cNvSpPr txBox="1"/>
          <p:nvPr/>
        </p:nvSpPr>
        <p:spPr>
          <a:xfrm>
            <a:off x="3057451" y="5471727"/>
            <a:ext cx="1470455" cy="584775"/>
          </a:xfrm>
          <a:prstGeom prst="rect">
            <a:avLst/>
          </a:prstGeom>
          <a:noFill/>
        </p:spPr>
        <p:txBody>
          <a:bodyPr wrap="square" rtlCol="0">
            <a:spAutoFit/>
          </a:bodyPr>
          <a:lstStyle/>
          <a:p>
            <a:pPr algn="ctr"/>
            <a:r>
              <a:rPr lang="fr-FR" sz="1600" b="1" dirty="0" smtClean="0"/>
              <a:t>Construction</a:t>
            </a:r>
          </a:p>
          <a:p>
            <a:pPr algn="ctr"/>
            <a:r>
              <a:rPr lang="fr-FR" sz="1600" b="1" dirty="0"/>
              <a:t>Conditions</a:t>
            </a:r>
          </a:p>
        </p:txBody>
      </p:sp>
      <p:sp>
        <p:nvSpPr>
          <p:cNvPr id="54" name="ZoneTexte 53"/>
          <p:cNvSpPr txBox="1"/>
          <p:nvPr/>
        </p:nvSpPr>
        <p:spPr>
          <a:xfrm>
            <a:off x="4618509" y="5471725"/>
            <a:ext cx="1470455" cy="584775"/>
          </a:xfrm>
          <a:prstGeom prst="rect">
            <a:avLst/>
          </a:prstGeom>
          <a:noFill/>
        </p:spPr>
        <p:txBody>
          <a:bodyPr wrap="square" rtlCol="0">
            <a:spAutoFit/>
          </a:bodyPr>
          <a:lstStyle/>
          <a:p>
            <a:pPr algn="ctr"/>
            <a:r>
              <a:rPr lang="fr-FR" sz="1600" b="1" dirty="0" smtClean="0"/>
              <a:t>Reference Business Case</a:t>
            </a:r>
            <a:endParaRPr lang="fr-FR" sz="1600" b="1" dirty="0"/>
          </a:p>
        </p:txBody>
      </p:sp>
      <p:sp>
        <p:nvSpPr>
          <p:cNvPr id="55" name="ZoneTexte 54"/>
          <p:cNvSpPr txBox="1"/>
          <p:nvPr/>
        </p:nvSpPr>
        <p:spPr>
          <a:xfrm>
            <a:off x="6154512" y="5352738"/>
            <a:ext cx="1470455" cy="830997"/>
          </a:xfrm>
          <a:prstGeom prst="rect">
            <a:avLst/>
          </a:prstGeom>
          <a:noFill/>
        </p:spPr>
        <p:txBody>
          <a:bodyPr wrap="square" rtlCol="0">
            <a:spAutoFit/>
          </a:bodyPr>
          <a:lstStyle/>
          <a:p>
            <a:pPr algn="ctr"/>
            <a:r>
              <a:rPr lang="en-US" sz="1600" b="1" dirty="0" smtClean="0"/>
              <a:t>Public Service Scope and Operation</a:t>
            </a:r>
            <a:endParaRPr lang="en-US" sz="1600" b="1" dirty="0"/>
          </a:p>
        </p:txBody>
      </p:sp>
      <p:sp>
        <p:nvSpPr>
          <p:cNvPr id="56" name="ZoneTexte 55"/>
          <p:cNvSpPr txBox="1"/>
          <p:nvPr/>
        </p:nvSpPr>
        <p:spPr>
          <a:xfrm>
            <a:off x="7740295" y="5348615"/>
            <a:ext cx="1470455" cy="830997"/>
          </a:xfrm>
          <a:prstGeom prst="rect">
            <a:avLst/>
          </a:prstGeom>
          <a:noFill/>
        </p:spPr>
        <p:txBody>
          <a:bodyPr wrap="square" rtlCol="0">
            <a:spAutoFit/>
          </a:bodyPr>
          <a:lstStyle/>
          <a:p>
            <a:pPr algn="ctr"/>
            <a:r>
              <a:rPr lang="en-US" sz="1600" b="1" dirty="0" smtClean="0"/>
              <a:t>Adaptation of the Service to the Needs</a:t>
            </a:r>
            <a:endParaRPr lang="en-US" sz="1600" b="1" dirty="0"/>
          </a:p>
        </p:txBody>
      </p:sp>
      <p:sp>
        <p:nvSpPr>
          <p:cNvPr id="57" name="ZoneTexte 56"/>
          <p:cNvSpPr txBox="1"/>
          <p:nvPr/>
        </p:nvSpPr>
        <p:spPr>
          <a:xfrm>
            <a:off x="9375506" y="5471724"/>
            <a:ext cx="1470455" cy="584775"/>
          </a:xfrm>
          <a:prstGeom prst="rect">
            <a:avLst/>
          </a:prstGeom>
          <a:noFill/>
        </p:spPr>
        <p:txBody>
          <a:bodyPr wrap="square" rtlCol="0">
            <a:spAutoFit/>
          </a:bodyPr>
          <a:lstStyle/>
          <a:p>
            <a:pPr algn="ctr"/>
            <a:r>
              <a:rPr lang="en-US" sz="1600" b="1" dirty="0" smtClean="0"/>
              <a:t>Partnering ADR</a:t>
            </a:r>
            <a:endParaRPr lang="en-US" sz="1600" b="1" dirty="0"/>
          </a:p>
        </p:txBody>
      </p:sp>
      <p:sp>
        <p:nvSpPr>
          <p:cNvPr id="63" name="ZoneTexte 62"/>
          <p:cNvSpPr txBox="1"/>
          <p:nvPr/>
        </p:nvSpPr>
        <p:spPr>
          <a:xfrm>
            <a:off x="172996" y="4794617"/>
            <a:ext cx="2545490" cy="1384995"/>
          </a:xfrm>
          <a:prstGeom prst="rect">
            <a:avLst/>
          </a:prstGeom>
          <a:solidFill>
            <a:srgbClr val="00B0F0"/>
          </a:solidFill>
          <a:ln w="19050">
            <a:solidFill>
              <a:srgbClr val="002060"/>
            </a:solidFill>
          </a:ln>
        </p:spPr>
        <p:txBody>
          <a:bodyPr wrap="square" rtlCol="0">
            <a:spAutoFit/>
          </a:bodyPr>
          <a:lstStyle/>
          <a:p>
            <a:pPr algn="ctr"/>
            <a:r>
              <a:rPr lang="en-US" sz="1200" b="1" dirty="0" smtClean="0"/>
              <a:t>Source: 5 years program developed by CICA and IFEJI with the support of multilaterals and implemented by a multidisciplinary team of public and private practitioners including seminars and workshops around the world</a:t>
            </a:r>
            <a:endParaRPr lang="en-US" sz="1200" b="1" dirty="0"/>
          </a:p>
        </p:txBody>
      </p:sp>
      <p:pic>
        <p:nvPicPr>
          <p:cNvPr id="58" name="Image 57"/>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59"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378612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9">
                                            <p:txEl>
                                              <p:pRg st="0" end="0"/>
                                            </p:txEl>
                                          </p:spTgt>
                                        </p:tgtEl>
                                        <p:attrNameLst>
                                          <p:attrName>style.visibility</p:attrName>
                                        </p:attrNameLst>
                                      </p:cBhvr>
                                      <p:to>
                                        <p:strVal val="visible"/>
                                      </p:to>
                                    </p:set>
                                    <p:anim calcmode="lin" valueType="num">
                                      <p:cBhvr>
                                        <p:cTn id="12" dur="10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29">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2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9">
                                            <p:txEl>
                                              <p:pRg st="4" end="4"/>
                                            </p:txEl>
                                          </p:spTgt>
                                        </p:tgtEl>
                                        <p:attrNameLst>
                                          <p:attrName>style.visibility</p:attrName>
                                        </p:attrNameLst>
                                      </p:cBhvr>
                                      <p:to>
                                        <p:strVal val="visible"/>
                                      </p:to>
                                    </p:set>
                                    <p:anim calcmode="lin" valueType="num">
                                      <p:cBhvr>
                                        <p:cTn id="19" dur="1000" fill="hold"/>
                                        <p:tgtEl>
                                          <p:spTgt spid="29">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29">
                                            <p:txEl>
                                              <p:pRg st="4" end="4"/>
                                            </p:txEl>
                                          </p:spTgt>
                                        </p:tgtEl>
                                        <p:attrNameLst>
                                          <p:attrName>ppt_h</p:attrName>
                                        </p:attrNameLst>
                                      </p:cBhvr>
                                      <p:tavLst>
                                        <p:tav tm="0">
                                          <p:val>
                                            <p:fltVal val="0"/>
                                          </p:val>
                                        </p:tav>
                                        <p:tav tm="100000">
                                          <p:val>
                                            <p:strVal val="#ppt_h"/>
                                          </p:val>
                                        </p:tav>
                                      </p:tavLst>
                                    </p:anim>
                                    <p:animEffect transition="in" filter="fade">
                                      <p:cBhvr>
                                        <p:cTn id="21" dur="1000"/>
                                        <p:tgtEl>
                                          <p:spTgt spid="29">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29">
                                            <p:txEl>
                                              <p:pRg st="7" end="7"/>
                                            </p:txEl>
                                          </p:spTgt>
                                        </p:tgtEl>
                                        <p:attrNameLst>
                                          <p:attrName>style.visibility</p:attrName>
                                        </p:attrNameLst>
                                      </p:cBhvr>
                                      <p:to>
                                        <p:strVal val="visible"/>
                                      </p:to>
                                    </p:set>
                                    <p:anim calcmode="lin" valueType="num">
                                      <p:cBhvr>
                                        <p:cTn id="26" dur="1000" fill="hold"/>
                                        <p:tgtEl>
                                          <p:spTgt spid="29">
                                            <p:txEl>
                                              <p:pRg st="7" end="7"/>
                                            </p:txEl>
                                          </p:spTgt>
                                        </p:tgtEl>
                                        <p:attrNameLst>
                                          <p:attrName>ppt_w</p:attrName>
                                        </p:attrNameLst>
                                      </p:cBhvr>
                                      <p:tavLst>
                                        <p:tav tm="0">
                                          <p:val>
                                            <p:fltVal val="0"/>
                                          </p:val>
                                        </p:tav>
                                        <p:tav tm="100000">
                                          <p:val>
                                            <p:strVal val="#ppt_w"/>
                                          </p:val>
                                        </p:tav>
                                      </p:tavLst>
                                    </p:anim>
                                    <p:anim calcmode="lin" valueType="num">
                                      <p:cBhvr>
                                        <p:cTn id="27" dur="1000" fill="hold"/>
                                        <p:tgtEl>
                                          <p:spTgt spid="29">
                                            <p:txEl>
                                              <p:pRg st="7" end="7"/>
                                            </p:txEl>
                                          </p:spTgt>
                                        </p:tgtEl>
                                        <p:attrNameLst>
                                          <p:attrName>ppt_h</p:attrName>
                                        </p:attrNameLst>
                                      </p:cBhvr>
                                      <p:tavLst>
                                        <p:tav tm="0">
                                          <p:val>
                                            <p:fltVal val="0"/>
                                          </p:val>
                                        </p:tav>
                                        <p:tav tm="100000">
                                          <p:val>
                                            <p:strVal val="#ppt_h"/>
                                          </p:val>
                                        </p:tav>
                                      </p:tavLst>
                                    </p:anim>
                                    <p:animEffect transition="in" filter="fade">
                                      <p:cBhvr>
                                        <p:cTn id="28" dur="1000"/>
                                        <p:tgtEl>
                                          <p:spTgt spid="2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56" y="162046"/>
            <a:ext cx="1902941" cy="641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Espace réservé du contenu 2"/>
          <p:cNvSpPr>
            <a:spLocks noGrp="1"/>
          </p:cNvSpPr>
          <p:nvPr>
            <p:ph idx="1"/>
          </p:nvPr>
        </p:nvSpPr>
        <p:spPr>
          <a:xfrm>
            <a:off x="2835029" y="1479208"/>
            <a:ext cx="8930744" cy="4658496"/>
          </a:xfrm>
        </p:spPr>
        <p:txBody>
          <a:bodyPr>
            <a:normAutofit/>
          </a:bodyPr>
          <a:lstStyle/>
          <a:p>
            <a:pPr>
              <a:buClrTx/>
              <a:buSzPct val="100000"/>
              <a:buFont typeface="+mj-lt"/>
              <a:buAutoNum type="arabicPeriod" startAt="4"/>
            </a:pPr>
            <a:r>
              <a:rPr lang="en-US" b="1" dirty="0" smtClean="0"/>
              <a:t>PPP legal principles governing</a:t>
            </a:r>
            <a:r>
              <a:rPr lang="fr-FR" b="1" dirty="0" smtClean="0"/>
              <a:t> public </a:t>
            </a:r>
            <a:r>
              <a:rPr lang="en-US" b="1" dirty="0" smtClean="0"/>
              <a:t>contracts ?</a:t>
            </a:r>
          </a:p>
          <a:p>
            <a:pPr>
              <a:buClrTx/>
              <a:buSzPct val="100000"/>
              <a:buFont typeface="+mj-lt"/>
              <a:buAutoNum type="arabicPeriod" startAt="4"/>
            </a:pPr>
            <a:endParaRPr lang="fr-FR" b="1" dirty="0" smtClean="0"/>
          </a:p>
          <a:p>
            <a:pPr marL="114300" indent="0">
              <a:buClrTx/>
              <a:buSzPct val="100000"/>
              <a:buNone/>
            </a:pPr>
            <a:endParaRPr lang="en-US" b="1" dirty="0" smtClean="0"/>
          </a:p>
          <a:p>
            <a:pPr marL="114300" indent="0">
              <a:buClrTx/>
              <a:buSzPct val="100000"/>
              <a:buNone/>
            </a:pPr>
            <a:endParaRPr lang="en-US" sz="2000" b="1" dirty="0" smtClean="0"/>
          </a:p>
          <a:p>
            <a:pPr>
              <a:buClrTx/>
              <a:buSzPct val="100000"/>
              <a:buFont typeface="+mj-lt"/>
              <a:buAutoNum type="arabicPeriod" startAt="5"/>
            </a:pPr>
            <a:r>
              <a:rPr lang="en-US" b="1" dirty="0" smtClean="0"/>
              <a:t>Legal Framework: Investment climate ?</a:t>
            </a:r>
          </a:p>
          <a:p>
            <a:pPr>
              <a:buClrTx/>
              <a:buSzPct val="100000"/>
              <a:buFont typeface="+mj-lt"/>
              <a:buAutoNum type="arabicPeriod" startAt="5"/>
            </a:pPr>
            <a:endParaRPr lang="fr-FR" b="1" dirty="0" smtClean="0"/>
          </a:p>
          <a:p>
            <a:pPr marL="114300" indent="0">
              <a:buClrTx/>
              <a:buSzPct val="100000"/>
              <a:buNone/>
            </a:pPr>
            <a:endParaRPr lang="en-US" sz="3600" b="1" dirty="0" smtClean="0"/>
          </a:p>
          <a:p>
            <a:pPr>
              <a:buClrTx/>
              <a:buSzPct val="100000"/>
              <a:buFont typeface="+mj-lt"/>
              <a:buAutoNum type="arabicPeriod" startAt="6"/>
            </a:pPr>
            <a:r>
              <a:rPr lang="en-US" b="1" dirty="0" smtClean="0"/>
              <a:t>Institutional Framework (sovereign and sub sovereign) ?</a:t>
            </a:r>
          </a:p>
          <a:p>
            <a:pPr marL="114300" indent="0">
              <a:buClrTx/>
              <a:buSzPct val="100000"/>
              <a:buNone/>
            </a:pPr>
            <a:endParaRPr lang="en-US" b="1" dirty="0" smtClean="0"/>
          </a:p>
          <a:p>
            <a:pPr marL="114300" indent="0">
              <a:buNone/>
            </a:pPr>
            <a:endParaRPr lang="en-US" dirty="0" smtClean="0"/>
          </a:p>
          <a:p>
            <a:pPr>
              <a:buAutoNum type="arabicPeriod"/>
            </a:pPr>
            <a:endParaRPr lang="en-US" dirty="0" smtClean="0"/>
          </a:p>
        </p:txBody>
      </p:sp>
      <p:sp>
        <p:nvSpPr>
          <p:cNvPr id="5" name="Ellipse 4"/>
          <p:cNvSpPr/>
          <p:nvPr/>
        </p:nvSpPr>
        <p:spPr>
          <a:xfrm>
            <a:off x="2835031" y="14792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 name="ZoneTexte 5"/>
          <p:cNvSpPr txBox="1"/>
          <p:nvPr/>
        </p:nvSpPr>
        <p:spPr>
          <a:xfrm>
            <a:off x="3057449" y="1749054"/>
            <a:ext cx="1470455" cy="584775"/>
          </a:xfrm>
          <a:prstGeom prst="rect">
            <a:avLst/>
          </a:prstGeom>
          <a:noFill/>
        </p:spPr>
        <p:txBody>
          <a:bodyPr wrap="square" rtlCol="0">
            <a:spAutoFit/>
          </a:bodyPr>
          <a:lstStyle/>
          <a:p>
            <a:pPr algn="ctr"/>
            <a:r>
              <a:rPr lang="en-US" sz="1600" b="1" dirty="0" smtClean="0"/>
              <a:t>Economic Equilibrium</a:t>
            </a:r>
            <a:endParaRPr lang="en-US" sz="1600" b="1" dirty="0"/>
          </a:p>
        </p:txBody>
      </p:sp>
      <p:sp>
        <p:nvSpPr>
          <p:cNvPr id="32" name="Ellipse 31"/>
          <p:cNvSpPr/>
          <p:nvPr/>
        </p:nvSpPr>
        <p:spPr>
          <a:xfrm>
            <a:off x="4420815" y="1442140"/>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3" name="Ellipse 32"/>
          <p:cNvSpPr/>
          <p:nvPr/>
        </p:nvSpPr>
        <p:spPr>
          <a:xfrm>
            <a:off x="5932092" y="14792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4" name="Ellipse 33"/>
          <p:cNvSpPr/>
          <p:nvPr/>
        </p:nvSpPr>
        <p:spPr>
          <a:xfrm>
            <a:off x="7517876" y="1501516"/>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5" name="Ellipse 34"/>
          <p:cNvSpPr/>
          <p:nvPr/>
        </p:nvSpPr>
        <p:spPr>
          <a:xfrm>
            <a:off x="9153086" y="1475087"/>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6" name="Ellipse 35"/>
          <p:cNvSpPr/>
          <p:nvPr/>
        </p:nvSpPr>
        <p:spPr>
          <a:xfrm>
            <a:off x="2835029"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7" name="Ellipse 36"/>
          <p:cNvSpPr/>
          <p:nvPr/>
        </p:nvSpPr>
        <p:spPr>
          <a:xfrm>
            <a:off x="4420813"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8" name="Ellipse 37"/>
          <p:cNvSpPr/>
          <p:nvPr/>
        </p:nvSpPr>
        <p:spPr>
          <a:xfrm>
            <a:off x="5932090" y="3422829"/>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39" name="Ellipse 38"/>
          <p:cNvSpPr/>
          <p:nvPr/>
        </p:nvSpPr>
        <p:spPr>
          <a:xfrm>
            <a:off x="7517874" y="3422829"/>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0" name="Ellipse 39"/>
          <p:cNvSpPr/>
          <p:nvPr/>
        </p:nvSpPr>
        <p:spPr>
          <a:xfrm>
            <a:off x="9153084" y="3418708"/>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1" name="ZoneTexte 40"/>
          <p:cNvSpPr txBox="1"/>
          <p:nvPr/>
        </p:nvSpPr>
        <p:spPr>
          <a:xfrm>
            <a:off x="4643233" y="1786123"/>
            <a:ext cx="1470455" cy="584775"/>
          </a:xfrm>
          <a:prstGeom prst="rect">
            <a:avLst/>
          </a:prstGeom>
          <a:noFill/>
        </p:spPr>
        <p:txBody>
          <a:bodyPr wrap="square" rtlCol="0">
            <a:spAutoFit/>
          </a:bodyPr>
          <a:lstStyle/>
          <a:p>
            <a:pPr algn="ctr"/>
            <a:r>
              <a:rPr lang="en-US" sz="1600" b="1" dirty="0" smtClean="0"/>
              <a:t>Public Service Priority </a:t>
            </a:r>
            <a:endParaRPr lang="en-US" sz="1600" b="1" dirty="0"/>
          </a:p>
        </p:txBody>
      </p:sp>
      <p:sp>
        <p:nvSpPr>
          <p:cNvPr id="42" name="ZoneTexte 41"/>
          <p:cNvSpPr txBox="1"/>
          <p:nvPr/>
        </p:nvSpPr>
        <p:spPr>
          <a:xfrm>
            <a:off x="6242645" y="1501516"/>
            <a:ext cx="1470455" cy="1077218"/>
          </a:xfrm>
          <a:prstGeom prst="rect">
            <a:avLst/>
          </a:prstGeom>
          <a:noFill/>
        </p:spPr>
        <p:txBody>
          <a:bodyPr wrap="square" rtlCol="0">
            <a:spAutoFit/>
          </a:bodyPr>
          <a:lstStyle/>
          <a:p>
            <a:pPr algn="ctr"/>
            <a:r>
              <a:rPr lang="en-US" sz="1600" b="1" dirty="0" smtClean="0"/>
              <a:t>Sovereign Rights of the Public Authority</a:t>
            </a:r>
            <a:endParaRPr lang="en-US" sz="1600" b="1" dirty="0"/>
          </a:p>
        </p:txBody>
      </p:sp>
      <p:sp>
        <p:nvSpPr>
          <p:cNvPr id="43" name="ZoneTexte 42"/>
          <p:cNvSpPr txBox="1"/>
          <p:nvPr/>
        </p:nvSpPr>
        <p:spPr>
          <a:xfrm>
            <a:off x="7713098" y="1535780"/>
            <a:ext cx="1524848" cy="1077218"/>
          </a:xfrm>
          <a:prstGeom prst="rect">
            <a:avLst/>
          </a:prstGeom>
          <a:noFill/>
        </p:spPr>
        <p:txBody>
          <a:bodyPr wrap="square" rtlCol="0">
            <a:spAutoFit/>
          </a:bodyPr>
          <a:lstStyle/>
          <a:p>
            <a:pPr algn="ctr"/>
            <a:r>
              <a:rPr lang="en-US" sz="1600" b="1" dirty="0" smtClean="0"/>
              <a:t>Uncommon Rights of Project Company</a:t>
            </a:r>
            <a:endParaRPr lang="en-US" sz="1600" b="1" dirty="0"/>
          </a:p>
        </p:txBody>
      </p:sp>
      <p:sp>
        <p:nvSpPr>
          <p:cNvPr id="44" name="ZoneTexte 43"/>
          <p:cNvSpPr txBox="1"/>
          <p:nvPr/>
        </p:nvSpPr>
        <p:spPr>
          <a:xfrm>
            <a:off x="9433173" y="1782002"/>
            <a:ext cx="1470455" cy="584775"/>
          </a:xfrm>
          <a:prstGeom prst="rect">
            <a:avLst/>
          </a:prstGeom>
          <a:noFill/>
        </p:spPr>
        <p:txBody>
          <a:bodyPr wrap="square" rtlCol="0">
            <a:spAutoFit/>
          </a:bodyPr>
          <a:lstStyle/>
          <a:p>
            <a:pPr algn="ctr"/>
            <a:r>
              <a:rPr lang="en-US" sz="1600" b="1" dirty="0" smtClean="0"/>
              <a:t>Outside Regulation</a:t>
            </a:r>
            <a:endParaRPr lang="en-US" sz="1600" b="1" dirty="0"/>
          </a:p>
        </p:txBody>
      </p:sp>
      <p:sp>
        <p:nvSpPr>
          <p:cNvPr id="45" name="Ellipse 44"/>
          <p:cNvSpPr/>
          <p:nvPr/>
        </p:nvSpPr>
        <p:spPr>
          <a:xfrm>
            <a:off x="2835031"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6" name="Ellipse 45"/>
          <p:cNvSpPr/>
          <p:nvPr/>
        </p:nvSpPr>
        <p:spPr>
          <a:xfrm>
            <a:off x="4420815"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7" name="Ellipse 46"/>
          <p:cNvSpPr/>
          <p:nvPr/>
        </p:nvSpPr>
        <p:spPr>
          <a:xfrm>
            <a:off x="5932092" y="5168934"/>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8" name="Ellipse 47"/>
          <p:cNvSpPr/>
          <p:nvPr/>
        </p:nvSpPr>
        <p:spPr>
          <a:xfrm>
            <a:off x="7517876" y="5168934"/>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9" name="Ellipse 48"/>
          <p:cNvSpPr/>
          <p:nvPr/>
        </p:nvSpPr>
        <p:spPr>
          <a:xfrm>
            <a:off x="9153086" y="5164813"/>
            <a:ext cx="1915297" cy="1198606"/>
          </a:xfrm>
          <a:prstGeom prst="ellipse">
            <a:avLst/>
          </a:prstGeom>
          <a:gradFill flip="none" rotWithShape="1">
            <a:gsLst>
              <a:gs pos="0">
                <a:schemeClr val="accent1">
                  <a:tint val="60000"/>
                  <a:lumMod val="104000"/>
                </a:schemeClr>
              </a:gs>
              <a:gs pos="100000">
                <a:schemeClr val="accent1">
                  <a:tint val="84000"/>
                </a:schemeClr>
              </a:gs>
            </a:gsLst>
            <a:path path="circle">
              <a:fillToRect l="50000" t="50000" r="50000" b="50000"/>
            </a:path>
            <a:tileRect/>
          </a:gra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0" name="ZoneTexte 49"/>
          <p:cNvSpPr txBox="1"/>
          <p:nvPr/>
        </p:nvSpPr>
        <p:spPr>
          <a:xfrm>
            <a:off x="3082164" y="3606633"/>
            <a:ext cx="1470455" cy="830997"/>
          </a:xfrm>
          <a:prstGeom prst="rect">
            <a:avLst/>
          </a:prstGeom>
          <a:noFill/>
        </p:spPr>
        <p:txBody>
          <a:bodyPr wrap="square" rtlCol="0">
            <a:spAutoFit/>
          </a:bodyPr>
          <a:lstStyle/>
          <a:p>
            <a:pPr algn="ctr"/>
            <a:r>
              <a:rPr lang="en-US" sz="1600" b="1" dirty="0" smtClean="0"/>
              <a:t>Due Process, Fair trial and Arbitration</a:t>
            </a:r>
            <a:endParaRPr lang="en-US" sz="1600" b="1" dirty="0"/>
          </a:p>
        </p:txBody>
      </p:sp>
      <p:sp>
        <p:nvSpPr>
          <p:cNvPr id="51" name="ZoneTexte 50"/>
          <p:cNvSpPr txBox="1"/>
          <p:nvPr/>
        </p:nvSpPr>
        <p:spPr>
          <a:xfrm>
            <a:off x="4552619" y="3606633"/>
            <a:ext cx="1470455" cy="830997"/>
          </a:xfrm>
          <a:prstGeom prst="rect">
            <a:avLst/>
          </a:prstGeom>
          <a:noFill/>
        </p:spPr>
        <p:txBody>
          <a:bodyPr wrap="square" rtlCol="0">
            <a:spAutoFit/>
          </a:bodyPr>
          <a:lstStyle/>
          <a:p>
            <a:pPr algn="ctr"/>
            <a:r>
              <a:rPr lang="en-US" sz="1600" b="1" dirty="0" smtClean="0"/>
              <a:t>Expropriation and Security of Tenure</a:t>
            </a:r>
            <a:endParaRPr lang="en-US" sz="1600" b="1" dirty="0"/>
          </a:p>
        </p:txBody>
      </p:sp>
      <p:sp>
        <p:nvSpPr>
          <p:cNvPr id="30" name="ZoneTexte 29"/>
          <p:cNvSpPr txBox="1"/>
          <p:nvPr/>
        </p:nvSpPr>
        <p:spPr>
          <a:xfrm>
            <a:off x="6161056" y="3602509"/>
            <a:ext cx="1470455" cy="830997"/>
          </a:xfrm>
          <a:prstGeom prst="rect">
            <a:avLst/>
          </a:prstGeom>
          <a:noFill/>
        </p:spPr>
        <p:txBody>
          <a:bodyPr wrap="square" rtlCol="0">
            <a:spAutoFit/>
          </a:bodyPr>
          <a:lstStyle/>
          <a:p>
            <a:pPr algn="ctr"/>
            <a:r>
              <a:rPr lang="en-US" sz="1600" b="1" dirty="0" smtClean="0"/>
              <a:t>Granting of Permits and Authorization</a:t>
            </a:r>
            <a:endParaRPr lang="en-US" sz="1600" b="1" dirty="0"/>
          </a:p>
        </p:txBody>
      </p:sp>
      <p:sp>
        <p:nvSpPr>
          <p:cNvPr id="31" name="ZoneTexte 30"/>
          <p:cNvSpPr txBox="1"/>
          <p:nvPr/>
        </p:nvSpPr>
        <p:spPr>
          <a:xfrm>
            <a:off x="7740296" y="3601427"/>
            <a:ext cx="1470455" cy="830997"/>
          </a:xfrm>
          <a:prstGeom prst="rect">
            <a:avLst/>
          </a:prstGeom>
          <a:noFill/>
        </p:spPr>
        <p:txBody>
          <a:bodyPr wrap="square" rtlCol="0">
            <a:spAutoFit/>
          </a:bodyPr>
          <a:lstStyle/>
          <a:p>
            <a:pPr algn="ctr"/>
            <a:r>
              <a:rPr lang="en-US" sz="1600" b="1" dirty="0" smtClean="0"/>
              <a:t>Tax and Custom Certainty</a:t>
            </a:r>
            <a:endParaRPr lang="en-US" sz="1600" b="1" dirty="0"/>
          </a:p>
        </p:txBody>
      </p:sp>
      <p:sp>
        <p:nvSpPr>
          <p:cNvPr id="52" name="ZoneTexte 51"/>
          <p:cNvSpPr txBox="1"/>
          <p:nvPr/>
        </p:nvSpPr>
        <p:spPr>
          <a:xfrm>
            <a:off x="9433173" y="3725621"/>
            <a:ext cx="1470455" cy="584775"/>
          </a:xfrm>
          <a:prstGeom prst="rect">
            <a:avLst/>
          </a:prstGeom>
          <a:noFill/>
        </p:spPr>
        <p:txBody>
          <a:bodyPr wrap="square" rtlCol="0">
            <a:spAutoFit/>
          </a:bodyPr>
          <a:lstStyle/>
          <a:p>
            <a:pPr algn="ctr"/>
            <a:r>
              <a:rPr lang="en-US" sz="1600" b="1" dirty="0" smtClean="0"/>
              <a:t>Stability of Regulations </a:t>
            </a:r>
            <a:endParaRPr lang="en-US" sz="1600" b="1" dirty="0"/>
          </a:p>
        </p:txBody>
      </p:sp>
      <p:sp>
        <p:nvSpPr>
          <p:cNvPr id="53" name="ZoneTexte 52"/>
          <p:cNvSpPr txBox="1"/>
          <p:nvPr/>
        </p:nvSpPr>
        <p:spPr>
          <a:xfrm>
            <a:off x="3082164" y="5352738"/>
            <a:ext cx="1470455" cy="830997"/>
          </a:xfrm>
          <a:prstGeom prst="rect">
            <a:avLst/>
          </a:prstGeom>
          <a:noFill/>
        </p:spPr>
        <p:txBody>
          <a:bodyPr wrap="square" rtlCol="0">
            <a:spAutoFit/>
          </a:bodyPr>
          <a:lstStyle/>
          <a:p>
            <a:pPr algn="ctr"/>
            <a:r>
              <a:rPr lang="en-US" sz="1600" b="1" dirty="0" smtClean="0"/>
              <a:t>Governance Integrity Efficiency</a:t>
            </a:r>
            <a:endParaRPr lang="en-US" sz="1600" b="1" dirty="0"/>
          </a:p>
        </p:txBody>
      </p:sp>
      <p:sp>
        <p:nvSpPr>
          <p:cNvPr id="54" name="ZoneTexte 53"/>
          <p:cNvSpPr txBox="1"/>
          <p:nvPr/>
        </p:nvSpPr>
        <p:spPr>
          <a:xfrm>
            <a:off x="4618510" y="5352738"/>
            <a:ext cx="1470455" cy="830997"/>
          </a:xfrm>
          <a:prstGeom prst="rect">
            <a:avLst/>
          </a:prstGeom>
          <a:noFill/>
        </p:spPr>
        <p:txBody>
          <a:bodyPr wrap="square" rtlCol="0">
            <a:spAutoFit/>
          </a:bodyPr>
          <a:lstStyle/>
          <a:p>
            <a:pPr algn="ctr"/>
            <a:r>
              <a:rPr lang="en-US" sz="1600" b="1" dirty="0" smtClean="0"/>
              <a:t>Planning and Prioritization Authority</a:t>
            </a:r>
            <a:endParaRPr lang="en-US" sz="1600" b="1" dirty="0"/>
          </a:p>
        </p:txBody>
      </p:sp>
      <p:sp>
        <p:nvSpPr>
          <p:cNvPr id="55" name="ZoneTexte 54"/>
          <p:cNvSpPr txBox="1"/>
          <p:nvPr/>
        </p:nvSpPr>
        <p:spPr>
          <a:xfrm>
            <a:off x="6154512" y="5352738"/>
            <a:ext cx="1470455" cy="830997"/>
          </a:xfrm>
          <a:prstGeom prst="rect">
            <a:avLst/>
          </a:prstGeom>
          <a:noFill/>
        </p:spPr>
        <p:txBody>
          <a:bodyPr wrap="square" rtlCol="0">
            <a:spAutoFit/>
          </a:bodyPr>
          <a:lstStyle/>
          <a:p>
            <a:pPr algn="ctr"/>
            <a:r>
              <a:rPr lang="en-US" sz="1600" b="1" dirty="0" smtClean="0"/>
              <a:t>Evaluation and Selection Authority</a:t>
            </a:r>
            <a:endParaRPr lang="en-US" sz="1600" b="1" dirty="0"/>
          </a:p>
        </p:txBody>
      </p:sp>
      <p:sp>
        <p:nvSpPr>
          <p:cNvPr id="56" name="ZoneTexte 55"/>
          <p:cNvSpPr txBox="1"/>
          <p:nvPr/>
        </p:nvSpPr>
        <p:spPr>
          <a:xfrm>
            <a:off x="7740295" y="5471728"/>
            <a:ext cx="1470455" cy="584775"/>
          </a:xfrm>
          <a:prstGeom prst="rect">
            <a:avLst/>
          </a:prstGeom>
          <a:noFill/>
        </p:spPr>
        <p:txBody>
          <a:bodyPr wrap="square" rtlCol="0">
            <a:spAutoFit/>
          </a:bodyPr>
          <a:lstStyle/>
          <a:p>
            <a:pPr algn="ctr"/>
            <a:r>
              <a:rPr lang="en-US" sz="1600" b="1" dirty="0" smtClean="0"/>
              <a:t>Monitoring Authority</a:t>
            </a:r>
            <a:endParaRPr lang="en-US" sz="1600" b="1" dirty="0"/>
          </a:p>
        </p:txBody>
      </p:sp>
      <p:sp>
        <p:nvSpPr>
          <p:cNvPr id="57" name="ZoneTexte 56"/>
          <p:cNvSpPr txBox="1"/>
          <p:nvPr/>
        </p:nvSpPr>
        <p:spPr>
          <a:xfrm>
            <a:off x="9433171" y="5352738"/>
            <a:ext cx="1470455" cy="830997"/>
          </a:xfrm>
          <a:prstGeom prst="rect">
            <a:avLst/>
          </a:prstGeom>
          <a:noFill/>
        </p:spPr>
        <p:txBody>
          <a:bodyPr wrap="square" rtlCol="0">
            <a:spAutoFit/>
          </a:bodyPr>
          <a:lstStyle/>
          <a:p>
            <a:pPr algn="ctr"/>
            <a:r>
              <a:rPr lang="en-US" sz="1600" b="1" dirty="0" smtClean="0"/>
              <a:t>Choice of Outside Advisers</a:t>
            </a:r>
            <a:endParaRPr lang="en-US" sz="1600" b="1" dirty="0"/>
          </a:p>
        </p:txBody>
      </p:sp>
      <p:sp>
        <p:nvSpPr>
          <p:cNvPr id="58" name="ZoneTexte 57"/>
          <p:cNvSpPr txBox="1"/>
          <p:nvPr/>
        </p:nvSpPr>
        <p:spPr>
          <a:xfrm>
            <a:off x="172996" y="4794617"/>
            <a:ext cx="2545490" cy="1384995"/>
          </a:xfrm>
          <a:prstGeom prst="rect">
            <a:avLst/>
          </a:prstGeom>
          <a:solidFill>
            <a:srgbClr val="00B0F0"/>
          </a:solidFill>
          <a:ln w="19050">
            <a:solidFill>
              <a:srgbClr val="002060"/>
            </a:solidFill>
          </a:ln>
        </p:spPr>
        <p:txBody>
          <a:bodyPr wrap="square" rtlCol="0">
            <a:spAutoFit/>
          </a:bodyPr>
          <a:lstStyle/>
          <a:p>
            <a:pPr algn="ctr"/>
            <a:r>
              <a:rPr lang="en-US" sz="1200" b="1" dirty="0" smtClean="0"/>
              <a:t>Source: 5 years program developed by CICA and IFEJI with the support of multilaterals and implemented by a multidisciplinary team of public and private practitioners including seminars and workshops around the world</a:t>
            </a:r>
            <a:endParaRPr lang="en-US" sz="1200" b="1" dirty="0"/>
          </a:p>
        </p:txBody>
      </p:sp>
      <p:pic>
        <p:nvPicPr>
          <p:cNvPr id="59" name="Image 58"/>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60" name="Titre 1"/>
          <p:cNvSpPr txBox="1">
            <a:spLocks/>
          </p:cNvSpPr>
          <p:nvPr/>
        </p:nvSpPr>
        <p:spPr>
          <a:xfrm>
            <a:off x="3057449" y="150393"/>
            <a:ext cx="8169641" cy="664448"/>
          </a:xfrm>
          <a:prstGeom prst="rect">
            <a:avLst/>
          </a:prstGeo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chor="ctr">
            <a:noAutofit/>
          </a:bodyPr>
          <a:lstStyle>
            <a:lvl1pPr algn="ctr" defTabSz="457200" rtl="0" eaLnBrk="1" latinLnBrk="0" hangingPunct="1">
              <a:spcBef>
                <a:spcPct val="0"/>
              </a:spcBef>
              <a:buNone/>
              <a:defRPr sz="3200" kern="1200" cap="none" baseline="0">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2000" b="1" dirty="0" smtClean="0">
                <a:solidFill>
                  <a:schemeClr val="bg1"/>
                </a:solidFill>
                <a:latin typeface="Cambria" pitchFamily="18" charset="0"/>
              </a:rPr>
              <a:t>Lessons learnt: main </a:t>
            </a:r>
            <a:r>
              <a:rPr lang="en-US" sz="2000" b="1" dirty="0">
                <a:solidFill>
                  <a:schemeClr val="bg1"/>
                </a:solidFill>
                <a:latin typeface="Cambria" pitchFamily="18" charset="0"/>
              </a:rPr>
              <a:t>issues and friction points deserving </a:t>
            </a:r>
            <a:r>
              <a:rPr lang="en-US" sz="2000" b="1" dirty="0" smtClean="0">
                <a:solidFill>
                  <a:schemeClr val="bg1"/>
                </a:solidFill>
                <a:latin typeface="Cambria" pitchFamily="18" charset="0"/>
              </a:rPr>
              <a:t>innovative and inclusive </a:t>
            </a:r>
            <a:r>
              <a:rPr lang="en-US" sz="2000" b="1" dirty="0">
                <a:solidFill>
                  <a:schemeClr val="bg1"/>
                </a:solidFill>
                <a:latin typeface="Cambria" pitchFamily="18" charset="0"/>
              </a:rPr>
              <a:t>formulation of best </a:t>
            </a:r>
            <a:r>
              <a:rPr lang="en-US" sz="2000" b="1" dirty="0" smtClean="0">
                <a:solidFill>
                  <a:schemeClr val="bg1"/>
                </a:solidFill>
                <a:latin typeface="Cambria" pitchFamily="18" charset="0"/>
              </a:rPr>
              <a:t>practices (for Concessions P3)</a:t>
            </a:r>
            <a:r>
              <a:rPr lang="en-US" sz="2000" dirty="0" smtClean="0">
                <a:solidFill>
                  <a:schemeClr val="bg1"/>
                </a:solidFill>
                <a:latin typeface="Cambria" pitchFamily="18" charset="0"/>
              </a:rPr>
              <a:t> (2)</a:t>
            </a:r>
            <a:endParaRPr lang="en-US" sz="2000" b="1" dirty="0">
              <a:solidFill>
                <a:schemeClr val="bg1"/>
              </a:solidFill>
              <a:latin typeface="Cambria" pitchFamily="18" charset="0"/>
            </a:endParaRPr>
          </a:p>
        </p:txBody>
      </p:sp>
      <p:sp>
        <p:nvSpPr>
          <p:cNvPr id="61"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387714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 calcmode="lin" valueType="num">
                                      <p:cBhvr>
                                        <p:cTn id="7" dur="10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9">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9">
                                            <p:txEl>
                                              <p:pRg st="4" end="4"/>
                                            </p:txEl>
                                          </p:spTgt>
                                        </p:tgtEl>
                                        <p:attrNameLst>
                                          <p:attrName>style.visibility</p:attrName>
                                        </p:attrNameLst>
                                      </p:cBhvr>
                                      <p:to>
                                        <p:strVal val="visible"/>
                                      </p:to>
                                    </p:set>
                                    <p:anim calcmode="lin" valueType="num">
                                      <p:cBhvr>
                                        <p:cTn id="14" dur="1000" fill="hold"/>
                                        <p:tgtEl>
                                          <p:spTgt spid="29">
                                            <p:txEl>
                                              <p:pRg st="4" end="4"/>
                                            </p:txEl>
                                          </p:spTgt>
                                        </p:tgtEl>
                                        <p:attrNameLst>
                                          <p:attrName>ppt_w</p:attrName>
                                        </p:attrNameLst>
                                      </p:cBhvr>
                                      <p:tavLst>
                                        <p:tav tm="0">
                                          <p:val>
                                            <p:fltVal val="0"/>
                                          </p:val>
                                        </p:tav>
                                        <p:tav tm="100000">
                                          <p:val>
                                            <p:strVal val="#ppt_w"/>
                                          </p:val>
                                        </p:tav>
                                      </p:tavLst>
                                    </p:anim>
                                    <p:anim calcmode="lin" valueType="num">
                                      <p:cBhvr>
                                        <p:cTn id="15" dur="1000" fill="hold"/>
                                        <p:tgtEl>
                                          <p:spTgt spid="29">
                                            <p:txEl>
                                              <p:pRg st="4" end="4"/>
                                            </p:txEl>
                                          </p:spTgt>
                                        </p:tgtEl>
                                        <p:attrNameLst>
                                          <p:attrName>ppt_h</p:attrName>
                                        </p:attrNameLst>
                                      </p:cBhvr>
                                      <p:tavLst>
                                        <p:tav tm="0">
                                          <p:val>
                                            <p:fltVal val="0"/>
                                          </p:val>
                                        </p:tav>
                                        <p:tav tm="100000">
                                          <p:val>
                                            <p:strVal val="#ppt_h"/>
                                          </p:val>
                                        </p:tav>
                                      </p:tavLst>
                                    </p:anim>
                                    <p:animEffect transition="in" filter="fade">
                                      <p:cBhvr>
                                        <p:cTn id="16" dur="1000"/>
                                        <p:tgtEl>
                                          <p:spTgt spid="29">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9">
                                            <p:txEl>
                                              <p:pRg st="7" end="7"/>
                                            </p:txEl>
                                          </p:spTgt>
                                        </p:tgtEl>
                                        <p:attrNameLst>
                                          <p:attrName>style.visibility</p:attrName>
                                        </p:attrNameLst>
                                      </p:cBhvr>
                                      <p:to>
                                        <p:strVal val="visible"/>
                                      </p:to>
                                    </p:set>
                                    <p:anim calcmode="lin" valueType="num">
                                      <p:cBhvr>
                                        <p:cTn id="21" dur="1000" fill="hold"/>
                                        <p:tgtEl>
                                          <p:spTgt spid="29">
                                            <p:txEl>
                                              <p:pRg st="7" end="7"/>
                                            </p:txEl>
                                          </p:spTgt>
                                        </p:tgtEl>
                                        <p:attrNameLst>
                                          <p:attrName>ppt_w</p:attrName>
                                        </p:attrNameLst>
                                      </p:cBhvr>
                                      <p:tavLst>
                                        <p:tav tm="0">
                                          <p:val>
                                            <p:fltVal val="0"/>
                                          </p:val>
                                        </p:tav>
                                        <p:tav tm="100000">
                                          <p:val>
                                            <p:strVal val="#ppt_w"/>
                                          </p:val>
                                        </p:tav>
                                      </p:tavLst>
                                    </p:anim>
                                    <p:anim calcmode="lin" valueType="num">
                                      <p:cBhvr>
                                        <p:cTn id="22" dur="1000" fill="hold"/>
                                        <p:tgtEl>
                                          <p:spTgt spid="29">
                                            <p:txEl>
                                              <p:pRg st="7" end="7"/>
                                            </p:txEl>
                                          </p:spTgt>
                                        </p:tgtEl>
                                        <p:attrNameLst>
                                          <p:attrName>ppt_h</p:attrName>
                                        </p:attrNameLst>
                                      </p:cBhvr>
                                      <p:tavLst>
                                        <p:tav tm="0">
                                          <p:val>
                                            <p:fltVal val="0"/>
                                          </p:val>
                                        </p:tav>
                                        <p:tav tm="100000">
                                          <p:val>
                                            <p:strVal val="#ppt_h"/>
                                          </p:val>
                                        </p:tav>
                                      </p:tavLst>
                                    </p:anim>
                                    <p:animEffect transition="in" filter="fade">
                                      <p:cBhvr>
                                        <p:cTn id="23" dur="1000"/>
                                        <p:tgtEl>
                                          <p:spTgt spid="29">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fade">
                                      <p:cBhvr>
                                        <p:cTn id="28" dur="2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18766" y="185037"/>
            <a:ext cx="8930744" cy="618664"/>
          </a:xfrm>
        </p:spPr>
        <p:txBody>
          <a:bodyPr>
            <a:noAutofit/>
          </a:bodyPr>
          <a:lstStyle/>
          <a:p>
            <a:r>
              <a:rPr lang="en-US" sz="2200" b="1" dirty="0" smtClean="0">
                <a:latin typeface="Cambria" pitchFamily="18" charset="0"/>
              </a:rPr>
              <a:t>Which PPP to promote in the roads sector in Ghana?</a:t>
            </a:r>
            <a:endParaRPr lang="fr-FR" sz="22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15</a:t>
            </a:fld>
            <a:endParaRPr lang="en-US" dirty="0"/>
          </a:p>
        </p:txBody>
      </p:sp>
      <p:sp>
        <p:nvSpPr>
          <p:cNvPr id="10" name="Espace réservé du contenu 4"/>
          <p:cNvSpPr>
            <a:spLocks noGrp="1"/>
          </p:cNvSpPr>
          <p:nvPr>
            <p:ph idx="1"/>
          </p:nvPr>
        </p:nvSpPr>
        <p:spPr>
          <a:xfrm>
            <a:off x="2562726" y="866274"/>
            <a:ext cx="9150689" cy="5462337"/>
          </a:xfrm>
        </p:spPr>
        <p:txBody>
          <a:bodyPr>
            <a:normAutofit fontScale="85000" lnSpcReduction="10000"/>
          </a:bodyPr>
          <a:lstStyle/>
          <a:p>
            <a:pPr marL="354013" lvl="0" indent="-354013" algn="ctr">
              <a:lnSpc>
                <a:spcPct val="120000"/>
              </a:lnSpc>
              <a:spcBef>
                <a:spcPts val="0"/>
              </a:spcBef>
              <a:spcAft>
                <a:spcPts val="0"/>
              </a:spcAft>
              <a:buNone/>
            </a:pPr>
            <a:r>
              <a:rPr lang="en-US" sz="2200" b="1" dirty="0" smtClean="0"/>
              <a:t>Some views for debate</a:t>
            </a:r>
          </a:p>
          <a:p>
            <a:pPr marL="354013" lvl="0" indent="-354013" algn="ctr">
              <a:lnSpc>
                <a:spcPct val="120000"/>
              </a:lnSpc>
              <a:spcBef>
                <a:spcPts val="0"/>
              </a:spcBef>
              <a:spcAft>
                <a:spcPts val="0"/>
              </a:spcAft>
            </a:pPr>
            <a:endParaRPr lang="en-US" sz="2200" b="1" dirty="0" smtClean="0"/>
          </a:p>
          <a:p>
            <a:pPr marL="354013" lvl="0" indent="-354013">
              <a:lnSpc>
                <a:spcPct val="120000"/>
              </a:lnSpc>
              <a:spcBef>
                <a:spcPts val="0"/>
              </a:spcBef>
              <a:spcAft>
                <a:spcPts val="0"/>
              </a:spcAft>
              <a:buFont typeface="Arial" pitchFamily="34" charset="0"/>
              <a:buChar char="•"/>
            </a:pPr>
            <a:r>
              <a:rPr lang="en-US" sz="2000" dirty="0" smtClean="0"/>
              <a:t>PPP having the </a:t>
            </a:r>
            <a:r>
              <a:rPr lang="en-US" sz="2000" b="1" dirty="0" smtClean="0"/>
              <a:t>least liability on fiscal budget</a:t>
            </a:r>
            <a:r>
              <a:rPr lang="en-US" sz="2000" dirty="0" smtClean="0"/>
              <a:t>: users fees totally or mainly compensating the private company for investment and operation</a:t>
            </a:r>
            <a:endParaRPr lang="fr-FR" sz="2000" dirty="0" smtClean="0"/>
          </a:p>
          <a:p>
            <a:pPr marL="354013" indent="-354013">
              <a:lnSpc>
                <a:spcPct val="120000"/>
              </a:lnSpc>
              <a:spcBef>
                <a:spcPts val="0"/>
              </a:spcBef>
              <a:spcAft>
                <a:spcPts val="0"/>
              </a:spcAft>
              <a:buFont typeface="Arial" pitchFamily="34" charset="0"/>
              <a:buChar char="•"/>
            </a:pPr>
            <a:endParaRPr lang="fr-FR" sz="2000" dirty="0" smtClean="0"/>
          </a:p>
          <a:p>
            <a:pPr marL="354013" lvl="0" indent="-354013">
              <a:lnSpc>
                <a:spcPct val="120000"/>
              </a:lnSpc>
              <a:spcBef>
                <a:spcPts val="0"/>
              </a:spcBef>
              <a:spcAft>
                <a:spcPts val="0"/>
              </a:spcAft>
              <a:buFont typeface="Arial" pitchFamily="34" charset="0"/>
              <a:buChar char="•"/>
            </a:pPr>
            <a:r>
              <a:rPr lang="en-US" sz="2000" dirty="0" smtClean="0"/>
              <a:t>PPP having the </a:t>
            </a:r>
            <a:r>
              <a:rPr lang="en-US" sz="2000" b="1" dirty="0" smtClean="0"/>
              <a:t>“optimum transformational effect”</a:t>
            </a:r>
            <a:r>
              <a:rPr lang="en-US" sz="2000" dirty="0" smtClean="0"/>
              <a:t> to reduce poverty and to contribute to growth (leading to increase of future tax income): in a nutshell PPP Meeting the SDG’s</a:t>
            </a:r>
            <a:endParaRPr lang="fr-FR" sz="2000" dirty="0" smtClean="0"/>
          </a:p>
          <a:p>
            <a:pPr marL="354013" indent="-354013">
              <a:lnSpc>
                <a:spcPct val="120000"/>
              </a:lnSpc>
              <a:spcBef>
                <a:spcPts val="0"/>
              </a:spcBef>
              <a:spcAft>
                <a:spcPts val="0"/>
              </a:spcAft>
              <a:buFont typeface="Arial" pitchFamily="34" charset="0"/>
              <a:buChar char="•"/>
            </a:pPr>
            <a:endParaRPr lang="fr-FR" sz="2000" dirty="0" smtClean="0"/>
          </a:p>
          <a:p>
            <a:pPr marL="354013" lvl="0" indent="-354013">
              <a:lnSpc>
                <a:spcPct val="120000"/>
              </a:lnSpc>
              <a:spcBef>
                <a:spcPts val="0"/>
              </a:spcBef>
              <a:spcAft>
                <a:spcPts val="0"/>
              </a:spcAft>
              <a:buFont typeface="Arial" pitchFamily="34" charset="0"/>
              <a:buChar char="•"/>
            </a:pPr>
            <a:r>
              <a:rPr lang="en-US" sz="2000" dirty="0" smtClean="0"/>
              <a:t>PPP belonging to a well prepared infrastructure development plan, part of the National Economic and Social Development Plan</a:t>
            </a:r>
          </a:p>
          <a:p>
            <a:pPr marL="354013" lvl="0" indent="-354013">
              <a:lnSpc>
                <a:spcPct val="120000"/>
              </a:lnSpc>
              <a:spcBef>
                <a:spcPts val="0"/>
              </a:spcBef>
              <a:spcAft>
                <a:spcPts val="0"/>
              </a:spcAft>
              <a:buNone/>
            </a:pPr>
            <a:endParaRPr lang="en-US" sz="2000" dirty="0" smtClean="0"/>
          </a:p>
          <a:p>
            <a:pPr marL="354013" indent="-354013">
              <a:lnSpc>
                <a:spcPct val="120000"/>
              </a:lnSpc>
              <a:spcBef>
                <a:spcPts val="0"/>
              </a:spcBef>
              <a:spcAft>
                <a:spcPts val="0"/>
              </a:spcAft>
              <a:buFont typeface="Arial" pitchFamily="34" charset="0"/>
              <a:buChar char="•"/>
            </a:pPr>
            <a:r>
              <a:rPr lang="en-US" sz="2000" dirty="0" smtClean="0"/>
              <a:t>PPP simple to procure and negotiate by reference to standards and template</a:t>
            </a:r>
          </a:p>
          <a:p>
            <a:pPr>
              <a:lnSpc>
                <a:spcPct val="120000"/>
              </a:lnSpc>
              <a:spcBef>
                <a:spcPts val="0"/>
              </a:spcBef>
              <a:spcAft>
                <a:spcPts val="0"/>
              </a:spcAft>
              <a:buNone/>
            </a:pPr>
            <a:endParaRPr lang="fr-FR" sz="2000" dirty="0" smtClean="0"/>
          </a:p>
          <a:p>
            <a:pPr marL="722313" lvl="0" indent="-368300">
              <a:lnSpc>
                <a:spcPct val="120000"/>
              </a:lnSpc>
              <a:spcBef>
                <a:spcPts val="0"/>
              </a:spcBef>
              <a:spcAft>
                <a:spcPts val="0"/>
              </a:spcAft>
              <a:buFont typeface="Wingdings" pitchFamily="2" charset="2"/>
              <a:buChar char="Ø"/>
            </a:pPr>
            <a:r>
              <a:rPr lang="en-US" sz="2000" dirty="0" smtClean="0"/>
              <a:t>PPP where the </a:t>
            </a:r>
            <a:r>
              <a:rPr lang="en-US" sz="2000" b="1" dirty="0" smtClean="0"/>
              <a:t>private sector in charge of delivering a full public service </a:t>
            </a:r>
            <a:r>
              <a:rPr lang="en-US" sz="2000" dirty="0" smtClean="0"/>
              <a:t>to the end users </a:t>
            </a:r>
          </a:p>
          <a:p>
            <a:pPr>
              <a:lnSpc>
                <a:spcPct val="120000"/>
              </a:lnSpc>
              <a:spcBef>
                <a:spcPts val="0"/>
              </a:spcBef>
              <a:spcAft>
                <a:spcPts val="0"/>
              </a:spcAft>
              <a:buNone/>
            </a:pPr>
            <a:endParaRPr lang="en-US" sz="2000" b="1" dirty="0" smtClean="0"/>
          </a:p>
          <a:p>
            <a:pPr>
              <a:lnSpc>
                <a:spcPct val="120000"/>
              </a:lnSpc>
              <a:spcBef>
                <a:spcPts val="0"/>
              </a:spcBef>
              <a:spcAft>
                <a:spcPts val="0"/>
              </a:spcAft>
            </a:pPr>
            <a:r>
              <a:rPr lang="en-US" sz="2000" b="1" dirty="0" smtClean="0"/>
              <a:t>In summary PPP meeting  the characteristics of people first PPP (PfPPP) as promoted by the UN</a:t>
            </a:r>
            <a:endParaRPr lang="fr-FR" sz="2000" dirty="0" smtClean="0"/>
          </a:p>
        </p:txBody>
      </p:sp>
      <p:sp>
        <p:nvSpPr>
          <p:cNvPr id="9" name="Rectangle 8"/>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238837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16</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50822"/>
            <a:ext cx="9266991" cy="5201424"/>
          </a:xfrm>
          <a:prstGeom prst="rect">
            <a:avLst/>
          </a:prstGeom>
          <a:noFill/>
        </p:spPr>
        <p:txBody>
          <a:bodyPr wrap="square" rtlCol="0">
            <a:spAutoFit/>
          </a:bodyPr>
          <a:lstStyle/>
          <a:p>
            <a:pPr marL="354013" lvl="1" indent="-354013" algn="ctr"/>
            <a:endParaRPr lang="en-GB" sz="4800" b="1" i="1" dirty="0" smtClean="0">
              <a:solidFill>
                <a:srgbClr val="002060"/>
              </a:solidFill>
            </a:endParaRPr>
          </a:p>
          <a:p>
            <a:pPr marL="354013" lvl="1" indent="-354013" algn="ctr"/>
            <a:r>
              <a:rPr lang="en-GB" sz="4800" b="1" i="1" dirty="0" smtClean="0">
                <a:solidFill>
                  <a:srgbClr val="002060"/>
                </a:solidFill>
              </a:rPr>
              <a:t>Lessons learnt in West Africa</a:t>
            </a:r>
          </a:p>
          <a:p>
            <a:pPr marL="354013" lvl="1" indent="-354013" algn="ctr"/>
            <a:endParaRPr lang="en-GB" sz="3600" b="1" i="1" dirty="0" smtClean="0">
              <a:solidFill>
                <a:srgbClr val="002060"/>
              </a:solidFill>
            </a:endParaRPr>
          </a:p>
          <a:p>
            <a:pPr marL="742950" lvl="1" indent="-742950">
              <a:buFont typeface="+mj-lt"/>
              <a:buAutoNum type="arabicPeriod"/>
            </a:pPr>
            <a:r>
              <a:rPr lang="en-GB" sz="3600" dirty="0" smtClean="0">
                <a:solidFill>
                  <a:srgbClr val="002060"/>
                </a:solidFill>
              </a:rPr>
              <a:t>The Burkina Faso Experience</a:t>
            </a:r>
          </a:p>
          <a:p>
            <a:pPr marL="742950" lvl="1" indent="-742950"/>
            <a:endParaRPr lang="en-GB" sz="3600" dirty="0" smtClean="0">
              <a:solidFill>
                <a:srgbClr val="002060"/>
              </a:solidFill>
            </a:endParaRPr>
          </a:p>
          <a:p>
            <a:pPr marL="742950" lvl="1" indent="-742950">
              <a:buFont typeface="+mj-lt"/>
              <a:buAutoNum type="arabicPeriod" startAt="2"/>
            </a:pPr>
            <a:r>
              <a:rPr lang="en-GB" sz="3600" dirty="0" smtClean="0">
                <a:solidFill>
                  <a:srgbClr val="002060"/>
                </a:solidFill>
              </a:rPr>
              <a:t>A road and bridge experience in West Africa</a:t>
            </a:r>
          </a:p>
          <a:p>
            <a:pPr marL="1077913" lvl="1" indent="-379413">
              <a:buFont typeface="Wingdings" pitchFamily="2" charset="2"/>
              <a:buChar char="Ø"/>
            </a:pPr>
            <a:r>
              <a:rPr lang="en-GB" sz="2800" dirty="0" smtClean="0">
                <a:solidFill>
                  <a:srgbClr val="0070C0"/>
                </a:solidFill>
              </a:rPr>
              <a:t>The </a:t>
            </a:r>
            <a:r>
              <a:rPr lang="en-GB" sz="2800" dirty="0" err="1" smtClean="0">
                <a:solidFill>
                  <a:srgbClr val="0070C0"/>
                </a:solidFill>
              </a:rPr>
              <a:t>Diamniadio</a:t>
            </a:r>
            <a:r>
              <a:rPr lang="en-GB" sz="2800" dirty="0" smtClean="0">
                <a:solidFill>
                  <a:srgbClr val="0070C0"/>
                </a:solidFill>
              </a:rPr>
              <a:t> toll highway in Dakar</a:t>
            </a:r>
          </a:p>
          <a:p>
            <a:pPr marL="1077913" lvl="1" indent="-379413">
              <a:buFont typeface="Wingdings" pitchFamily="2" charset="2"/>
              <a:buChar char="Ø"/>
            </a:pPr>
            <a:r>
              <a:rPr lang="en-GB" sz="2800" dirty="0" smtClean="0">
                <a:solidFill>
                  <a:srgbClr val="0070C0"/>
                </a:solidFill>
              </a:rPr>
              <a:t>The </a:t>
            </a:r>
            <a:r>
              <a:rPr lang="fr-FR" sz="2800" dirty="0" smtClean="0">
                <a:solidFill>
                  <a:srgbClr val="0070C0"/>
                </a:solidFill>
              </a:rPr>
              <a:t>Henri-Konan-Bédié bridge in </a:t>
            </a:r>
            <a:r>
              <a:rPr lang="fr-FR" sz="2800" dirty="0" err="1" smtClean="0">
                <a:solidFill>
                  <a:srgbClr val="0070C0"/>
                </a:solidFill>
              </a:rPr>
              <a:t>Abidjian</a:t>
            </a:r>
            <a:endParaRPr lang="en-GB" sz="2800" dirty="0" smtClean="0">
              <a:solidFill>
                <a:srgbClr val="0070C0"/>
              </a:solidFill>
            </a:endParaRPr>
          </a:p>
          <a:p>
            <a:pPr marL="354013" lvl="1" indent="-354013" algn="ctr"/>
            <a:endParaRPr lang="en-GB" sz="3600" dirty="0" smtClean="0">
              <a:solidFill>
                <a:srgbClr val="002060"/>
              </a:solidFill>
            </a:endParaRP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523220"/>
          </a:xfrm>
          <a:prstGeom prst="rect">
            <a:avLst/>
          </a:prstGeom>
          <a:solidFill>
            <a:srgbClr val="01236B"/>
          </a:solidFill>
        </p:spPr>
        <p:txBody>
          <a:bodyPr wrap="square" rtlCol="0">
            <a:spAutoFit/>
          </a:bodyPr>
          <a:lstStyle/>
          <a:p>
            <a:pPr algn="ctr"/>
            <a:endParaRPr lang="en-US" sz="28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6" name="Image 15"/>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7" name="Image 16"/>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17</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50822"/>
            <a:ext cx="9266991" cy="5632311"/>
          </a:xfrm>
          <a:prstGeom prst="rect">
            <a:avLst/>
          </a:prstGeom>
          <a:noFill/>
        </p:spPr>
        <p:txBody>
          <a:bodyPr wrap="square" rtlCol="0">
            <a:spAutoFit/>
          </a:bodyPr>
          <a:lstStyle/>
          <a:p>
            <a:pPr marL="354013" lvl="1" indent="-354013" algn="just">
              <a:buFont typeface="Wingdings" panose="05000000000000000000" pitchFamily="2" charset="2"/>
              <a:buChar char="Ø"/>
            </a:pPr>
            <a:r>
              <a:rPr lang="en-GB" b="1" dirty="0" smtClean="0"/>
              <a:t>Burkina Faso is a country located at the heart of West Africa and referred to as low income low country with a population where 59% are young below 20. </a:t>
            </a:r>
            <a:r>
              <a:rPr lang="en-GB" dirty="0" smtClean="0"/>
              <a:t>The neighbouring States are Ivory Coast, Ghana, Togo, Benin, Mali and Niger. The </a:t>
            </a:r>
            <a:r>
              <a:rPr lang="en-GB" b="1" dirty="0" smtClean="0"/>
              <a:t> West Africa Monetary Union (WAEMU</a:t>
            </a:r>
            <a:r>
              <a:rPr lang="en-GB" dirty="0" smtClean="0"/>
              <a:t>) head office is located in Ouagadougou capital of Burkina Faso</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b="1" dirty="0" smtClean="0"/>
              <a:t>The country is of civil law background with a long experience in public procurement</a:t>
            </a:r>
            <a:r>
              <a:rPr lang="en-GB" dirty="0" smtClean="0"/>
              <a:t>. It is a strategic transit point for commercial  exchanges in the region. </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b="1" dirty="0" smtClean="0"/>
              <a:t>It  benefits from  public development aid </a:t>
            </a:r>
            <a:r>
              <a:rPr lang="en-GB" dirty="0" smtClean="0"/>
              <a:t>mainly from  World Bank, African Development Bank and EU.</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b="1" dirty="0" smtClean="0"/>
              <a:t>The improvement of public infrastructures is at the heart of  priority </a:t>
            </a:r>
            <a:r>
              <a:rPr lang="en-GB" dirty="0" smtClean="0"/>
              <a:t> of the Government in its policy for economic and social  development of the country </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dirty="0" smtClean="0"/>
              <a:t>In the last 10 years the country has developed various regulations to  improve the investment climate and the quality of the  and  infrastructures </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b="1" dirty="0" smtClean="0"/>
              <a:t>National planning  of infrastructure is a top priority and </a:t>
            </a:r>
            <a:r>
              <a:rPr lang="en-GB" dirty="0" smtClean="0"/>
              <a:t>PPP have been identified  as a delivery model having he potential to boost the delivery of  essential public services for the people in spite of very tight budgetary constraints</a:t>
            </a: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523220"/>
          </a:xfrm>
          <a:prstGeom prst="rect">
            <a:avLst/>
          </a:prstGeom>
          <a:solidFill>
            <a:srgbClr val="01236B"/>
          </a:solidFill>
        </p:spPr>
        <p:txBody>
          <a:bodyPr wrap="square" rtlCol="0">
            <a:spAutoFit/>
          </a:bodyPr>
          <a:lstStyle/>
          <a:p>
            <a:pPr algn="ctr"/>
            <a:r>
              <a:rPr lang="en-US" sz="2800" b="1" dirty="0" smtClean="0">
                <a:solidFill>
                  <a:schemeClr val="bg1"/>
                </a:solidFill>
              </a:rPr>
              <a:t>Background</a:t>
            </a:r>
            <a:endParaRPr lang="en-US" sz="28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6" name="Image 15"/>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7" name="Image 16"/>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18</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50822"/>
            <a:ext cx="9266991" cy="6555641"/>
          </a:xfrm>
          <a:prstGeom prst="rect">
            <a:avLst/>
          </a:prstGeom>
          <a:noFill/>
        </p:spPr>
        <p:txBody>
          <a:bodyPr wrap="square" rtlCol="0">
            <a:spAutoFit/>
          </a:bodyPr>
          <a:lstStyle/>
          <a:p>
            <a:pPr marL="354013" lvl="1" indent="-354013" algn="just">
              <a:buFont typeface="Wingdings" panose="05000000000000000000" pitchFamily="2" charset="2"/>
              <a:buChar char="Ø"/>
            </a:pPr>
            <a:r>
              <a:rPr lang="en-GB" sz="2000" b="1" dirty="0" smtClean="0"/>
              <a:t>Burkina Faso has experimented Concessions PPP for several years in core sectors </a:t>
            </a:r>
            <a:r>
              <a:rPr lang="en-GB" sz="2000" dirty="0" smtClean="0"/>
              <a:t>with a reasonably satisfactory track record without  a particular legal framework except from public procurement  regulation</a:t>
            </a:r>
          </a:p>
          <a:p>
            <a:pPr marL="354013" lvl="1" indent="-354013" algn="just">
              <a:buFont typeface="Wingdings" panose="05000000000000000000" pitchFamily="2" charset="2"/>
              <a:buChar char="Ø"/>
            </a:pPr>
            <a:endParaRPr lang="en-GB" sz="2000" dirty="0" smtClean="0"/>
          </a:p>
          <a:p>
            <a:pPr marL="354013" lvl="1" indent="-354013" algn="just">
              <a:buFont typeface="Wingdings" panose="05000000000000000000" pitchFamily="2" charset="2"/>
              <a:buChar char="Ø"/>
            </a:pPr>
            <a:r>
              <a:rPr lang="en-GB" sz="2000" b="1" dirty="0" smtClean="0"/>
              <a:t>The need of special law for PPP has been felt since 2010</a:t>
            </a:r>
            <a:r>
              <a:rPr lang="en-GB" sz="2000" dirty="0" smtClean="0"/>
              <a:t>( like in neighbouring countries) </a:t>
            </a:r>
            <a:r>
              <a:rPr lang="en-GB" sz="2000" b="1" dirty="0" smtClean="0"/>
              <a:t>and confirmed in September 2011 through a  national strategy for PPP development.</a:t>
            </a:r>
          </a:p>
          <a:p>
            <a:pPr marL="354013" lvl="1" indent="-354013" algn="just">
              <a:buFont typeface="Wingdings" panose="05000000000000000000" pitchFamily="2" charset="2"/>
              <a:buChar char="Ø"/>
            </a:pPr>
            <a:endParaRPr lang="en-GB" sz="2000" dirty="0" smtClean="0"/>
          </a:p>
          <a:p>
            <a:pPr marL="354013" lvl="1" indent="-354013" algn="just">
              <a:buFont typeface="Wingdings" panose="05000000000000000000" pitchFamily="2" charset="2"/>
              <a:buChar char="Ø"/>
            </a:pPr>
            <a:r>
              <a:rPr lang="en-GB" sz="2000" b="1" dirty="0" smtClean="0"/>
              <a:t>A PPP law has been enacted in May 2013 and the implementing decree published in February 2014 followed by other implementing regulations </a:t>
            </a:r>
            <a:r>
              <a:rPr lang="en-GB" sz="2000" dirty="0" smtClean="0"/>
              <a:t>on PPP Commission and Private partner selection Committee.</a:t>
            </a:r>
          </a:p>
          <a:p>
            <a:pPr marL="354013" lvl="1" indent="-354013" algn="just">
              <a:buFont typeface="Wingdings" panose="05000000000000000000" pitchFamily="2" charset="2"/>
              <a:buChar char="Ø"/>
            </a:pPr>
            <a:endParaRPr lang="en-GB" sz="2000" dirty="0" smtClean="0"/>
          </a:p>
          <a:p>
            <a:pPr marL="354013" lvl="1" indent="-354013" algn="just">
              <a:buFont typeface="Wingdings" panose="05000000000000000000" pitchFamily="2" charset="2"/>
              <a:buChar char="Ø"/>
            </a:pPr>
            <a:r>
              <a:rPr lang="en-GB" sz="2000" b="1" dirty="0" smtClean="0"/>
              <a:t>Three PPP programs have been adopted since 2014</a:t>
            </a:r>
            <a:r>
              <a:rPr lang="en-GB" sz="2000" dirty="0" smtClean="0"/>
              <a:t>. The last one adopted in 2016 contains a </a:t>
            </a:r>
            <a:r>
              <a:rPr lang="en-GB" sz="2000" b="1" dirty="0" smtClean="0"/>
              <a:t>portfolio of  94 projects</a:t>
            </a:r>
            <a:r>
              <a:rPr lang="en-GB" sz="2000" dirty="0" smtClean="0"/>
              <a:t>.</a:t>
            </a:r>
          </a:p>
          <a:p>
            <a:pPr marL="354013" lvl="1" indent="-354013" algn="just">
              <a:buFont typeface="Wingdings" panose="05000000000000000000" pitchFamily="2" charset="2"/>
              <a:buChar char="Ø"/>
            </a:pPr>
            <a:endParaRPr lang="en-GB" sz="2000" b="1" dirty="0" smtClean="0"/>
          </a:p>
          <a:p>
            <a:pPr marL="354013" lvl="1" indent="-354013" algn="just">
              <a:buFont typeface="Wingdings" panose="05000000000000000000" pitchFamily="2" charset="2"/>
              <a:buChar char="Ø"/>
            </a:pPr>
            <a:r>
              <a:rPr lang="en-GB" sz="2000" b="1" dirty="0" smtClean="0"/>
              <a:t>The first Contract developed under the PPP law has been signed in 2017 in the renewable energy sector </a:t>
            </a:r>
            <a:r>
              <a:rPr lang="en-GB" sz="2000" dirty="0" smtClean="0"/>
              <a:t>(</a:t>
            </a:r>
            <a:r>
              <a:rPr lang="en-GB" sz="2000" dirty="0" err="1" smtClean="0"/>
              <a:t>Zina</a:t>
            </a:r>
            <a:r>
              <a:rPr lang="en-GB" sz="2000" dirty="0" smtClean="0"/>
              <a:t> solar plant) </a:t>
            </a:r>
            <a:r>
              <a:rPr lang="en-GB" sz="2000" b="1" dirty="0" smtClean="0"/>
              <a:t>8 other power plants are under development with a closing expected before 2020</a:t>
            </a:r>
          </a:p>
          <a:p>
            <a:pPr marL="354013" lvl="1" indent="-354013" algn="just">
              <a:buFont typeface="Wingdings" panose="05000000000000000000" pitchFamily="2" charset="2"/>
              <a:buChar char="Ø"/>
            </a:pPr>
            <a:endParaRPr lang="en-GB" sz="2000" dirty="0" smtClean="0"/>
          </a:p>
          <a:p>
            <a:pPr marL="354013" lvl="1" indent="-354013" algn="just">
              <a:buFont typeface="Wingdings" panose="05000000000000000000" pitchFamily="2" charset="2"/>
              <a:buChar char="Ø"/>
            </a:pPr>
            <a:endParaRPr lang="en-GB" sz="2000" b="1" dirty="0" smtClean="0">
              <a:solidFill>
                <a:srgbClr val="FFFF00"/>
              </a:solidFill>
            </a:endParaRPr>
          </a:p>
          <a:p>
            <a:pPr marL="354013" lvl="1" indent="-354013" algn="just">
              <a:buFont typeface="Wingdings" panose="05000000000000000000" pitchFamily="2" charset="2"/>
              <a:buChar char="Ø"/>
            </a:pPr>
            <a:endParaRPr lang="en-GB" sz="2000" dirty="0" smtClean="0">
              <a:solidFill>
                <a:srgbClr val="FFFF00"/>
              </a:solidFill>
            </a:endParaRP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523220"/>
          </a:xfrm>
          <a:prstGeom prst="rect">
            <a:avLst/>
          </a:prstGeom>
          <a:solidFill>
            <a:srgbClr val="01236B"/>
          </a:solidFill>
        </p:spPr>
        <p:txBody>
          <a:bodyPr wrap="square" rtlCol="0">
            <a:spAutoFit/>
          </a:bodyPr>
          <a:lstStyle/>
          <a:p>
            <a:pPr algn="ctr"/>
            <a:r>
              <a:rPr lang="en-US" sz="2800" b="1" dirty="0" smtClean="0">
                <a:solidFill>
                  <a:schemeClr val="bg1"/>
                </a:solidFill>
              </a:rPr>
              <a:t>Burkina PPP Experience</a:t>
            </a:r>
            <a:endParaRPr lang="en-US" sz="28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19</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50822"/>
            <a:ext cx="9266991" cy="5878532"/>
          </a:xfrm>
          <a:prstGeom prst="rect">
            <a:avLst/>
          </a:prstGeom>
          <a:noFill/>
        </p:spPr>
        <p:txBody>
          <a:bodyPr wrap="square" rtlCol="0">
            <a:spAutoFit/>
          </a:bodyPr>
          <a:lstStyle/>
          <a:p>
            <a:pPr marL="354013" lvl="1" indent="-354013" algn="just">
              <a:buFont typeface="Wingdings" pitchFamily="2" charset="2"/>
              <a:buChar char="v"/>
            </a:pPr>
            <a:r>
              <a:rPr lang="en-GB" dirty="0" smtClean="0"/>
              <a:t> </a:t>
            </a:r>
            <a:r>
              <a:rPr lang="en-GB" b="1" dirty="0" smtClean="0"/>
              <a:t>PPP Objectives are clearly defined </a:t>
            </a:r>
            <a:r>
              <a:rPr lang="en-GB" dirty="0" smtClean="0"/>
              <a:t>:</a:t>
            </a:r>
          </a:p>
          <a:p>
            <a:pPr marL="354013" lvl="1" indent="-354013" algn="just"/>
            <a:endParaRPr lang="en-GB" dirty="0" smtClean="0"/>
          </a:p>
          <a:p>
            <a:pPr marL="811213" lvl="2" indent="-354013" algn="just">
              <a:buFont typeface="Wingdings" panose="05000000000000000000" pitchFamily="2" charset="2"/>
              <a:buChar char="Ø"/>
            </a:pPr>
            <a:r>
              <a:rPr lang="en-GB" dirty="0" smtClean="0"/>
              <a:t>Optimizing respective performance of public and private sector </a:t>
            </a:r>
          </a:p>
          <a:p>
            <a:pPr marL="811213" lvl="2" indent="-354013" algn="just"/>
            <a:endParaRPr lang="en-GB" dirty="0" smtClean="0"/>
          </a:p>
          <a:p>
            <a:pPr marL="811213" lvl="2" indent="-354013" algn="just">
              <a:buFont typeface="Wingdings" panose="05000000000000000000" pitchFamily="2" charset="2"/>
              <a:buChar char="Ø"/>
            </a:pPr>
            <a:r>
              <a:rPr lang="en-GB" dirty="0" smtClean="0"/>
              <a:t>Implementing in the best conditions and planning projects for the development of infrastructures having social impact</a:t>
            </a:r>
          </a:p>
          <a:p>
            <a:pPr marL="811213" lvl="2" indent="-354013" algn="just"/>
            <a:endParaRPr lang="en-GB" dirty="0" smtClean="0"/>
          </a:p>
          <a:p>
            <a:pPr marL="811213" lvl="2" indent="-354013" algn="just">
              <a:buFont typeface="Wingdings" panose="05000000000000000000" pitchFamily="2" charset="2"/>
              <a:buChar char="Ø"/>
            </a:pPr>
            <a:r>
              <a:rPr lang="en-GB" dirty="0" smtClean="0"/>
              <a:t>Strict compliance with principles of equity, transparency, sharing of risks with all proper justification of long term viability of projects.</a:t>
            </a:r>
          </a:p>
          <a:p>
            <a:pPr marL="811213" lvl="2" indent="-354013" algn="just">
              <a:buFont typeface="Wingdings" panose="05000000000000000000" pitchFamily="2" charset="2"/>
              <a:buChar char="Ø"/>
            </a:pPr>
            <a:endParaRPr lang="en-GB" b="1" dirty="0" smtClean="0"/>
          </a:p>
          <a:p>
            <a:pPr marL="361950" lvl="2" indent="-354013" algn="just">
              <a:buFont typeface="Wingdings" pitchFamily="2" charset="2"/>
              <a:buChar char="v"/>
            </a:pPr>
            <a:r>
              <a:rPr lang="en-GB" b="1" dirty="0" smtClean="0"/>
              <a:t>PPP mandatory contract conditions addressed: </a:t>
            </a:r>
            <a:r>
              <a:rPr lang="en-GB" dirty="0" smtClean="0"/>
              <a:t>detailed lists of clauses together with guiding principles examples:</a:t>
            </a:r>
          </a:p>
          <a:p>
            <a:pPr marL="361950" lvl="2" indent="-354013" algn="just">
              <a:buFont typeface="Wingdings" pitchFamily="2" charset="2"/>
              <a:buChar char="v"/>
            </a:pPr>
            <a:endParaRPr lang="en-GB" dirty="0" smtClean="0"/>
          </a:p>
          <a:p>
            <a:pPr marL="900113" lvl="2" indent="-174625" algn="just">
              <a:buFont typeface="Arial" pitchFamily="34" charset="0"/>
              <a:buChar char="•"/>
            </a:pPr>
            <a:r>
              <a:rPr lang="en-GB" b="1" dirty="0" smtClean="0"/>
              <a:t>Legal status of project asset </a:t>
            </a:r>
            <a:r>
              <a:rPr lang="en-GB" dirty="0" smtClean="0"/>
              <a:t>distinguishing assets that the partner must retransfer at the expiry date of the contract, from the assets that the public authority may or would like to purchase and from the assets that the private partner may keep</a:t>
            </a:r>
          </a:p>
          <a:p>
            <a:pPr marL="900113" lvl="2" indent="-174625" algn="just">
              <a:buFont typeface="Arial" pitchFamily="34" charset="0"/>
              <a:buChar char="•"/>
            </a:pPr>
            <a:endParaRPr lang="en-GB" dirty="0" smtClean="0"/>
          </a:p>
          <a:p>
            <a:pPr marL="900113" lvl="2" indent="-174625" algn="just">
              <a:buFont typeface="Arial" pitchFamily="34" charset="0"/>
              <a:buChar char="•"/>
            </a:pPr>
            <a:r>
              <a:rPr lang="en-GB" b="1" dirty="0" smtClean="0"/>
              <a:t>Obligation imposed to the private partner to adapt the service </a:t>
            </a:r>
            <a:r>
              <a:rPr lang="en-GB" dirty="0" smtClean="0"/>
              <a:t>in order to meet the demand, to ensure the continuity of the service with conditions similar for all users without discrimination </a:t>
            </a:r>
          </a:p>
          <a:p>
            <a:pPr marL="354013" lvl="1" indent="-354013" algn="just">
              <a:buFont typeface="Wingdings" panose="05000000000000000000" pitchFamily="2" charset="2"/>
              <a:buChar char="Ø"/>
            </a:pPr>
            <a:endParaRPr lang="en-GB" sz="1600" dirty="0" smtClean="0">
              <a:solidFill>
                <a:srgbClr val="FFFF00"/>
              </a:solidFill>
            </a:endParaRP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sp>
        <p:nvSpPr>
          <p:cNvPr id="14" name="ZoneTexte 13"/>
          <p:cNvSpPr txBox="1"/>
          <p:nvPr/>
        </p:nvSpPr>
        <p:spPr>
          <a:xfrm>
            <a:off x="2556933" y="237066"/>
            <a:ext cx="9635067" cy="523220"/>
          </a:xfrm>
          <a:prstGeom prst="rect">
            <a:avLst/>
          </a:prstGeom>
          <a:solidFill>
            <a:srgbClr val="01236B"/>
          </a:solidFill>
        </p:spPr>
        <p:txBody>
          <a:bodyPr wrap="square" rtlCol="0">
            <a:spAutoFit/>
          </a:bodyPr>
          <a:lstStyle/>
          <a:p>
            <a:pPr algn="ctr"/>
            <a:r>
              <a:rPr lang="en-US" sz="2800" b="1" dirty="0" smtClean="0">
                <a:solidFill>
                  <a:schemeClr val="bg1"/>
                </a:solidFill>
              </a:rPr>
              <a:t> Some Key features of Burkina PPP laws </a:t>
            </a:r>
            <a:endParaRPr lang="en-US" sz="28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1" name="Image 10"/>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PPP: What are we talking about ?</a:t>
            </a:r>
            <a:endParaRPr lang="fr-FR" sz="2800" dirty="0"/>
          </a:p>
        </p:txBody>
      </p:sp>
      <p:sp>
        <p:nvSpPr>
          <p:cNvPr id="3" name="Espace réservé du pied de page 2"/>
          <p:cNvSpPr>
            <a:spLocks noGrp="1"/>
          </p:cNvSpPr>
          <p:nvPr>
            <p:ph type="ftr" sz="quarter" idx="11"/>
          </p:nvPr>
        </p:nvSpPr>
        <p:spPr/>
        <p:txBody>
          <a:bodyPr/>
          <a:lstStyle/>
          <a:p>
            <a:r>
              <a:rPr lang="fr-FR" dirty="0" smtClean="0"/>
              <a:t>© 2018- Frilet Société d'Avocats</a:t>
            </a:r>
            <a:endParaRPr lang="en-US"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2</a:t>
            </a:fld>
            <a:endParaRPr lang="en-US" dirty="0"/>
          </a:p>
        </p:txBody>
      </p:sp>
      <p:sp>
        <p:nvSpPr>
          <p:cNvPr id="8" name="Rectangle 7"/>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11" name="ZoneTexte 10"/>
          <p:cNvSpPr txBox="1"/>
          <p:nvPr/>
        </p:nvSpPr>
        <p:spPr>
          <a:xfrm>
            <a:off x="2718481" y="867318"/>
            <a:ext cx="8847437" cy="5355312"/>
          </a:xfrm>
          <a:prstGeom prst="rect">
            <a:avLst/>
          </a:prstGeom>
          <a:noFill/>
        </p:spPr>
        <p:txBody>
          <a:bodyPr wrap="square" rtlCol="0">
            <a:spAutoFit/>
          </a:bodyPr>
          <a:lstStyle/>
          <a:p>
            <a:pPr marL="363538" indent="-363538" algn="just">
              <a:buFont typeface="Arial" pitchFamily="34" charset="0"/>
              <a:buChar char="•"/>
              <a:defRPr/>
            </a:pPr>
            <a:r>
              <a:rPr lang="en-US" b="1" dirty="0" smtClean="0"/>
              <a:t>Lack of definition  creating unrealistic expectations and frustration around the world</a:t>
            </a:r>
          </a:p>
          <a:p>
            <a:pPr marL="363538" indent="-363538" algn="just">
              <a:defRPr/>
            </a:pPr>
            <a:endParaRPr lang="en-US" dirty="0" smtClean="0"/>
          </a:p>
          <a:p>
            <a:pPr marL="363538" indent="-363538" algn="just">
              <a:buFont typeface="Arial" pitchFamily="34" charset="0"/>
              <a:buChar char="•"/>
              <a:defRPr/>
            </a:pPr>
            <a:r>
              <a:rPr lang="en-US" dirty="0" smtClean="0"/>
              <a:t>Some PPP models well adapted to advanced economies </a:t>
            </a:r>
          </a:p>
          <a:p>
            <a:pPr marL="363538" indent="-363538" algn="just">
              <a:buFont typeface="Arial" pitchFamily="34" charset="0"/>
              <a:buChar char="•"/>
              <a:defRPr/>
            </a:pPr>
            <a:endParaRPr lang="en-US" dirty="0" smtClean="0"/>
          </a:p>
          <a:p>
            <a:pPr marL="363538" indent="-363538" algn="just">
              <a:buFont typeface="Arial" pitchFamily="34" charset="0"/>
              <a:buChar char="•"/>
              <a:defRPr/>
            </a:pPr>
            <a:r>
              <a:rPr lang="en-US" dirty="0" smtClean="0"/>
              <a:t> However PPP models suitable to most countries having an  important potential remain to be better defined and implemented</a:t>
            </a:r>
          </a:p>
          <a:p>
            <a:pPr marL="363538" indent="-363538" algn="just">
              <a:defRPr/>
            </a:pPr>
            <a:endParaRPr lang="en-US" dirty="0" smtClean="0"/>
          </a:p>
          <a:p>
            <a:pPr marL="363538" indent="-363538" algn="just">
              <a:buFont typeface="Arial" pitchFamily="34" charset="0"/>
              <a:buChar char="•"/>
              <a:defRPr/>
            </a:pPr>
            <a:r>
              <a:rPr lang="en-US" dirty="0" smtClean="0"/>
              <a:t> PPP laws and regulations are  not addressing properly the matter</a:t>
            </a:r>
          </a:p>
          <a:p>
            <a:pPr marL="363538" indent="-363538" algn="just">
              <a:defRPr/>
            </a:pPr>
            <a:endParaRPr lang="en-US" dirty="0" smtClean="0"/>
          </a:p>
          <a:p>
            <a:pPr marL="363538" indent="-363538" algn="just">
              <a:buFont typeface="Arial" pitchFamily="34" charset="0"/>
              <a:buChar char="•"/>
              <a:defRPr/>
            </a:pPr>
            <a:r>
              <a:rPr lang="en-US" dirty="0" smtClean="0"/>
              <a:t>Several working groups have been set up around the world by various organizations and institutions for identifying and promoting PPP models meeting the SDG’s</a:t>
            </a:r>
          </a:p>
          <a:p>
            <a:pPr marL="363538" indent="-363538" algn="just">
              <a:defRPr/>
            </a:pPr>
            <a:endParaRPr lang="en-US" dirty="0" smtClean="0"/>
          </a:p>
          <a:p>
            <a:pPr marL="363538" indent="-363538" algn="just">
              <a:buFont typeface="Arial" pitchFamily="34" charset="0"/>
              <a:buChar char="•"/>
              <a:defRPr/>
            </a:pPr>
            <a:r>
              <a:rPr lang="en-US" dirty="0" smtClean="0"/>
              <a:t>In the last few years, most of the work has been done through World Bank and UN agencies (UNCITRAL for Model Law and UNECE for International Centre of Excellence)</a:t>
            </a:r>
          </a:p>
          <a:p>
            <a:pPr marL="363538" indent="-363538" algn="just">
              <a:defRPr/>
            </a:pPr>
            <a:endParaRPr lang="en-US" dirty="0" smtClean="0"/>
          </a:p>
          <a:p>
            <a:pPr marL="363538" indent="-363538" algn="just">
              <a:buFont typeface="Arial" pitchFamily="34" charset="0"/>
              <a:buChar char="•"/>
              <a:defRPr/>
            </a:pPr>
            <a:r>
              <a:rPr lang="en-US" b="1" dirty="0" smtClean="0"/>
              <a:t>UN position</a:t>
            </a:r>
            <a:r>
              <a:rPr lang="en-US" dirty="0" smtClean="0"/>
              <a:t>: without pipelines of well organized PPP for essential public services meeting the needs of the people: hardly no chance to reach the SDG’s: </a:t>
            </a:r>
            <a:r>
              <a:rPr lang="en-US" b="1" dirty="0" smtClean="0"/>
              <a:t>UN is developing the People First PPP model (PfPPP)</a:t>
            </a:r>
          </a:p>
          <a:p>
            <a:pPr marL="981075" indent="-285750"/>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down)">
                                      <p:cBhvr>
                                        <p:cTn id="7" dur="1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wipe(down)">
                                      <p:cBhvr>
                                        <p:cTn id="12" dur="10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wipe(down)">
                                      <p:cBhvr>
                                        <p:cTn id="17" dur="10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1">
                                            <p:txEl>
                                              <p:pRg st="6" end="6"/>
                                            </p:txEl>
                                          </p:spTgt>
                                        </p:tgtEl>
                                        <p:attrNameLst>
                                          <p:attrName>style.visibility</p:attrName>
                                        </p:attrNameLst>
                                      </p:cBhvr>
                                      <p:to>
                                        <p:strVal val="visible"/>
                                      </p:to>
                                    </p:set>
                                    <p:animEffect transition="in" filter="wipe(down)">
                                      <p:cBhvr>
                                        <p:cTn id="22" dur="1000"/>
                                        <p:tgtEl>
                                          <p:spTgt spid="1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xEl>
                                              <p:pRg st="8" end="8"/>
                                            </p:txEl>
                                          </p:spTgt>
                                        </p:tgtEl>
                                        <p:attrNameLst>
                                          <p:attrName>style.visibility</p:attrName>
                                        </p:attrNameLst>
                                      </p:cBhvr>
                                      <p:to>
                                        <p:strVal val="visible"/>
                                      </p:to>
                                    </p:set>
                                    <p:animEffect transition="in" filter="wipe(down)">
                                      <p:cBhvr>
                                        <p:cTn id="27" dur="1000"/>
                                        <p:tgtEl>
                                          <p:spTgt spid="1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1">
                                            <p:txEl>
                                              <p:pRg st="10" end="10"/>
                                            </p:txEl>
                                          </p:spTgt>
                                        </p:tgtEl>
                                        <p:attrNameLst>
                                          <p:attrName>style.visibility</p:attrName>
                                        </p:attrNameLst>
                                      </p:cBhvr>
                                      <p:to>
                                        <p:strVal val="visible"/>
                                      </p:to>
                                    </p:set>
                                    <p:animEffect transition="in" filter="wipe(down)">
                                      <p:cBhvr>
                                        <p:cTn id="32" dur="1000"/>
                                        <p:tgtEl>
                                          <p:spTgt spid="11">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animEffect transition="in" filter="wipe(down)">
                                      <p:cBhvr>
                                        <p:cTn id="37" dur="1000"/>
                                        <p:tgtEl>
                                          <p:spTgt spid="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20</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50822"/>
            <a:ext cx="9266991" cy="5632311"/>
          </a:xfrm>
          <a:prstGeom prst="rect">
            <a:avLst/>
          </a:prstGeom>
          <a:noFill/>
        </p:spPr>
        <p:txBody>
          <a:bodyPr wrap="square" rtlCol="0">
            <a:spAutoFit/>
          </a:bodyPr>
          <a:lstStyle/>
          <a:p>
            <a:pPr marL="354013" lvl="1" indent="-354013" algn="just"/>
            <a:endParaRPr lang="en-GB" sz="2000" dirty="0" smtClean="0"/>
          </a:p>
          <a:p>
            <a:pPr marL="361950" lvl="2" indent="-354013" algn="just">
              <a:buFont typeface="Wingdings" pitchFamily="2" charset="2"/>
              <a:buChar char="Ø"/>
            </a:pPr>
            <a:endParaRPr lang="en-GB" sz="2000" dirty="0" smtClean="0"/>
          </a:p>
          <a:p>
            <a:pPr marL="361950" lvl="2" indent="-354013" algn="just">
              <a:buFont typeface="Wingdings" pitchFamily="2" charset="2"/>
              <a:buChar char="Ø"/>
            </a:pPr>
            <a:r>
              <a:rPr lang="en-GB" sz="2000" b="1" dirty="0" smtClean="0"/>
              <a:t>All PPP Projects must be part of the priority investment program</a:t>
            </a:r>
          </a:p>
          <a:p>
            <a:pPr marL="361950" lvl="2" indent="-354013" algn="just">
              <a:buFont typeface="Wingdings" pitchFamily="2" charset="2"/>
              <a:buChar char="Ø"/>
            </a:pPr>
            <a:endParaRPr lang="en-GB" sz="2000" dirty="0" smtClean="0"/>
          </a:p>
          <a:p>
            <a:pPr marL="361950" lvl="2" indent="-354013" algn="just">
              <a:buFont typeface="Wingdings" pitchFamily="2" charset="2"/>
              <a:buChar char="Ø"/>
            </a:pPr>
            <a:r>
              <a:rPr lang="en-GB" sz="2000" dirty="0" smtClean="0"/>
              <a:t>Before being authorized to tender, the project must  be developed through a feasibility process based on international best practices</a:t>
            </a:r>
          </a:p>
          <a:p>
            <a:pPr marL="361950" lvl="2" indent="-354013" algn="just">
              <a:buFont typeface="Wingdings" pitchFamily="2" charset="2"/>
              <a:buChar char="Ø"/>
            </a:pPr>
            <a:endParaRPr lang="en-GB" sz="2000" dirty="0" smtClean="0"/>
          </a:p>
          <a:p>
            <a:pPr marL="361950" lvl="2" indent="-354013" algn="just">
              <a:buFont typeface="Wingdings" pitchFamily="2" charset="2"/>
              <a:buChar char="Ø"/>
            </a:pPr>
            <a:r>
              <a:rPr lang="en-GB" sz="2000" dirty="0" smtClean="0"/>
              <a:t>Detailed provisions for qualification, content of the bidding documents,  template contract, criteria for project evaluation, selection committee, limit under which the negotiation is possible etc.</a:t>
            </a:r>
          </a:p>
          <a:p>
            <a:pPr marL="811213" lvl="2" indent="-354013" algn="just"/>
            <a:endParaRPr lang="en-GB" sz="2000" dirty="0" smtClean="0"/>
          </a:p>
          <a:p>
            <a:pPr marL="811213" lvl="2" indent="-354013" algn="just">
              <a:buFont typeface="Arial" pitchFamily="34" charset="0"/>
              <a:buChar char="•"/>
            </a:pPr>
            <a:r>
              <a:rPr lang="en-GB" sz="2000" b="1" dirty="0" smtClean="0"/>
              <a:t>Implementation: </a:t>
            </a:r>
            <a:r>
              <a:rPr lang="en-GB" sz="2000" dirty="0" smtClean="0"/>
              <a:t>Creation in 2013 of an ad hoc department having the characteristics of  a PPP Unit for promoting PPP and participating to the process of identification and evaluation or Projects</a:t>
            </a:r>
          </a:p>
          <a:p>
            <a:pPr marL="811213" lvl="2" indent="-354013" algn="just">
              <a:buFont typeface="Arial" pitchFamily="34" charset="0"/>
              <a:buChar char="•"/>
            </a:pPr>
            <a:endParaRPr lang="en-GB" sz="2000" b="1" dirty="0" smtClean="0"/>
          </a:p>
          <a:p>
            <a:pPr marL="354013" lvl="1" indent="-354013" algn="ctr"/>
            <a:r>
              <a:rPr lang="en-GB" sz="2000" b="1" dirty="0" smtClean="0"/>
              <a:t>Altogether this legal and institutional framework is one of the most advanced in the WEAMU region but should be revised in order to be in line with the WEAMU PPP framework when adopted</a:t>
            </a:r>
            <a:r>
              <a:rPr lang="en-GB" sz="2000" dirty="0" smtClean="0"/>
              <a:t>.</a:t>
            </a:r>
            <a:endParaRPr lang="en-GB" sz="2000" dirty="0" smtClean="0">
              <a:solidFill>
                <a:srgbClr val="FFFF00"/>
              </a:solidFill>
            </a:endParaRP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954107"/>
          </a:xfrm>
          <a:prstGeom prst="rect">
            <a:avLst/>
          </a:prstGeom>
          <a:solidFill>
            <a:srgbClr val="01236B"/>
          </a:solidFill>
        </p:spPr>
        <p:txBody>
          <a:bodyPr wrap="square" rtlCol="0">
            <a:spAutoFit/>
          </a:bodyPr>
          <a:lstStyle/>
          <a:p>
            <a:pPr algn="ctr"/>
            <a:r>
              <a:rPr lang="en-US" sz="2800" b="1" dirty="0" smtClean="0">
                <a:solidFill>
                  <a:schemeClr val="bg1"/>
                </a:solidFill>
              </a:rPr>
              <a:t>Some Key features of PPP law  and  institutional implementation</a:t>
            </a:r>
            <a:endParaRPr lang="en-US" sz="28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21</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48020" y="827314"/>
            <a:ext cx="9266991" cy="5355312"/>
          </a:xfrm>
          <a:prstGeom prst="rect">
            <a:avLst/>
          </a:prstGeom>
          <a:noFill/>
        </p:spPr>
        <p:txBody>
          <a:bodyPr wrap="square" rtlCol="0">
            <a:spAutoFit/>
          </a:bodyPr>
          <a:lstStyle/>
          <a:p>
            <a:pPr marL="354013" lvl="1" indent="-354013" algn="just">
              <a:buFont typeface="Wingdings" pitchFamily="2" charset="2"/>
              <a:buChar char="v"/>
            </a:pPr>
            <a:r>
              <a:rPr lang="en-GB" sz="2000" b="1" dirty="0" smtClean="0"/>
              <a:t>Project identification and selection</a:t>
            </a:r>
          </a:p>
          <a:p>
            <a:pPr marL="354013" lvl="1" indent="-354013" algn="just"/>
            <a:endParaRPr lang="en-GB" dirty="0" smtClean="0"/>
          </a:p>
          <a:p>
            <a:pPr marL="354013" lvl="1" indent="-354013" algn="just">
              <a:buFont typeface="Wingdings" panose="05000000000000000000" pitchFamily="2" charset="2"/>
              <a:buChar char="Ø"/>
            </a:pPr>
            <a:r>
              <a:rPr lang="en-GB" dirty="0" smtClean="0"/>
              <a:t>The National plan for economic and social development for 2016-2020 (PNDES) has been developed with  clear expectations that PPP would leverage the development of essential public infrastructures for the people</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dirty="0" smtClean="0"/>
              <a:t>Excerpts from  PNDES  “</a:t>
            </a:r>
            <a:r>
              <a:rPr lang="en-GB" i="1" dirty="0" smtClean="0"/>
              <a:t>The PPP is a way to mobilize finance and private expertise in order to implement efficiently investment in infrastructure (ports, airports, railways, highways, power plants, hydro power and other areas) fostering growth.”</a:t>
            </a:r>
          </a:p>
          <a:p>
            <a:pPr marL="354013" lvl="1" indent="-354013" algn="just">
              <a:buFont typeface="Wingdings" panose="05000000000000000000" pitchFamily="2" charset="2"/>
              <a:buChar char="Ø"/>
            </a:pPr>
            <a:endParaRPr lang="en-GB" i="1" dirty="0" smtClean="0"/>
          </a:p>
          <a:p>
            <a:pPr marL="354013" lvl="1" indent="-354013" algn="just">
              <a:buFont typeface="Wingdings" panose="05000000000000000000" pitchFamily="2" charset="2"/>
              <a:buChar char="Ø"/>
            </a:pPr>
            <a:r>
              <a:rPr lang="en-GB" b="1" dirty="0" smtClean="0"/>
              <a:t>A whole process for PPP projects Identification has been organized </a:t>
            </a:r>
            <a:r>
              <a:rPr lang="en-GB" dirty="0" smtClean="0"/>
              <a:t>with line ministries, local and other public authorities</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b="1" dirty="0" smtClean="0"/>
              <a:t>Thereafter a committee chaired by the Prime Minister evaluates and proposes a list of PPP projects </a:t>
            </a:r>
            <a:r>
              <a:rPr lang="en-GB" dirty="0" smtClean="0"/>
              <a:t>to be submitted to the Council of Ministers which publishes the list  of projects authorized .</a:t>
            </a:r>
          </a:p>
          <a:p>
            <a:pPr marL="354013" lvl="1" indent="-354013" algn="just">
              <a:buFont typeface="Wingdings" panose="05000000000000000000" pitchFamily="2" charset="2"/>
              <a:buChar char="Ø"/>
            </a:pPr>
            <a:endParaRPr lang="en-GB" dirty="0" smtClean="0"/>
          </a:p>
          <a:p>
            <a:pPr marL="354013" lvl="1" indent="-354013" algn="just">
              <a:buFont typeface="Wingdings" panose="05000000000000000000" pitchFamily="2" charset="2"/>
              <a:buChar char="Ø"/>
            </a:pPr>
            <a:r>
              <a:rPr lang="en-GB" dirty="0" smtClean="0"/>
              <a:t>When a project is authorized, the Authority in charge of developing </a:t>
            </a:r>
            <a:r>
              <a:rPr lang="en-GB" b="1" dirty="0" smtClean="0"/>
              <a:t>the project must carry feasibility up to a certain level and  organize the procurement</a:t>
            </a: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461665"/>
          </a:xfrm>
          <a:prstGeom prst="rect">
            <a:avLst/>
          </a:prstGeom>
          <a:solidFill>
            <a:srgbClr val="01236B"/>
          </a:solidFill>
        </p:spPr>
        <p:txBody>
          <a:bodyPr wrap="square" rtlCol="0">
            <a:spAutoFit/>
          </a:bodyPr>
          <a:lstStyle/>
          <a:p>
            <a:pPr algn="ctr"/>
            <a:r>
              <a:rPr lang="en-US" sz="2400" b="1" dirty="0" smtClean="0">
                <a:solidFill>
                  <a:schemeClr val="bg1"/>
                </a:solidFill>
              </a:rPr>
              <a:t>Development of PPP Projects in Burkina Faso : From expectations to reality</a:t>
            </a:r>
            <a:endParaRPr lang="en-US" sz="24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22</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33506" y="972457"/>
            <a:ext cx="9455294" cy="5416868"/>
          </a:xfrm>
          <a:prstGeom prst="rect">
            <a:avLst/>
          </a:prstGeom>
          <a:noFill/>
        </p:spPr>
        <p:txBody>
          <a:bodyPr wrap="square" rtlCol="0">
            <a:spAutoFit/>
          </a:bodyPr>
          <a:lstStyle/>
          <a:p>
            <a:pPr marL="354013" lvl="1" indent="-354013" algn="just">
              <a:buFont typeface="Wingdings" pitchFamily="2" charset="2"/>
              <a:buChar char="v"/>
            </a:pPr>
            <a:r>
              <a:rPr lang="en-GB" sz="2000" b="1" dirty="0" smtClean="0"/>
              <a:t> Issues faced for the development of the PPP program</a:t>
            </a:r>
          </a:p>
          <a:p>
            <a:pPr marL="354013" lvl="1" indent="-354013" algn="just">
              <a:buFont typeface="Wingdings" pitchFamily="2" charset="2"/>
              <a:buChar char="v"/>
            </a:pPr>
            <a:endParaRPr lang="en-GB" sz="2000" b="1" dirty="0" smtClean="0"/>
          </a:p>
          <a:p>
            <a:pPr marL="354013" lvl="1" indent="-354013" algn="just">
              <a:buFont typeface="Wingdings" pitchFamily="2" charset="2"/>
              <a:buChar char="Ø"/>
            </a:pPr>
            <a:r>
              <a:rPr lang="en-GB" dirty="0" smtClean="0"/>
              <a:t>Line ministries or public authorities in charge of developing the authorized project before launching  the tender have faced  problems.</a:t>
            </a:r>
          </a:p>
          <a:p>
            <a:pPr marL="354013" lvl="1" indent="-354013" algn="just"/>
            <a:endParaRPr lang="en-GB" dirty="0" smtClean="0"/>
          </a:p>
          <a:p>
            <a:pPr marL="811213" lvl="2" indent="-354013" algn="just">
              <a:buFont typeface="Arial" pitchFamily="34" charset="0"/>
              <a:buChar char="•"/>
            </a:pPr>
            <a:r>
              <a:rPr lang="en-GB" b="1" dirty="0" smtClean="0"/>
              <a:t>Several projects not meeting the PPP criteria </a:t>
            </a:r>
            <a:r>
              <a:rPr lang="en-GB" dirty="0" smtClean="0"/>
              <a:t>provided by the law (ex: purchase and maintenance of 300 ambulances, Road construction without long term maintenance obligation)</a:t>
            </a:r>
          </a:p>
          <a:p>
            <a:pPr marL="811213" lvl="2" indent="-354013" algn="just">
              <a:buFont typeface="Arial" pitchFamily="34" charset="0"/>
              <a:buChar char="•"/>
            </a:pPr>
            <a:endParaRPr lang="en-GB" dirty="0" smtClean="0"/>
          </a:p>
          <a:p>
            <a:pPr marL="811213" lvl="2" indent="-354013" algn="just">
              <a:buFont typeface="Arial" pitchFamily="34" charset="0"/>
              <a:buChar char="•"/>
            </a:pPr>
            <a:r>
              <a:rPr lang="en-GB" b="1" dirty="0" smtClean="0"/>
              <a:t>Most projects did not follow the project development process </a:t>
            </a:r>
            <a:r>
              <a:rPr lang="en-GB" dirty="0" smtClean="0"/>
              <a:t>provided by the regulations (not sufficient costs and benefits analysis, no blueprint of the economic and financial scenario, no minimum contract terms)</a:t>
            </a:r>
          </a:p>
          <a:p>
            <a:pPr marL="811213" lvl="2" indent="-354013" algn="just">
              <a:buFont typeface="Arial" pitchFamily="34" charset="0"/>
              <a:buChar char="•"/>
            </a:pPr>
            <a:endParaRPr lang="en-GB" dirty="0" smtClean="0"/>
          </a:p>
          <a:p>
            <a:pPr marL="811213" lvl="2" indent="-354013" algn="just">
              <a:buFont typeface="Arial" pitchFamily="34" charset="0"/>
              <a:buChar char="•"/>
            </a:pPr>
            <a:r>
              <a:rPr lang="en-GB" dirty="0" smtClean="0"/>
              <a:t>Most projects belonging to the </a:t>
            </a:r>
            <a:r>
              <a:rPr lang="en-GB" b="1" dirty="0" smtClean="0"/>
              <a:t>family of public payment PPP creating unacceptable burden on the very tight public budget</a:t>
            </a:r>
            <a:r>
              <a:rPr lang="en-GB" dirty="0" smtClean="0"/>
              <a:t> or imposing  contingent liabilities on future generations without a sufficient level of related externalities</a:t>
            </a:r>
          </a:p>
          <a:p>
            <a:pPr marL="811213" lvl="2" indent="-354013" algn="just">
              <a:buFont typeface="Arial" pitchFamily="34" charset="0"/>
              <a:buChar char="•"/>
            </a:pPr>
            <a:endParaRPr lang="en-GB" dirty="0" smtClean="0"/>
          </a:p>
          <a:p>
            <a:pPr marL="811213" lvl="2" indent="-354013" algn="just">
              <a:buFont typeface="Arial" pitchFamily="34" charset="0"/>
              <a:buChar char="•"/>
            </a:pPr>
            <a:r>
              <a:rPr lang="en-GB" b="1" dirty="0" smtClean="0"/>
              <a:t>No simple reference available through standard </a:t>
            </a:r>
            <a:r>
              <a:rPr lang="en-GB" dirty="0" smtClean="0"/>
              <a:t>bidding documents and template contracts</a:t>
            </a: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400110"/>
          </a:xfrm>
          <a:prstGeom prst="rect">
            <a:avLst/>
          </a:prstGeom>
          <a:solidFill>
            <a:srgbClr val="01236B"/>
          </a:solidFill>
        </p:spPr>
        <p:txBody>
          <a:bodyPr wrap="square" rtlCol="0">
            <a:spAutoFit/>
          </a:bodyPr>
          <a:lstStyle/>
          <a:p>
            <a:pPr algn="ctr"/>
            <a:r>
              <a:rPr lang="en-US" sz="2000" b="1" dirty="0" smtClean="0">
                <a:solidFill>
                  <a:schemeClr val="bg1"/>
                </a:solidFill>
              </a:rPr>
              <a:t>Development of PPP Projects in Burkina Faso : From expectations to reality</a:t>
            </a:r>
            <a:r>
              <a:rPr lang="en-US" sz="2000" dirty="0" smtClean="0">
                <a:solidFill>
                  <a:schemeClr val="bg1"/>
                </a:solidFill>
              </a:rPr>
              <a:t> (2)</a:t>
            </a:r>
            <a:endParaRPr lang="en-US" sz="20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23</a:t>
            </a:fld>
            <a:endParaRPr lang="en-US" dirty="0"/>
          </a:p>
        </p:txBody>
      </p:sp>
      <p:sp>
        <p:nvSpPr>
          <p:cNvPr id="8" name="ZoneTexte 7"/>
          <p:cNvSpPr txBox="1"/>
          <p:nvPr/>
        </p:nvSpPr>
        <p:spPr>
          <a:xfrm>
            <a:off x="2370667" y="1582056"/>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33506" y="972457"/>
            <a:ext cx="9266991" cy="5109091"/>
          </a:xfrm>
          <a:prstGeom prst="rect">
            <a:avLst/>
          </a:prstGeom>
          <a:noFill/>
        </p:spPr>
        <p:txBody>
          <a:bodyPr wrap="square" rtlCol="0">
            <a:spAutoFit/>
          </a:bodyPr>
          <a:lstStyle/>
          <a:p>
            <a:pPr marL="354013" lvl="2" indent="-354013" algn="just">
              <a:buFont typeface="Wingdings" pitchFamily="2" charset="2"/>
              <a:buChar char="Ø"/>
            </a:pPr>
            <a:r>
              <a:rPr lang="en-GB" dirty="0" smtClean="0"/>
              <a:t>	</a:t>
            </a:r>
            <a:r>
              <a:rPr lang="en-GB" sz="2000" dirty="0" smtClean="0"/>
              <a:t>Part of the problem derived from the following:</a:t>
            </a:r>
            <a:endParaRPr lang="en-GB" dirty="0" smtClean="0"/>
          </a:p>
          <a:p>
            <a:pPr marL="354013" lvl="2" indent="-354013" algn="just"/>
            <a:endParaRPr lang="en-GB" dirty="0" smtClean="0"/>
          </a:p>
          <a:p>
            <a:pPr marL="717550" lvl="2" indent="-354013" algn="just">
              <a:buFont typeface="Arial" pitchFamily="34" charset="0"/>
              <a:buChar char="•"/>
            </a:pPr>
            <a:r>
              <a:rPr lang="en-GB" b="1" dirty="0" smtClean="0"/>
              <a:t>PPP Definition in law too vague</a:t>
            </a:r>
          </a:p>
          <a:p>
            <a:pPr marL="717550" lvl="2" indent="-354013" algn="just">
              <a:buFont typeface="Arial" pitchFamily="34" charset="0"/>
              <a:buChar char="•"/>
            </a:pPr>
            <a:endParaRPr lang="en-GB" dirty="0" smtClean="0"/>
          </a:p>
          <a:p>
            <a:pPr marL="717550" lvl="2" indent="-354013" algn="just">
              <a:buFont typeface="Arial" pitchFamily="34" charset="0"/>
              <a:buChar char="•"/>
            </a:pPr>
            <a:r>
              <a:rPr lang="en-GB" b="1" dirty="0" smtClean="0"/>
              <a:t>Ambiguity or conflict with other regulations:</a:t>
            </a:r>
            <a:r>
              <a:rPr lang="en-GB" dirty="0" smtClean="0"/>
              <a:t> examples</a:t>
            </a:r>
            <a:endParaRPr lang="en-GB" b="1" dirty="0" smtClean="0"/>
          </a:p>
          <a:p>
            <a:pPr marL="717550" lvl="2" indent="-354013" algn="just"/>
            <a:endParaRPr lang="en-GB" dirty="0" smtClean="0"/>
          </a:p>
          <a:p>
            <a:pPr marL="1081088" lvl="2" indent="-354013" algn="just">
              <a:buFont typeface="Courier New" pitchFamily="49" charset="0"/>
              <a:buChar char="o"/>
            </a:pPr>
            <a:r>
              <a:rPr lang="en-GB" dirty="0" smtClean="0"/>
              <a:t>Public procurement law 2017 regulates to some extent “</a:t>
            </a:r>
            <a:r>
              <a:rPr lang="en-GB" i="1" dirty="0" err="1" smtClean="0"/>
              <a:t>Délégation</a:t>
            </a:r>
            <a:r>
              <a:rPr lang="en-GB" i="1" dirty="0" smtClean="0"/>
              <a:t> de Service Public</a:t>
            </a:r>
            <a:r>
              <a:rPr lang="en-GB" dirty="0" smtClean="0"/>
              <a:t>” Concession and users fees PPP</a:t>
            </a:r>
          </a:p>
          <a:p>
            <a:pPr marL="1081088" lvl="2" indent="-354013" algn="just">
              <a:buFont typeface="Courier New" pitchFamily="49" charset="0"/>
              <a:buChar char="o"/>
            </a:pPr>
            <a:endParaRPr lang="en-GB" dirty="0" smtClean="0"/>
          </a:p>
          <a:p>
            <a:pPr marL="1081088" lvl="2" indent="-354013" algn="just">
              <a:buFont typeface="Courier New" pitchFamily="49" charset="0"/>
              <a:buChar char="o"/>
            </a:pPr>
            <a:r>
              <a:rPr lang="en-GB" dirty="0" smtClean="0"/>
              <a:t>Sector laws such as energy 2017 also deal with concession PPP and various provisions of equitable contract law </a:t>
            </a:r>
          </a:p>
          <a:p>
            <a:pPr marL="717550" lvl="2" indent="-354013" algn="just"/>
            <a:endParaRPr lang="en-GB" dirty="0" smtClean="0"/>
          </a:p>
          <a:p>
            <a:pPr marL="717550" lvl="2" indent="-354013" algn="just">
              <a:buFont typeface="Arial" pitchFamily="34" charset="0"/>
              <a:buChar char="•"/>
            </a:pPr>
            <a:r>
              <a:rPr lang="en-GB" b="1" dirty="0" smtClean="0"/>
              <a:t>Insufficient promotion of PPP best practices </a:t>
            </a:r>
            <a:r>
              <a:rPr lang="en-GB" dirty="0" smtClean="0"/>
              <a:t>realistic in the Burkina context</a:t>
            </a:r>
          </a:p>
          <a:p>
            <a:pPr marL="717550" lvl="2" indent="-354013" algn="just"/>
            <a:endParaRPr lang="en-GB" dirty="0" smtClean="0"/>
          </a:p>
          <a:p>
            <a:pPr marL="717550" lvl="2" indent="-354013" algn="just">
              <a:buFont typeface="Arial" pitchFamily="34" charset="0"/>
              <a:buChar char="•"/>
            </a:pPr>
            <a:r>
              <a:rPr lang="en-GB" b="1" dirty="0" smtClean="0"/>
              <a:t>Draft of PPP regional framework law </a:t>
            </a:r>
            <a:r>
              <a:rPr lang="en-GB" dirty="0" smtClean="0"/>
              <a:t>(WAEMU directive) with Burkina laws to comply</a:t>
            </a:r>
          </a:p>
          <a:p>
            <a:pPr marL="717550" lvl="2" indent="-354013" algn="just"/>
            <a:endParaRPr lang="en-GB" dirty="0" smtClean="0"/>
          </a:p>
          <a:p>
            <a:pPr marL="717550" lvl="2" indent="-354013" algn="just">
              <a:buFont typeface="Arial" pitchFamily="34" charset="0"/>
              <a:buChar char="•"/>
            </a:pPr>
            <a:r>
              <a:rPr lang="en-GB" b="1" dirty="0" smtClean="0"/>
              <a:t>Difficult access to good quality advisors in terms of timing and financing </a:t>
            </a:r>
            <a:r>
              <a:rPr lang="en-GB" dirty="0" smtClean="0"/>
              <a:t>(development aid insufficient to bridge the gap)</a:t>
            </a:r>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400110"/>
          </a:xfrm>
          <a:prstGeom prst="rect">
            <a:avLst/>
          </a:prstGeom>
          <a:solidFill>
            <a:srgbClr val="01236B"/>
          </a:solidFill>
        </p:spPr>
        <p:txBody>
          <a:bodyPr wrap="square" rtlCol="0">
            <a:spAutoFit/>
          </a:bodyPr>
          <a:lstStyle/>
          <a:p>
            <a:pPr algn="ctr"/>
            <a:r>
              <a:rPr lang="en-US" sz="2000" b="1" dirty="0" smtClean="0">
                <a:solidFill>
                  <a:schemeClr val="bg1"/>
                </a:solidFill>
              </a:rPr>
              <a:t>Development of PPP Projects in Burkina Faso : From expectations to reality</a:t>
            </a:r>
            <a:r>
              <a:rPr lang="en-US" sz="2000" dirty="0" smtClean="0">
                <a:solidFill>
                  <a:schemeClr val="bg1"/>
                </a:solidFill>
              </a:rPr>
              <a:t> (3)</a:t>
            </a:r>
            <a:endParaRPr lang="en-US" sz="20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24</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33506" y="986971"/>
            <a:ext cx="9266991" cy="5786199"/>
          </a:xfrm>
          <a:prstGeom prst="rect">
            <a:avLst/>
          </a:prstGeom>
          <a:noFill/>
        </p:spPr>
        <p:txBody>
          <a:bodyPr wrap="square" rtlCol="0">
            <a:spAutoFit/>
          </a:bodyPr>
          <a:lstStyle/>
          <a:p>
            <a:pPr marL="361950" lvl="2" indent="-354013" algn="just">
              <a:buFont typeface="Wingdings" pitchFamily="2" charset="2"/>
              <a:buChar char="v"/>
            </a:pPr>
            <a:r>
              <a:rPr lang="en-GB" sz="1600" b="1" dirty="0" smtClean="0"/>
              <a:t>Redressing  the situation : 2017 : an integrated plan with strong political support</a:t>
            </a:r>
          </a:p>
          <a:p>
            <a:pPr marL="361950" lvl="2" indent="-354013" algn="just">
              <a:buFont typeface="Wingdings" pitchFamily="2" charset="2"/>
              <a:buChar char="Ø"/>
            </a:pPr>
            <a:endParaRPr lang="en-GB" sz="1600" dirty="0" smtClean="0"/>
          </a:p>
          <a:p>
            <a:pPr marL="361950" lvl="2" indent="-354013" algn="just">
              <a:buFont typeface="+mj-lt"/>
              <a:buAutoNum type="arabicPeriod"/>
            </a:pPr>
            <a:r>
              <a:rPr lang="en-GB" sz="1600" b="1" dirty="0" smtClean="0"/>
              <a:t>Identification of top priority projects and fast track procedures </a:t>
            </a:r>
            <a:r>
              <a:rPr lang="en-GB" sz="1600" dirty="0" smtClean="0"/>
              <a:t>(law of July 2017 permitting direct negotiation with candidates already identified without compromising with the core principles of  PPP law and public procurement)</a:t>
            </a:r>
          </a:p>
          <a:p>
            <a:pPr marL="361950" lvl="2" indent="-354013" algn="just">
              <a:buFont typeface="+mj-lt"/>
              <a:buAutoNum type="arabicPeriod"/>
            </a:pPr>
            <a:endParaRPr lang="en-GB" sz="1600" dirty="0" smtClean="0"/>
          </a:p>
          <a:p>
            <a:pPr marL="709613" lvl="2" indent="-354013" algn="just">
              <a:buFont typeface="Wingdings" pitchFamily="2" charset="2"/>
              <a:buChar char="Ø"/>
            </a:pPr>
            <a:r>
              <a:rPr lang="en-GB" sz="1600" dirty="0" smtClean="0"/>
              <a:t>9 line ministries have presented  Top priority projects : (altogether 38 projects) </a:t>
            </a:r>
            <a:r>
              <a:rPr lang="en-GB" sz="1600" b="1" dirty="0" smtClean="0"/>
              <a:t>7 projects have been declared eligible </a:t>
            </a:r>
            <a:r>
              <a:rPr lang="en-GB" sz="1600" dirty="0" smtClean="0"/>
              <a:t>: 3 in energy , 2 in the roads , 2 in health subject to several conditions for the eligible bidder</a:t>
            </a:r>
          </a:p>
          <a:p>
            <a:pPr marL="1166813" lvl="3" indent="-354013" algn="just">
              <a:buFont typeface="Arial" pitchFamily="34" charset="0"/>
              <a:buChar char="•"/>
            </a:pPr>
            <a:r>
              <a:rPr lang="en-GB" sz="1600" dirty="0" smtClean="0"/>
              <a:t>Creation of an SPV</a:t>
            </a:r>
          </a:p>
          <a:p>
            <a:pPr marL="1166813" lvl="3" indent="-354013" algn="just">
              <a:buFont typeface="Arial" pitchFamily="34" charset="0"/>
              <a:buChar char="•"/>
            </a:pPr>
            <a:r>
              <a:rPr lang="en-GB" sz="1600" dirty="0" smtClean="0"/>
              <a:t>Compliance with a minimum intangible contractual provisions and technical requirements</a:t>
            </a:r>
          </a:p>
          <a:p>
            <a:pPr marL="1166813" lvl="3" indent="-354013" algn="just">
              <a:buFont typeface="Arial" pitchFamily="34" charset="0"/>
              <a:buChar char="•"/>
            </a:pPr>
            <a:r>
              <a:rPr lang="en-GB" sz="1600" dirty="0" smtClean="0"/>
              <a:t>Clear planning and development budget</a:t>
            </a:r>
          </a:p>
          <a:p>
            <a:pPr marL="1166813" lvl="3" indent="-354013" algn="just">
              <a:buFont typeface="Arial" pitchFamily="34" charset="0"/>
              <a:buChar char="•"/>
            </a:pPr>
            <a:r>
              <a:rPr lang="en-GB" sz="1600" dirty="0" smtClean="0"/>
              <a:t>Socioeconomic impact </a:t>
            </a:r>
          </a:p>
          <a:p>
            <a:pPr marL="1166813" lvl="3" indent="-354013" algn="just">
              <a:buFont typeface="Arial" pitchFamily="34" charset="0"/>
              <a:buChar char="•"/>
            </a:pPr>
            <a:r>
              <a:rPr lang="en-GB" sz="1600" dirty="0" smtClean="0"/>
              <a:t>Transfer of know-how</a:t>
            </a:r>
          </a:p>
          <a:p>
            <a:pPr marL="1166813" lvl="3" indent="-354013" algn="just">
              <a:buFont typeface="Arial" pitchFamily="34" charset="0"/>
              <a:buChar char="•"/>
            </a:pPr>
            <a:r>
              <a:rPr lang="en-GB" sz="1600" dirty="0" smtClean="0"/>
              <a:t>Confidentiality agreement</a:t>
            </a:r>
          </a:p>
          <a:p>
            <a:pPr marL="709613" lvl="2" indent="-354013" algn="just"/>
            <a:endParaRPr lang="en-GB" sz="1600" dirty="0" smtClean="0"/>
          </a:p>
          <a:p>
            <a:pPr marL="361950" lvl="2" indent="-354013" algn="just">
              <a:buFont typeface="+mj-lt"/>
              <a:buAutoNum type="arabicPeriod" startAt="2"/>
            </a:pPr>
            <a:r>
              <a:rPr lang="en-GB" sz="1600" b="1" dirty="0" smtClean="0"/>
              <a:t>Inclusive program with international assistance for</a:t>
            </a:r>
            <a:r>
              <a:rPr lang="en-GB" sz="1600" dirty="0" smtClean="0"/>
              <a:t>:</a:t>
            </a:r>
          </a:p>
          <a:p>
            <a:pPr marL="1166813" lvl="3" indent="-354013" algn="just">
              <a:buFont typeface="Arial" pitchFamily="34" charset="0"/>
              <a:buChar char="•"/>
            </a:pPr>
            <a:r>
              <a:rPr lang="en-GB" sz="1600" dirty="0" smtClean="0"/>
              <a:t>Evaluating the situation </a:t>
            </a:r>
          </a:p>
          <a:p>
            <a:pPr marL="1166813" lvl="3" indent="-354013" algn="just">
              <a:buFont typeface="Arial" pitchFamily="34" charset="0"/>
              <a:buChar char="•"/>
            </a:pPr>
            <a:r>
              <a:rPr lang="en-GB" sz="1600" dirty="0" smtClean="0"/>
              <a:t>Proposing way forward to overcome the practical hurdles</a:t>
            </a:r>
          </a:p>
          <a:p>
            <a:pPr marL="1166813" lvl="3" indent="-354013" algn="just">
              <a:buFont typeface="Arial" pitchFamily="34" charset="0"/>
              <a:buChar char="•"/>
            </a:pPr>
            <a:r>
              <a:rPr lang="en-GB" sz="1600" dirty="0" smtClean="0"/>
              <a:t>Drafting PfPPP project development manual</a:t>
            </a:r>
          </a:p>
          <a:p>
            <a:pPr marL="1166813" lvl="3" indent="-354013" algn="just">
              <a:buFont typeface="Arial" pitchFamily="34" charset="0"/>
              <a:buChar char="•"/>
            </a:pPr>
            <a:r>
              <a:rPr lang="en-GB" sz="1600" dirty="0" smtClean="0"/>
              <a:t>Proposing template: SBD’s and template of PfPPP contract</a:t>
            </a:r>
          </a:p>
          <a:p>
            <a:pPr marL="354013" lvl="1" indent="-354013" algn="just"/>
            <a:endParaRPr lang="en-GB" b="1" dirty="0" smtClean="0"/>
          </a:p>
          <a:p>
            <a:pPr marL="354013" lvl="1" indent="-354013" algn="just"/>
            <a:endParaRPr lang="en-GB" sz="1600" dirty="0" smtClean="0"/>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400110"/>
          </a:xfrm>
          <a:prstGeom prst="rect">
            <a:avLst/>
          </a:prstGeom>
          <a:solidFill>
            <a:srgbClr val="01236B"/>
          </a:solidFill>
        </p:spPr>
        <p:txBody>
          <a:bodyPr wrap="square" rtlCol="0">
            <a:spAutoFit/>
          </a:bodyPr>
          <a:lstStyle/>
          <a:p>
            <a:pPr algn="ctr"/>
            <a:r>
              <a:rPr lang="en-US" sz="2000" b="1" dirty="0" smtClean="0">
                <a:solidFill>
                  <a:schemeClr val="bg1"/>
                </a:solidFill>
              </a:rPr>
              <a:t>Development of PPP Projects in Burkina Faso : From expectations to reality </a:t>
            </a:r>
            <a:r>
              <a:rPr lang="en-US" sz="2000" dirty="0" smtClean="0">
                <a:solidFill>
                  <a:schemeClr val="bg1"/>
                </a:solidFill>
              </a:rPr>
              <a:t>(4)</a:t>
            </a:r>
            <a:endParaRPr lang="en-US" sz="2000"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25</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0" name="ZoneTexte 9"/>
          <p:cNvSpPr txBox="1"/>
          <p:nvPr/>
        </p:nvSpPr>
        <p:spPr>
          <a:xfrm>
            <a:off x="2533506" y="928914"/>
            <a:ext cx="9266991" cy="5509200"/>
          </a:xfrm>
          <a:prstGeom prst="rect">
            <a:avLst/>
          </a:prstGeom>
          <a:noFill/>
        </p:spPr>
        <p:txBody>
          <a:bodyPr wrap="square" rtlCol="0">
            <a:spAutoFit/>
          </a:bodyPr>
          <a:lstStyle/>
          <a:p>
            <a:pPr marL="361950" lvl="2" indent="-354013" algn="just">
              <a:buFont typeface="Wingdings" pitchFamily="2" charset="2"/>
              <a:buChar char="v"/>
            </a:pPr>
            <a:r>
              <a:rPr lang="en-GB" sz="1600" b="1" dirty="0" smtClean="0"/>
              <a:t>Redressing  the situation : implementation of the integrated action plan </a:t>
            </a:r>
          </a:p>
          <a:p>
            <a:pPr marL="361950" lvl="2" indent="-354013" algn="just">
              <a:buFont typeface="Wingdings" pitchFamily="2" charset="2"/>
              <a:buChar char="Ø"/>
            </a:pPr>
            <a:endParaRPr lang="en-GB" sz="1400" b="1" dirty="0" smtClean="0"/>
          </a:p>
          <a:p>
            <a:pPr marL="358775" lvl="2" indent="-342900">
              <a:buFont typeface="+mj-lt"/>
              <a:buAutoNum type="arabicPeriod"/>
            </a:pPr>
            <a:r>
              <a:rPr lang="en-GB" sz="1400" b="1" dirty="0" smtClean="0"/>
              <a:t>An International expert team </a:t>
            </a:r>
            <a:r>
              <a:rPr lang="en-GB" sz="1400" dirty="0" smtClean="0"/>
              <a:t>comprising several experts of ETIC-PPP </a:t>
            </a:r>
            <a:r>
              <a:rPr lang="en-GB" sz="1400" b="1" dirty="0" smtClean="0"/>
              <a:t>has participated to several rounds of exchanges in Burkina Faso</a:t>
            </a:r>
            <a:r>
              <a:rPr lang="en-GB" sz="1400" dirty="0" smtClean="0"/>
              <a:t> with PPP unit and line ministries both for implementing the plan and proposing an initial analysis of priority projects and their condition for effective implementation</a:t>
            </a:r>
            <a:endParaRPr lang="fr-FR" sz="1400" dirty="0" smtClean="0"/>
          </a:p>
          <a:p>
            <a:pPr marL="358775" lvl="2" indent="-342900">
              <a:buFont typeface="+mj-lt"/>
              <a:buAutoNum type="arabicPeriod"/>
            </a:pPr>
            <a:endParaRPr lang="fr-FR" sz="1400" dirty="0" smtClean="0"/>
          </a:p>
          <a:p>
            <a:pPr marL="358775" lvl="2" indent="-342900">
              <a:buFont typeface="+mj-lt"/>
              <a:buAutoNum type="arabicPeriod"/>
            </a:pPr>
            <a:r>
              <a:rPr lang="en-GB" sz="1400" dirty="0" smtClean="0"/>
              <a:t>An </a:t>
            </a:r>
            <a:r>
              <a:rPr lang="en-GB" sz="1400" b="1" dirty="0" smtClean="0"/>
              <a:t>inception memorandum has been drafted including a list issues and way forward </a:t>
            </a:r>
            <a:r>
              <a:rPr lang="en-GB" sz="1400" dirty="0" smtClean="0"/>
              <a:t>together with the process for designing a procedure manual and template for standard bidding documents and general contract conditions for PfPPP contracts</a:t>
            </a:r>
            <a:endParaRPr lang="fr-FR" sz="1400" dirty="0" smtClean="0"/>
          </a:p>
          <a:p>
            <a:pPr marL="358775" lvl="2" indent="-342900">
              <a:buFont typeface="+mj-lt"/>
              <a:buAutoNum type="arabicPeriod"/>
            </a:pPr>
            <a:endParaRPr lang="fr-FR" sz="1400" dirty="0" smtClean="0"/>
          </a:p>
          <a:p>
            <a:pPr marL="358775" lvl="2" indent="-342900">
              <a:buFont typeface="+mj-lt"/>
              <a:buAutoNum type="arabicPeriod"/>
            </a:pPr>
            <a:r>
              <a:rPr lang="en-GB" sz="1400" dirty="0" smtClean="0"/>
              <a:t>A </a:t>
            </a:r>
            <a:r>
              <a:rPr lang="en-GB" sz="1400" b="1" dirty="0" smtClean="0"/>
              <a:t>very detailed questionnaire addressing more or less 80 issues and friction points impairing more or less the </a:t>
            </a:r>
            <a:r>
              <a:rPr lang="en-GB" sz="1400" b="1" dirty="0" err="1" smtClean="0"/>
              <a:t>contractualisation</a:t>
            </a:r>
            <a:r>
              <a:rPr lang="en-GB" sz="1400" b="1" dirty="0" smtClean="0"/>
              <a:t> process </a:t>
            </a:r>
            <a:r>
              <a:rPr lang="en-GB" sz="1400" dirty="0" smtClean="0"/>
              <a:t>and valid for the seven projects in energy, road and health has been issued.</a:t>
            </a:r>
            <a:endParaRPr lang="fr-FR" sz="1400" dirty="0" smtClean="0"/>
          </a:p>
          <a:p>
            <a:pPr marL="358775" lvl="2" indent="-342900">
              <a:buFont typeface="+mj-lt"/>
              <a:buAutoNum type="arabicPeriod"/>
            </a:pPr>
            <a:endParaRPr lang="fr-FR" sz="1400" b="1" dirty="0" smtClean="0"/>
          </a:p>
          <a:p>
            <a:pPr marL="358775" lvl="2" indent="-342900">
              <a:buFont typeface="+mj-lt"/>
              <a:buAutoNum type="arabicPeriod"/>
            </a:pPr>
            <a:r>
              <a:rPr lang="en-GB" sz="1400" b="1" dirty="0" smtClean="0"/>
              <a:t>Answers from each team in charge of developing the feasibility of projects </a:t>
            </a:r>
            <a:r>
              <a:rPr lang="en-GB" sz="1400" dirty="0" smtClean="0"/>
              <a:t>are coming</a:t>
            </a:r>
            <a:endParaRPr lang="fr-FR" sz="1400" dirty="0" smtClean="0"/>
          </a:p>
          <a:p>
            <a:pPr marL="358775" lvl="2" indent="-342900">
              <a:buFont typeface="+mj-lt"/>
              <a:buAutoNum type="arabicPeriod"/>
            </a:pPr>
            <a:endParaRPr lang="fr-FR" sz="1400" dirty="0" smtClean="0"/>
          </a:p>
          <a:p>
            <a:pPr marL="358775" lvl="2" indent="-342900">
              <a:buFont typeface="+mj-lt"/>
              <a:buAutoNum type="arabicPeriod"/>
            </a:pPr>
            <a:r>
              <a:rPr lang="en-GB" sz="1400" dirty="0" smtClean="0"/>
              <a:t>From there, </a:t>
            </a:r>
            <a:r>
              <a:rPr lang="en-GB" sz="1400" b="1" dirty="0" smtClean="0"/>
              <a:t>focus on remaining key issues to permit effective and transparent contract negotiation</a:t>
            </a:r>
            <a:endParaRPr lang="fr-FR" sz="1400" dirty="0" smtClean="0"/>
          </a:p>
          <a:p>
            <a:pPr marL="358775" lvl="2" indent="-342900">
              <a:buFont typeface="+mj-lt"/>
              <a:buAutoNum type="arabicPeriod"/>
            </a:pPr>
            <a:endParaRPr lang="fr-FR" sz="1400" b="1" dirty="0" smtClean="0"/>
          </a:p>
          <a:p>
            <a:pPr marL="358775" lvl="2" indent="-342900">
              <a:buFont typeface="+mj-lt"/>
              <a:buAutoNum type="arabicPeriod"/>
            </a:pPr>
            <a:r>
              <a:rPr lang="en-GB" sz="1400" b="1" dirty="0" smtClean="0"/>
              <a:t>Altogether very promising outcome (example: 8 photovoltaic projects)</a:t>
            </a:r>
            <a:endParaRPr lang="fr-FR" sz="1400" dirty="0" smtClean="0"/>
          </a:p>
          <a:p>
            <a:r>
              <a:rPr lang="en-US" sz="1400" dirty="0" smtClean="0"/>
              <a:t> </a:t>
            </a:r>
            <a:endParaRPr lang="fr-FR" sz="1400" dirty="0" smtClean="0"/>
          </a:p>
          <a:p>
            <a:pPr marL="711200" lvl="0" indent="-347663">
              <a:buFont typeface="Wingdings" pitchFamily="2" charset="2"/>
              <a:buChar char="Ø"/>
            </a:pPr>
            <a:r>
              <a:rPr lang="en-US" sz="1400" dirty="0" smtClean="0"/>
              <a:t>T</a:t>
            </a:r>
            <a:r>
              <a:rPr lang="en-GB" sz="1400" dirty="0" smtClean="0"/>
              <a:t>hanks to the very active support of the World Bank, </a:t>
            </a:r>
            <a:r>
              <a:rPr lang="en-GB" sz="1400" b="1" dirty="0" smtClean="0"/>
              <a:t>easy benchmark with the photovoltaic project </a:t>
            </a:r>
            <a:r>
              <a:rPr lang="en-GB" sz="1400" b="1" i="1" dirty="0" err="1" smtClean="0"/>
              <a:t>Zagtouli</a:t>
            </a:r>
            <a:r>
              <a:rPr lang="en-GB" sz="1400" b="1" i="1" dirty="0" smtClean="0"/>
              <a:t> </a:t>
            </a:r>
            <a:r>
              <a:rPr lang="en-GB" sz="1400" dirty="0" smtClean="0"/>
              <a:t>(not developed in PPP but under the modern form of Design, Build &amp; Operate with many lump sum elements)</a:t>
            </a:r>
            <a:endParaRPr lang="fr-FR" sz="1400" dirty="0" smtClean="0"/>
          </a:p>
          <a:p>
            <a:pPr marL="711200" indent="-347663">
              <a:buFont typeface="Wingdings" pitchFamily="2" charset="2"/>
              <a:buChar char="Ø"/>
            </a:pPr>
            <a:endParaRPr lang="fr-FR" sz="1400" dirty="0" smtClean="0"/>
          </a:p>
          <a:p>
            <a:pPr marL="711200" lvl="0" indent="-347663">
              <a:buFont typeface="Wingdings" pitchFamily="2" charset="2"/>
              <a:buChar char="Ø"/>
            </a:pPr>
            <a:r>
              <a:rPr lang="en-US" sz="1400" b="1" dirty="0" smtClean="0"/>
              <a:t>C</a:t>
            </a:r>
            <a:r>
              <a:rPr lang="en-GB" sz="1400" b="1" dirty="0" err="1" smtClean="0"/>
              <a:t>ompetitive</a:t>
            </a:r>
            <a:r>
              <a:rPr lang="en-GB" sz="1400" b="1" dirty="0" smtClean="0"/>
              <a:t> negotiation underway based on a structured open book</a:t>
            </a:r>
            <a:r>
              <a:rPr lang="en-GB" sz="1400" dirty="0" smtClean="0"/>
              <a:t> </a:t>
            </a:r>
            <a:r>
              <a:rPr lang="en-GB" sz="1400" b="1" dirty="0" smtClean="0"/>
              <a:t>approach</a:t>
            </a:r>
            <a:r>
              <a:rPr lang="en-GB" sz="1400" dirty="0" smtClean="0"/>
              <a:t> where output price per KW is one of the multi criteria [including competitive IRR, maximum equity ratio, interest rate for lender, deadline for financial close (after the deadline no rights and compensation for the bidder)] </a:t>
            </a:r>
            <a:endParaRPr lang="fr-FR" sz="1400" dirty="0"/>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6"/>
            <a:ext cx="9635067" cy="400110"/>
          </a:xfrm>
          <a:prstGeom prst="rect">
            <a:avLst/>
          </a:prstGeom>
          <a:solidFill>
            <a:srgbClr val="01236B"/>
          </a:solidFill>
        </p:spPr>
        <p:txBody>
          <a:bodyPr wrap="square" rtlCol="0">
            <a:spAutoFit/>
          </a:bodyPr>
          <a:lstStyle/>
          <a:p>
            <a:pPr algn="ctr"/>
            <a:r>
              <a:rPr lang="en-US" sz="2000" b="1" dirty="0" smtClean="0">
                <a:solidFill>
                  <a:schemeClr val="bg1"/>
                </a:solidFill>
              </a:rPr>
              <a:t>Development of PPP Projects in Burkina Faso : From expectations to reality </a:t>
            </a:r>
            <a:r>
              <a:rPr lang="en-US" sz="2000" dirty="0" smtClean="0">
                <a:solidFill>
                  <a:schemeClr val="bg1"/>
                </a:solidFill>
              </a:rPr>
              <a:t>(5)</a:t>
            </a:r>
            <a:endParaRPr lang="en-US" sz="20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955FFA39-CE60-4B55-AE18-7240B9FE9D09}" type="slidenum">
              <a:rPr lang="en-US" smtClean="0"/>
              <a:pPr/>
              <a:t>26</a:t>
            </a:fld>
            <a:endParaRPr lang="en-US" dirty="0"/>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556933" y="237064"/>
            <a:ext cx="9635067" cy="400110"/>
          </a:xfrm>
          <a:prstGeom prst="rect">
            <a:avLst/>
          </a:prstGeom>
          <a:solidFill>
            <a:srgbClr val="01236B"/>
          </a:solidFill>
        </p:spPr>
        <p:txBody>
          <a:bodyPr wrap="square" rtlCol="0">
            <a:spAutoFit/>
          </a:bodyPr>
          <a:lstStyle/>
          <a:p>
            <a:pPr algn="ctr"/>
            <a:r>
              <a:rPr lang="en-US" sz="2000" b="1" dirty="0" smtClean="0">
                <a:solidFill>
                  <a:schemeClr val="bg1"/>
                </a:solidFill>
              </a:rPr>
              <a:t>How to attract  the private sector for PfPPP for highway in Africa ?</a:t>
            </a:r>
            <a:endParaRPr lang="en-US" sz="2000" b="1" dirty="0">
              <a:solidFill>
                <a:schemeClr val="bg1"/>
              </a:solidFill>
            </a:endParaRPr>
          </a:p>
        </p:txBody>
      </p:sp>
      <p:sp>
        <p:nvSpPr>
          <p:cNvPr id="9" name="Footer Placeholder 5"/>
          <p:cNvSpPr>
            <a:spLocks noGrp="1"/>
          </p:cNvSpPr>
          <p:nvPr>
            <p:ph type="ftr" sz="quarter" idx="11"/>
          </p:nvPr>
        </p:nvSpPr>
        <p:spPr>
          <a:xfrm>
            <a:off x="2572279" y="6431407"/>
            <a:ext cx="7084177" cy="365125"/>
          </a:xfrm>
        </p:spPr>
        <p:txBody>
          <a:bodyPr/>
          <a:lstStyle/>
          <a:p>
            <a:r>
              <a:rPr lang="fr-FR" dirty="0" smtClean="0"/>
              <a:t>© 2018 - Frilet Société d'Avocats</a:t>
            </a:r>
            <a:endParaRPr lang="en-US" dirty="0"/>
          </a:p>
        </p:txBody>
      </p:sp>
      <p:pic>
        <p:nvPicPr>
          <p:cNvPr id="12" name="Image 11"/>
          <p:cNvPicPr/>
          <p:nvPr/>
        </p:nvPicPr>
        <p:blipFill>
          <a:blip r:embed="rId3" cstate="print"/>
          <a:srcRect/>
          <a:stretch>
            <a:fillRect/>
          </a:stretch>
        </p:blipFill>
        <p:spPr bwMode="auto">
          <a:xfrm>
            <a:off x="122098" y="1"/>
            <a:ext cx="1459959" cy="1132114"/>
          </a:xfrm>
          <a:prstGeom prst="rect">
            <a:avLst/>
          </a:prstGeom>
          <a:noFill/>
          <a:ln w="9525">
            <a:noFill/>
            <a:miter lim="800000"/>
            <a:headEnd/>
            <a:tailEnd/>
          </a:ln>
        </p:spPr>
      </p:pic>
      <p:pic>
        <p:nvPicPr>
          <p:cNvPr id="16" name="Image 1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09185" y="1231040"/>
            <a:ext cx="1082588" cy="1207360"/>
          </a:xfrm>
          <a:prstGeom prst="rect">
            <a:avLst/>
          </a:prstGeom>
          <a:noFill/>
          <a:ln>
            <a:noFill/>
          </a:ln>
        </p:spPr>
      </p:pic>
      <p:sp>
        <p:nvSpPr>
          <p:cNvPr id="11" name="ZoneTexte 10"/>
          <p:cNvSpPr txBox="1"/>
          <p:nvPr/>
        </p:nvSpPr>
        <p:spPr>
          <a:xfrm>
            <a:off x="2533506" y="928914"/>
            <a:ext cx="9266991" cy="523220"/>
          </a:xfrm>
          <a:prstGeom prst="rect">
            <a:avLst/>
          </a:prstGeom>
          <a:noFill/>
        </p:spPr>
        <p:txBody>
          <a:bodyPr wrap="square" rtlCol="0">
            <a:spAutoFit/>
          </a:bodyPr>
          <a:lstStyle/>
          <a:p>
            <a:pPr marL="361950" lvl="2" indent="-354013" algn="just"/>
            <a:endParaRPr lang="fr-FR" sz="1400" dirty="0" smtClean="0"/>
          </a:p>
          <a:p>
            <a:pPr marL="361950" lvl="2" indent="-354013" algn="just"/>
            <a:endParaRPr lang="fr-FR" sz="1400" dirty="0"/>
          </a:p>
        </p:txBody>
      </p:sp>
      <p:sp>
        <p:nvSpPr>
          <p:cNvPr id="15" name="ZoneTexte 14"/>
          <p:cNvSpPr txBox="1"/>
          <p:nvPr/>
        </p:nvSpPr>
        <p:spPr>
          <a:xfrm>
            <a:off x="2533506" y="928914"/>
            <a:ext cx="9266991" cy="5170646"/>
          </a:xfrm>
          <a:prstGeom prst="rect">
            <a:avLst/>
          </a:prstGeom>
          <a:noFill/>
        </p:spPr>
        <p:txBody>
          <a:bodyPr wrap="square" rtlCol="0">
            <a:spAutoFit/>
          </a:bodyPr>
          <a:lstStyle/>
          <a:p>
            <a:pPr marL="0" lvl="2" indent="7938" algn="just">
              <a:tabLst>
                <a:tab pos="449263" algn="l"/>
              </a:tabLst>
            </a:pPr>
            <a:r>
              <a:rPr lang="en-US" sz="2200" b="1" dirty="0" smtClean="0"/>
              <a:t>Prerequisite: </a:t>
            </a:r>
            <a:r>
              <a:rPr lang="en-US" sz="2200" dirty="0" smtClean="0"/>
              <a:t>an institutional, legal, procedural and contractual  framework taking into account lessons learnt internationally and in in West </a:t>
            </a:r>
            <a:r>
              <a:rPr lang="en-US" sz="2200" dirty="0" smtClean="0"/>
              <a:t>Africa</a:t>
            </a:r>
          </a:p>
          <a:p>
            <a:pPr marL="0" lvl="2" indent="7938" algn="just">
              <a:tabLst>
                <a:tab pos="449263" algn="l"/>
              </a:tabLst>
            </a:pPr>
            <a:endParaRPr lang="en-US" sz="2200" dirty="0" smtClean="0"/>
          </a:p>
          <a:p>
            <a:pPr marL="0" lvl="2" indent="7938" algn="just">
              <a:tabLst>
                <a:tab pos="449263" algn="l"/>
              </a:tabLst>
            </a:pPr>
            <a:r>
              <a:rPr lang="en-US" sz="2200" dirty="0" smtClean="0"/>
              <a:t>It is useful to refer to the draft of WAEMU </a:t>
            </a:r>
            <a:r>
              <a:rPr lang="en-US" sz="2200" dirty="0" smtClean="0"/>
              <a:t>Directive</a:t>
            </a:r>
            <a:endParaRPr lang="en-US" sz="2200" dirty="0" smtClean="0"/>
          </a:p>
          <a:p>
            <a:pPr marL="0" lvl="2" indent="7938" algn="just">
              <a:tabLst>
                <a:tab pos="449263" algn="l"/>
              </a:tabLst>
            </a:pPr>
            <a:endParaRPr lang="en-US" sz="2200" dirty="0" smtClean="0"/>
          </a:p>
          <a:p>
            <a:pPr marL="0" lvl="2" indent="7938" algn="just">
              <a:tabLst>
                <a:tab pos="449263" algn="l"/>
              </a:tabLst>
            </a:pPr>
            <a:r>
              <a:rPr lang="en-US" sz="2200" dirty="0" smtClean="0"/>
              <a:t>Equally useful provisions in the Burkina Faso framework. However important standards and best practices remain to be further discussed and integrated in such a framework. The Burkina practical experience in the last 3 years and lessons learnt deserve to be well appraised</a:t>
            </a:r>
            <a:r>
              <a:rPr lang="en-US" sz="2200" dirty="0" smtClean="0"/>
              <a:t>.</a:t>
            </a:r>
          </a:p>
          <a:p>
            <a:pPr marL="0" lvl="2" indent="7938" algn="just">
              <a:tabLst>
                <a:tab pos="449263" algn="l"/>
              </a:tabLst>
            </a:pPr>
            <a:endParaRPr lang="en-US" sz="2200" dirty="0" smtClean="0"/>
          </a:p>
          <a:p>
            <a:pPr marL="0" lvl="2" indent="7938" algn="just">
              <a:tabLst>
                <a:tab pos="449263" algn="l"/>
              </a:tabLst>
            </a:pPr>
            <a:r>
              <a:rPr lang="en-US" sz="2200" smtClean="0"/>
              <a:t>Within this framework, a simple and tested template of contractual clauses interrelated between law, economics and public service requirements (as proposed by the UNECE International Centre of Excellence </a:t>
            </a:r>
            <a:r>
              <a:rPr lang="en-US" sz="2200" smtClean="0"/>
              <a:t>program</a:t>
            </a:r>
            <a:r>
              <a:rPr lang="en-US" sz="2200" smtClean="0"/>
              <a:t>)</a:t>
            </a:r>
            <a:endParaRPr lang="en-US" sz="2200" dirty="0" smtClean="0"/>
          </a:p>
          <a:p>
            <a:pPr marL="0" lvl="2" indent="7938" algn="just">
              <a:tabLst>
                <a:tab pos="449263" algn="l"/>
              </a:tabLst>
            </a:pPr>
            <a:endParaRPr lang="en-US" sz="2200" dirty="0" smtClean="0"/>
          </a:p>
          <a:p>
            <a:pPr marL="0" lvl="2" indent="7938" algn="just">
              <a:tabLst>
                <a:tab pos="449263" algn="l"/>
              </a:tabLst>
            </a:pPr>
            <a:r>
              <a:rPr lang="en-US" sz="2200" b="1" dirty="0" smtClean="0"/>
              <a:t>Excerpts</a:t>
            </a:r>
            <a:r>
              <a:rPr lang="en-US" sz="2200" dirty="0" smtClean="0"/>
              <a:t>: economic and tariff </a:t>
            </a:r>
            <a:r>
              <a:rPr lang="en-US" sz="2200" dirty="0" smtClean="0"/>
              <a:t>clauses for PfPPP</a:t>
            </a:r>
            <a:endParaRPr lang="en-US" sz="2200" dirty="0"/>
          </a:p>
        </p:txBody>
      </p:sp>
    </p:spTree>
    <p:extLst>
      <p:ext uri="{BB962C8B-B14F-4D97-AF65-F5344CB8AC3E}">
        <p14:creationId xmlns="" xmlns:p14="http://schemas.microsoft.com/office/powerpoint/2010/main" val="1506107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27</a:t>
            </a:fld>
            <a:endParaRPr lang="fr-BE" smtClean="0">
              <a:ea typeface="MS PGothic" pitchFamily="34" charset="-128"/>
            </a:endParaRPr>
          </a:p>
        </p:txBody>
      </p:sp>
      <p:sp>
        <p:nvSpPr>
          <p:cNvPr id="6" name="Titre 1"/>
          <p:cNvSpPr>
            <a:spLocks noGrp="1"/>
          </p:cNvSpPr>
          <p:nvPr>
            <p:ph type="title"/>
          </p:nvPr>
        </p:nvSpPr>
        <p:spPr>
          <a:xfrm>
            <a:off x="2990335" y="162047"/>
            <a:ext cx="9039069" cy="575371"/>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fr-FR" sz="2000" b="1" dirty="0" err="1" smtClean="0">
                <a:solidFill>
                  <a:schemeClr val="bg1"/>
                </a:solidFill>
                <a:latin typeface="+mn-lt"/>
              </a:rPr>
              <a:t>Proposed</a:t>
            </a:r>
            <a:r>
              <a:rPr lang="fr-FR" sz="2000" b="1" dirty="0" smtClean="0">
                <a:solidFill>
                  <a:schemeClr val="bg1"/>
                </a:solidFill>
                <a:latin typeface="+mn-lt"/>
              </a:rPr>
              <a:t> List of Clauses and </a:t>
            </a:r>
            <a:r>
              <a:rPr lang="fr-FR" sz="2000" b="1" dirty="0" err="1" smtClean="0">
                <a:solidFill>
                  <a:schemeClr val="bg1"/>
                </a:solidFill>
                <a:latin typeface="+mn-lt"/>
              </a:rPr>
              <a:t>Guiding</a:t>
            </a:r>
            <a:r>
              <a:rPr lang="fr-FR" sz="2000" b="1" dirty="0" smtClean="0">
                <a:solidFill>
                  <a:schemeClr val="bg1"/>
                </a:solidFill>
                <a:latin typeface="+mn-lt"/>
              </a:rPr>
              <a:t> </a:t>
            </a:r>
            <a:r>
              <a:rPr lang="fr-FR" sz="2000" b="1" dirty="0" err="1" smtClean="0">
                <a:solidFill>
                  <a:schemeClr val="bg1"/>
                </a:solidFill>
                <a:latin typeface="+mn-lt"/>
              </a:rPr>
              <a:t>Principles</a:t>
            </a:r>
            <a:r>
              <a:rPr lang="fr-FR" sz="2000" b="1" dirty="0" smtClean="0">
                <a:solidFill>
                  <a:schemeClr val="bg1"/>
                </a:solidFill>
                <a:latin typeface="+mn-lt"/>
              </a:rPr>
              <a:t> for Concessions PPP meeting the </a:t>
            </a:r>
            <a:r>
              <a:rPr lang="fr-FR" sz="2000" b="1" dirty="0" err="1" smtClean="0">
                <a:solidFill>
                  <a:schemeClr val="bg1"/>
                </a:solidFill>
                <a:latin typeface="+mn-lt"/>
              </a:rPr>
              <a:t>SDG’s</a:t>
            </a:r>
            <a:r>
              <a:rPr lang="fr-FR" sz="2000" b="1" dirty="0" smtClean="0">
                <a:solidFill>
                  <a:schemeClr val="bg1"/>
                </a:solidFill>
                <a:latin typeface="+mn-lt"/>
              </a:rPr>
              <a:t>: The UNECE </a:t>
            </a:r>
            <a:r>
              <a:rPr lang="fr-FR" sz="2000" b="1" dirty="0" err="1" smtClean="0">
                <a:solidFill>
                  <a:schemeClr val="bg1"/>
                </a:solidFill>
                <a:latin typeface="+mn-lt"/>
              </a:rPr>
              <a:t>work</a:t>
            </a:r>
            <a:r>
              <a:rPr lang="fr-FR" sz="2000" b="1" dirty="0" smtClean="0">
                <a:solidFill>
                  <a:schemeClr val="bg1"/>
                </a:solidFill>
                <a:latin typeface="+mn-lt"/>
              </a:rPr>
              <a:t> program </a:t>
            </a:r>
            <a:endParaRPr lang="en-US" sz="2000" b="1" dirty="0">
              <a:solidFill>
                <a:schemeClr val="bg1"/>
              </a:solidFill>
              <a:latin typeface="+mn-lt"/>
            </a:endParaRPr>
          </a:p>
        </p:txBody>
      </p:sp>
      <p:sp>
        <p:nvSpPr>
          <p:cNvPr id="10" name="ZoneTexte 9"/>
          <p:cNvSpPr txBox="1"/>
          <p:nvPr/>
        </p:nvSpPr>
        <p:spPr>
          <a:xfrm>
            <a:off x="2352421" y="1153642"/>
            <a:ext cx="9633634" cy="1446550"/>
          </a:xfrm>
          <a:prstGeom prst="rect">
            <a:avLst/>
          </a:prstGeom>
          <a:noFill/>
        </p:spPr>
        <p:txBody>
          <a:bodyPr wrap="square" rtlCol="0">
            <a:spAutoFit/>
          </a:bodyPr>
          <a:lstStyle/>
          <a:p>
            <a:endParaRPr lang="fr-FR" sz="2400" b="1" i="1" cap="small" dirty="0" smtClean="0"/>
          </a:p>
          <a:p>
            <a:endParaRPr lang="fr-FR" sz="1600" b="1" dirty="0" smtClean="0"/>
          </a:p>
          <a:p>
            <a:endParaRPr lang="fr-FR" sz="1600" b="1" dirty="0" smtClean="0"/>
          </a:p>
          <a:p>
            <a:endParaRPr lang="fr-FR" sz="1600" b="1" dirty="0" smtClean="0"/>
          </a:p>
          <a:p>
            <a:endParaRPr lang="fr-FR" sz="1600" dirty="0"/>
          </a:p>
        </p:txBody>
      </p:sp>
      <p:graphicFrame>
        <p:nvGraphicFramePr>
          <p:cNvPr id="7" name="Tableau 6"/>
          <p:cNvGraphicFramePr>
            <a:graphicFrameLocks noGrp="1"/>
          </p:cNvGraphicFramePr>
          <p:nvPr/>
        </p:nvGraphicFramePr>
        <p:xfrm>
          <a:off x="2610465" y="896646"/>
          <a:ext cx="9379974" cy="5578743"/>
        </p:xfrm>
        <a:graphic>
          <a:graphicData uri="http://schemas.openxmlformats.org/drawingml/2006/table">
            <a:tbl>
              <a:tblPr firstRow="1" bandRow="1">
                <a:tableStyleId>{5C22544A-7EE6-4342-B048-85BDC9FD1C3A}</a:tableStyleId>
              </a:tblPr>
              <a:tblGrid>
                <a:gridCol w="4968380"/>
                <a:gridCol w="4411594"/>
              </a:tblGrid>
              <a:tr h="386464">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cap="small" dirty="0" err="1" smtClean="0">
                          <a:solidFill>
                            <a:schemeClr val="bg1"/>
                          </a:solidFill>
                        </a:rPr>
                        <a:t>Preliminary</a:t>
                      </a:r>
                      <a:r>
                        <a:rPr lang="fr-FR" sz="2000" b="1" i="1" cap="small" baseline="0" dirty="0" smtClean="0">
                          <a:solidFill>
                            <a:schemeClr val="bg1"/>
                          </a:solidFill>
                        </a:rPr>
                        <a:t> Provisions</a:t>
                      </a:r>
                      <a:endParaRPr lang="fr-FR" sz="2000" b="1" i="1" cap="small" dirty="0" smtClean="0">
                        <a:solidFill>
                          <a:schemeClr val="bg1"/>
                        </a:solidFill>
                      </a:endParaRPr>
                    </a:p>
                  </a:txBody>
                  <a:tcPr/>
                </a:tc>
                <a:tc hMerge="1">
                  <a:txBody>
                    <a:bodyPr/>
                    <a:lstStyle/>
                    <a:p>
                      <a:endParaRPr lang="fr-FR" dirty="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 </a:t>
                      </a:r>
                      <a:r>
                        <a:rPr lang="en-US" sz="1600" b="0" dirty="0" smtClean="0"/>
                        <a:t>- </a:t>
                      </a:r>
                      <a:r>
                        <a:rPr lang="en-US" sz="1600" b="0" kern="1200" dirty="0" smtClean="0">
                          <a:solidFill>
                            <a:schemeClr val="dk1"/>
                          </a:solidFill>
                          <a:latin typeface="+mn-lt"/>
                          <a:ea typeface="+mn-ea"/>
                          <a:cs typeface="+mn-cs"/>
                        </a:rPr>
                        <a:t>Definition of important concepts</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 </a:t>
                      </a:r>
                      <a:r>
                        <a:rPr lang="en-US" sz="1600" b="0" dirty="0" smtClean="0"/>
                        <a:t>- </a:t>
                      </a:r>
                      <a:r>
                        <a:rPr lang="en-US" sz="1600" b="0" kern="1200" dirty="0" smtClean="0">
                          <a:solidFill>
                            <a:schemeClr val="dk1"/>
                          </a:solidFill>
                          <a:latin typeface="+mn-lt"/>
                          <a:ea typeface="+mn-ea"/>
                          <a:cs typeface="+mn-cs"/>
                        </a:rPr>
                        <a:t>Language of contract</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 </a:t>
                      </a:r>
                      <a:r>
                        <a:rPr lang="en-US" sz="1600" b="0" dirty="0" smtClean="0"/>
                        <a:t>- </a:t>
                      </a:r>
                      <a:r>
                        <a:rPr lang="en-US" sz="1600" b="0" kern="1200" dirty="0" smtClean="0">
                          <a:solidFill>
                            <a:schemeClr val="dk1"/>
                          </a:solidFill>
                          <a:latin typeface="+mn-lt"/>
                          <a:ea typeface="+mn-ea"/>
                          <a:cs typeface="+mn-cs"/>
                        </a:rPr>
                        <a:t>Contract documents: Order of precedence</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 </a:t>
                      </a:r>
                      <a:r>
                        <a:rPr lang="en-US" sz="1600" b="0" dirty="0" smtClean="0"/>
                        <a:t>- Duration</a:t>
                      </a: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5 </a:t>
                      </a:r>
                      <a:r>
                        <a:rPr lang="en-US" sz="1600" b="0" dirty="0" smtClean="0"/>
                        <a:t>- Purpose</a:t>
                      </a:r>
                    </a:p>
                  </a:txBody>
                  <a:tcPr/>
                </a:tc>
                <a:tc>
                  <a:txBody>
                    <a:bodyPr/>
                    <a:lstStyle/>
                    <a:p>
                      <a:r>
                        <a:rPr lang="en-US" sz="1600" b="1" dirty="0" smtClean="0"/>
                        <a:t>Art. 6 </a:t>
                      </a:r>
                      <a:r>
                        <a:rPr lang="en-US" sz="1600" b="0" dirty="0" smtClean="0"/>
                        <a:t>- </a:t>
                      </a:r>
                      <a:r>
                        <a:rPr lang="en-US" sz="1600" b="0" kern="1200" dirty="0" smtClean="0">
                          <a:solidFill>
                            <a:schemeClr val="dk1"/>
                          </a:solidFill>
                          <a:latin typeface="+mn-lt"/>
                          <a:ea typeface="+mn-ea"/>
                          <a:cs typeface="+mn-cs"/>
                        </a:rPr>
                        <a:t>General description of the Construction </a:t>
                      </a:r>
                      <a:endParaRPr lang="fr-FR" sz="1600" b="0" kern="1200" dirty="0">
                        <a:solidFill>
                          <a:schemeClr val="dk1"/>
                        </a:solidFill>
                        <a:latin typeface="+mn-lt"/>
                        <a:ea typeface="+mn-ea"/>
                        <a:cs typeface="+mn-cs"/>
                      </a:endParaRPr>
                    </a:p>
                  </a:txBody>
                  <a:tcPr/>
                </a:tc>
              </a:tr>
              <a:tr h="354709">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smtClean="0">
                          <a:solidFill>
                            <a:schemeClr val="bg1"/>
                          </a:solidFill>
                          <a:latin typeface="+mn-lt"/>
                          <a:ea typeface="+mn-ea"/>
                          <a:cs typeface="+mn-cs"/>
                        </a:rPr>
                        <a:t>General Obligations of the Concessionnaire</a:t>
                      </a:r>
                    </a:p>
                  </a:txBody>
                  <a:tcP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7 </a:t>
                      </a:r>
                      <a:r>
                        <a:rPr lang="en-US" sz="1600" b="0" dirty="0" smtClean="0"/>
                        <a:t>- </a:t>
                      </a:r>
                      <a:r>
                        <a:rPr lang="en-US" sz="1600" b="0" kern="1200" dirty="0" smtClean="0">
                          <a:solidFill>
                            <a:schemeClr val="dk1"/>
                          </a:solidFill>
                          <a:latin typeface="+mn-lt"/>
                          <a:ea typeface="+mn-ea"/>
                          <a:cs typeface="+mn-cs"/>
                        </a:rPr>
                        <a:t>International best practices and standards</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8 </a:t>
                      </a:r>
                      <a:r>
                        <a:rPr lang="en-US" sz="1600" b="0" dirty="0" smtClean="0"/>
                        <a:t>- </a:t>
                      </a:r>
                      <a:r>
                        <a:rPr lang="en-US" sz="1600" b="0" kern="1200" dirty="0" smtClean="0">
                          <a:solidFill>
                            <a:schemeClr val="dk1"/>
                          </a:solidFill>
                          <a:latin typeface="+mn-lt"/>
                          <a:ea typeface="+mn-ea"/>
                          <a:cs typeface="+mn-cs"/>
                        </a:rPr>
                        <a:t>Origin of supplies and materials</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9 </a:t>
                      </a:r>
                      <a:r>
                        <a:rPr lang="en-US" sz="1600" b="0" dirty="0" smtClean="0"/>
                        <a:t>- </a:t>
                      </a:r>
                      <a:r>
                        <a:rPr lang="en-US" sz="1600" b="0" kern="1200" dirty="0" smtClean="0">
                          <a:solidFill>
                            <a:schemeClr val="dk1"/>
                          </a:solidFill>
                          <a:latin typeface="+mn-lt"/>
                          <a:ea typeface="+mn-ea"/>
                          <a:cs typeface="+mn-cs"/>
                        </a:rPr>
                        <a:t>Environmental and Social Management Plan</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61555">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smtClean="0">
                          <a:solidFill>
                            <a:schemeClr val="bg1"/>
                          </a:solidFill>
                          <a:latin typeface="+mn-lt"/>
                          <a:ea typeface="+mn-ea"/>
                          <a:cs typeface="+mn-cs"/>
                        </a:rPr>
                        <a:t>General Obligations of the Concessionnaire</a:t>
                      </a:r>
                    </a:p>
                  </a:txBody>
                  <a:tcP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615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10 </a:t>
                      </a:r>
                      <a:r>
                        <a:rPr lang="en-US" sz="1600" b="0" dirty="0" smtClean="0"/>
                        <a:t>- </a:t>
                      </a:r>
                      <a:r>
                        <a:rPr lang="en-US" sz="1600" b="0" kern="1200" dirty="0" smtClean="0">
                          <a:solidFill>
                            <a:schemeClr val="dk1"/>
                          </a:solidFill>
                          <a:latin typeface="+mn-lt"/>
                          <a:ea typeface="+mn-ea"/>
                          <a:cs typeface="+mn-cs"/>
                        </a:rPr>
                        <a:t>Supply of documents</a:t>
                      </a:r>
                      <a:endParaRPr lang="en-US" sz="1600" b="1"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11 </a:t>
                      </a:r>
                      <a:r>
                        <a:rPr lang="en-US" sz="1600" b="0" dirty="0" smtClean="0"/>
                        <a:t>- </a:t>
                      </a:r>
                      <a:r>
                        <a:rPr lang="en-US" sz="1600" b="0" kern="1200" dirty="0" smtClean="0">
                          <a:solidFill>
                            <a:schemeClr val="dk1"/>
                          </a:solidFill>
                          <a:latin typeface="+mn-lt"/>
                          <a:ea typeface="+mn-ea"/>
                          <a:cs typeface="+mn-cs"/>
                        </a:rPr>
                        <a:t>Transfer of land to the Concessionnaire</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12 </a:t>
                      </a:r>
                      <a:r>
                        <a:rPr lang="en-US" sz="1600" b="0" dirty="0" smtClean="0"/>
                        <a:t>- </a:t>
                      </a:r>
                      <a:r>
                        <a:rPr lang="en-US" sz="1600" b="0" kern="1200" dirty="0" smtClean="0">
                          <a:solidFill>
                            <a:schemeClr val="dk1"/>
                          </a:solidFill>
                          <a:latin typeface="+mn-lt"/>
                          <a:ea typeface="+mn-ea"/>
                          <a:cs typeface="+mn-cs"/>
                        </a:rPr>
                        <a:t>Authorizations and permits</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13 </a:t>
                      </a:r>
                      <a:r>
                        <a:rPr lang="en-US" sz="1600" b="0" dirty="0" smtClean="0"/>
                        <a:t>- </a:t>
                      </a:r>
                      <a:r>
                        <a:rPr lang="en-US" sz="1600" b="0" kern="1200" dirty="0" smtClean="0">
                          <a:solidFill>
                            <a:schemeClr val="dk1"/>
                          </a:solidFill>
                          <a:latin typeface="+mn-lt"/>
                          <a:ea typeface="+mn-ea"/>
                          <a:cs typeface="+mn-cs"/>
                        </a:rPr>
                        <a:t>Assistance with local regulations</a:t>
                      </a:r>
                      <a:endParaRPr lang="fr-FR" sz="1600" b="0" kern="1200" dirty="0" smtClean="0">
                        <a:solidFill>
                          <a:schemeClr val="dk1"/>
                        </a:solidFill>
                        <a:latin typeface="+mn-lt"/>
                        <a:ea typeface="+mn-ea"/>
                        <a:cs typeface="+mn-cs"/>
                      </a:endParaRPr>
                    </a:p>
                  </a:txBody>
                  <a:tcPr/>
                </a:tc>
              </a:tr>
              <a:tr h="397278">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2000" b="1" i="1" kern="1200" cap="small" dirty="0" smtClean="0">
                          <a:solidFill>
                            <a:schemeClr val="bg1"/>
                          </a:solidFill>
                          <a:latin typeface="+mn-lt"/>
                          <a:ea typeface="+mn-ea"/>
                          <a:cs typeface="+mn-cs"/>
                        </a:rPr>
                        <a:t>Construction Design and Execution Studies</a:t>
                      </a:r>
                      <a:endParaRPr lang="fr-FR" sz="2000" b="1" i="1" kern="1200" cap="small" dirty="0" smtClean="0">
                        <a:solidFill>
                          <a:schemeClr val="bg1"/>
                        </a:solidFill>
                        <a:latin typeface="+mn-lt"/>
                        <a:ea typeface="+mn-ea"/>
                        <a:cs typeface="+mn-cs"/>
                      </a:endParaRPr>
                    </a:p>
                  </a:txBody>
                  <a:tcPr>
                    <a:solidFill>
                      <a:schemeClr val="accent1"/>
                    </a:solidFill>
                  </a:tcPr>
                </a:tc>
                <a:tc hMerge="1">
                  <a:txBody>
                    <a:bodyPr/>
                    <a:lstStyle/>
                    <a:p>
                      <a:endParaRPr lang="fr-FR" dirty="0"/>
                    </a:p>
                  </a:txBody>
                  <a:tcPr/>
                </a:tc>
              </a:tr>
              <a:tr h="39727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14 </a:t>
                      </a:r>
                      <a:r>
                        <a:rPr lang="en-US" sz="1600" b="0" dirty="0" smtClean="0"/>
                        <a:t>- </a:t>
                      </a:r>
                      <a:r>
                        <a:rPr lang="en-US" sz="1600" b="0" kern="1200" dirty="0" smtClean="0">
                          <a:solidFill>
                            <a:schemeClr val="dk1"/>
                          </a:solidFill>
                          <a:latin typeface="+mn-lt"/>
                          <a:ea typeface="+mn-ea"/>
                          <a:cs typeface="+mn-cs"/>
                        </a:rPr>
                        <a:t>Sufficiency of information</a:t>
                      </a:r>
                      <a:endParaRPr lang="en-US" sz="1600" b="1"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15 </a:t>
                      </a:r>
                      <a:r>
                        <a:rPr lang="en-US" sz="1600" b="0" dirty="0" smtClean="0"/>
                        <a:t>- </a:t>
                      </a:r>
                      <a:r>
                        <a:rPr lang="en-US" sz="1600" b="0" kern="1200" dirty="0" smtClean="0">
                          <a:solidFill>
                            <a:schemeClr val="dk1"/>
                          </a:solidFill>
                          <a:latin typeface="+mn-lt"/>
                          <a:ea typeface="+mn-ea"/>
                          <a:cs typeface="+mn-cs"/>
                        </a:rPr>
                        <a:t>Design development </a:t>
                      </a:r>
                      <a:endParaRPr lang="en-US" sz="1600" b="1" dirty="0" smtClean="0"/>
                    </a:p>
                  </a:txBody>
                  <a:tcPr/>
                </a:tc>
              </a:tr>
              <a:tr h="354709">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smtClean="0">
                          <a:solidFill>
                            <a:schemeClr val="bg1"/>
                          </a:solidFill>
                          <a:latin typeface="+mn-lt"/>
                          <a:ea typeface="+mn-ea"/>
                          <a:cs typeface="+mn-cs"/>
                        </a:rPr>
                        <a:t>Construction Phase</a:t>
                      </a:r>
                    </a:p>
                  </a:txBody>
                  <a:tcPr>
                    <a:solidFill>
                      <a:schemeClr val="accent1"/>
                    </a:solidFill>
                  </a:tcPr>
                </a:tc>
                <a:tc hMerge="1">
                  <a:txBody>
                    <a:bodyPr/>
                    <a:lstStyle/>
                    <a:p>
                      <a:endParaRPr lang="fr-FR" sz="1600" b="0" dirty="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16 </a:t>
                      </a:r>
                      <a:r>
                        <a:rPr lang="en-US" sz="1600" b="0" smtClean="0"/>
                        <a:t>- </a:t>
                      </a:r>
                      <a:r>
                        <a:rPr lang="fr-FR" sz="1600" b="0" kern="1200" smtClean="0">
                          <a:solidFill>
                            <a:schemeClr val="dk1"/>
                          </a:solidFill>
                          <a:latin typeface="+mn-lt"/>
                          <a:ea typeface="+mn-ea"/>
                          <a:cs typeface="+mn-cs"/>
                        </a:rPr>
                        <a:t>Planning</a:t>
                      </a:r>
                      <a:endParaRPr lang="fr-FR" sz="1600" b="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smtClean="0"/>
                        <a:t>Art. 17 </a:t>
                      </a:r>
                      <a:r>
                        <a:rPr lang="en-US" sz="1600" b="0" smtClean="0"/>
                        <a:t>- </a:t>
                      </a:r>
                      <a:r>
                        <a:rPr lang="en-US" sz="1600" b="0" kern="1200" smtClean="0">
                          <a:solidFill>
                            <a:schemeClr val="dk1"/>
                          </a:solidFill>
                          <a:latin typeface="+mn-lt"/>
                          <a:ea typeface="+mn-ea"/>
                          <a:cs typeface="+mn-cs"/>
                        </a:rPr>
                        <a:t>Monitoring</a:t>
                      </a:r>
                      <a:endParaRPr lang="fr-FR" sz="1600" b="0" kern="120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18 </a:t>
                      </a:r>
                      <a:r>
                        <a:rPr lang="en-US" sz="1600" b="0" dirty="0" smtClean="0"/>
                        <a:t>- </a:t>
                      </a:r>
                      <a:r>
                        <a:rPr lang="fr-FR" sz="1600" b="0" kern="1200" dirty="0" err="1" smtClean="0">
                          <a:solidFill>
                            <a:schemeClr val="dk1"/>
                          </a:solidFill>
                          <a:latin typeface="+mn-lt"/>
                          <a:ea typeface="+mn-ea"/>
                          <a:cs typeface="+mn-cs"/>
                        </a:rPr>
                        <a:t>Acceptance</a:t>
                      </a:r>
                      <a:r>
                        <a:rPr lang="fr-FR" sz="1600" b="0" kern="1200" dirty="0" smtClean="0">
                          <a:solidFill>
                            <a:schemeClr val="dk1"/>
                          </a:solidFill>
                          <a:latin typeface="+mn-lt"/>
                          <a:ea typeface="+mn-ea"/>
                          <a:cs typeface="+mn-cs"/>
                        </a:rPr>
                        <a:t> </a:t>
                      </a:r>
                      <a:endParaRPr lang="en-US" sz="1600" b="1"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19 </a:t>
                      </a:r>
                      <a:r>
                        <a:rPr lang="en-US" sz="1600" b="0" dirty="0" smtClean="0"/>
                        <a:t>- </a:t>
                      </a:r>
                      <a:r>
                        <a:rPr lang="en-US" sz="1600" b="0" kern="1200" dirty="0" smtClean="0">
                          <a:solidFill>
                            <a:schemeClr val="dk1"/>
                          </a:solidFill>
                          <a:latin typeface="+mn-lt"/>
                          <a:ea typeface="+mn-ea"/>
                          <a:cs typeface="+mn-cs"/>
                        </a:rPr>
                        <a:t>Defects liability</a:t>
                      </a:r>
                      <a:endParaRPr lang="fr-FR" sz="1600" b="0" kern="1200" dirty="0" smtClean="0">
                        <a:solidFill>
                          <a:schemeClr val="dk1"/>
                        </a:solidFill>
                        <a:latin typeface="+mn-lt"/>
                        <a:ea typeface="+mn-ea"/>
                        <a:cs typeface="+mn-cs"/>
                      </a:endParaRPr>
                    </a:p>
                  </a:txBody>
                  <a:tcPr/>
                </a:tc>
              </a:tr>
            </a:tbl>
          </a:graphicData>
        </a:graphic>
      </p:graphicFrame>
      <p:sp>
        <p:nvSpPr>
          <p:cNvPr id="9"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301227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28</a:t>
            </a:fld>
            <a:endParaRPr lang="fr-BE" smtClean="0">
              <a:ea typeface="MS PGothic" pitchFamily="34" charset="-128"/>
            </a:endParaRPr>
          </a:p>
        </p:txBody>
      </p:sp>
      <p:sp>
        <p:nvSpPr>
          <p:cNvPr id="6" name="Titre 1"/>
          <p:cNvSpPr>
            <a:spLocks noGrp="1"/>
          </p:cNvSpPr>
          <p:nvPr>
            <p:ph type="title"/>
          </p:nvPr>
        </p:nvSpPr>
        <p:spPr>
          <a:xfrm>
            <a:off x="2990335" y="162047"/>
            <a:ext cx="9039069" cy="575371"/>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fr-FR" sz="2000" b="1" dirty="0" err="1" smtClean="0">
                <a:solidFill>
                  <a:schemeClr val="bg1"/>
                </a:solidFill>
                <a:latin typeface="+mn-lt"/>
              </a:rPr>
              <a:t>Proposed</a:t>
            </a:r>
            <a:r>
              <a:rPr lang="fr-FR" sz="2000" b="1" dirty="0" smtClean="0">
                <a:solidFill>
                  <a:schemeClr val="bg1"/>
                </a:solidFill>
                <a:latin typeface="+mn-lt"/>
              </a:rPr>
              <a:t> List of Clauses and </a:t>
            </a:r>
            <a:r>
              <a:rPr lang="fr-FR" sz="2000" b="1" dirty="0" err="1" smtClean="0">
                <a:solidFill>
                  <a:schemeClr val="bg1"/>
                </a:solidFill>
                <a:latin typeface="+mn-lt"/>
              </a:rPr>
              <a:t>Guiding</a:t>
            </a:r>
            <a:r>
              <a:rPr lang="fr-FR" sz="2000" b="1" dirty="0" smtClean="0">
                <a:solidFill>
                  <a:schemeClr val="bg1"/>
                </a:solidFill>
                <a:latin typeface="+mn-lt"/>
              </a:rPr>
              <a:t> </a:t>
            </a:r>
            <a:r>
              <a:rPr lang="fr-FR" sz="2000" b="1" dirty="0" err="1" smtClean="0">
                <a:solidFill>
                  <a:schemeClr val="bg1"/>
                </a:solidFill>
                <a:latin typeface="+mn-lt"/>
              </a:rPr>
              <a:t>Principles</a:t>
            </a:r>
            <a:r>
              <a:rPr lang="fr-FR" sz="2000" b="1" dirty="0" smtClean="0">
                <a:solidFill>
                  <a:schemeClr val="bg1"/>
                </a:solidFill>
                <a:latin typeface="+mn-lt"/>
              </a:rPr>
              <a:t> for Concessions PPP meeting the </a:t>
            </a:r>
            <a:r>
              <a:rPr lang="fr-FR" sz="2000" b="1" dirty="0" err="1" smtClean="0">
                <a:solidFill>
                  <a:schemeClr val="bg1"/>
                </a:solidFill>
                <a:latin typeface="+mn-lt"/>
              </a:rPr>
              <a:t>SDG’s</a:t>
            </a:r>
            <a:r>
              <a:rPr lang="fr-FR" sz="2000" b="1" dirty="0" smtClean="0">
                <a:solidFill>
                  <a:schemeClr val="bg1"/>
                </a:solidFill>
                <a:latin typeface="+mn-lt"/>
              </a:rPr>
              <a:t>: The UNECE </a:t>
            </a:r>
            <a:r>
              <a:rPr lang="fr-FR" sz="2000" b="1" dirty="0" err="1" smtClean="0">
                <a:solidFill>
                  <a:schemeClr val="bg1"/>
                </a:solidFill>
                <a:latin typeface="+mn-lt"/>
              </a:rPr>
              <a:t>work</a:t>
            </a:r>
            <a:r>
              <a:rPr lang="fr-FR" sz="2000" b="1" dirty="0" smtClean="0">
                <a:solidFill>
                  <a:schemeClr val="bg1"/>
                </a:solidFill>
                <a:latin typeface="+mn-lt"/>
              </a:rPr>
              <a:t> program  </a:t>
            </a:r>
            <a:r>
              <a:rPr lang="fr-FR" sz="2000" dirty="0" smtClean="0">
                <a:solidFill>
                  <a:schemeClr val="bg1"/>
                </a:solidFill>
                <a:latin typeface="+mn-lt"/>
              </a:rPr>
              <a:t>(2)</a:t>
            </a:r>
            <a:endParaRPr lang="en-US" sz="2000" b="1" dirty="0">
              <a:solidFill>
                <a:schemeClr val="bg1"/>
              </a:solidFill>
              <a:latin typeface="+mn-lt"/>
            </a:endParaRPr>
          </a:p>
        </p:txBody>
      </p:sp>
      <p:sp>
        <p:nvSpPr>
          <p:cNvPr id="10" name="ZoneTexte 9"/>
          <p:cNvSpPr txBox="1"/>
          <p:nvPr/>
        </p:nvSpPr>
        <p:spPr>
          <a:xfrm>
            <a:off x="2352421" y="1153642"/>
            <a:ext cx="9633634" cy="1446550"/>
          </a:xfrm>
          <a:prstGeom prst="rect">
            <a:avLst/>
          </a:prstGeom>
          <a:noFill/>
        </p:spPr>
        <p:txBody>
          <a:bodyPr wrap="square" rtlCol="0">
            <a:spAutoFit/>
          </a:bodyPr>
          <a:lstStyle/>
          <a:p>
            <a:endParaRPr lang="fr-FR" sz="2400" b="1" i="1" cap="small" dirty="0" smtClean="0"/>
          </a:p>
          <a:p>
            <a:endParaRPr lang="fr-FR" sz="1600" b="1" dirty="0" smtClean="0"/>
          </a:p>
          <a:p>
            <a:endParaRPr lang="fr-FR" sz="1600" b="1" dirty="0" smtClean="0"/>
          </a:p>
          <a:p>
            <a:endParaRPr lang="fr-FR" sz="1600" b="1" dirty="0" smtClean="0"/>
          </a:p>
          <a:p>
            <a:endParaRPr lang="fr-FR" sz="1600" dirty="0"/>
          </a:p>
        </p:txBody>
      </p:sp>
      <p:graphicFrame>
        <p:nvGraphicFramePr>
          <p:cNvPr id="7" name="Tableau 6"/>
          <p:cNvGraphicFramePr>
            <a:graphicFrameLocks noGrp="1"/>
          </p:cNvGraphicFramePr>
          <p:nvPr/>
        </p:nvGraphicFramePr>
        <p:xfrm>
          <a:off x="2610465" y="896646"/>
          <a:ext cx="9379974" cy="5321776"/>
        </p:xfrm>
        <a:graphic>
          <a:graphicData uri="http://schemas.openxmlformats.org/drawingml/2006/table">
            <a:tbl>
              <a:tblPr firstRow="1" bandRow="1">
                <a:tableStyleId>{5C22544A-7EE6-4342-B048-85BDC9FD1C3A}</a:tableStyleId>
              </a:tblPr>
              <a:tblGrid>
                <a:gridCol w="4968380"/>
                <a:gridCol w="4411594"/>
              </a:tblGrid>
              <a:tr h="386464">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cap="small" dirty="0" err="1" smtClean="0">
                          <a:solidFill>
                            <a:schemeClr val="bg1"/>
                          </a:solidFill>
                        </a:rPr>
                        <a:t>Operation</a:t>
                      </a:r>
                      <a:r>
                        <a:rPr lang="fr-FR" sz="2000" b="1" i="1" cap="small" dirty="0" smtClean="0">
                          <a:solidFill>
                            <a:schemeClr val="bg1"/>
                          </a:solidFill>
                        </a:rPr>
                        <a:t> of the Public Service</a:t>
                      </a:r>
                    </a:p>
                  </a:txBody>
                  <a:tcPr/>
                </a:tc>
                <a:tc hMerge="1">
                  <a:txBody>
                    <a:bodyPr/>
                    <a:lstStyle/>
                    <a:p>
                      <a:endParaRPr lang="fr-FR" dirty="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20 </a:t>
                      </a:r>
                      <a:r>
                        <a:rPr lang="en-US" sz="1600" b="0" dirty="0" smtClean="0"/>
                        <a:t>- </a:t>
                      </a:r>
                      <a:r>
                        <a:rPr lang="en-US" sz="1600" b="0" kern="1200" dirty="0" smtClean="0">
                          <a:solidFill>
                            <a:schemeClr val="dk1"/>
                          </a:solidFill>
                          <a:latin typeface="+mn-lt"/>
                          <a:ea typeface="+mn-ea"/>
                          <a:cs typeface="+mn-cs"/>
                        </a:rPr>
                        <a:t>General provisions of operation of the Public Service</a:t>
                      </a:r>
                      <a:endParaRPr lang="en-US" sz="1600" b="1" dirty="0" smtClean="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21 - </a:t>
                      </a:r>
                      <a:r>
                        <a:rPr lang="fr-FR" sz="1600" kern="1200" dirty="0" smtClean="0">
                          <a:solidFill>
                            <a:schemeClr val="dk1"/>
                          </a:solidFill>
                          <a:latin typeface="+mn-lt"/>
                          <a:ea typeface="+mn-ea"/>
                          <a:cs typeface="+mn-cs"/>
                        </a:rPr>
                        <a:t>Performance </a:t>
                      </a:r>
                      <a:r>
                        <a:rPr lang="fr-FR" sz="1600" kern="1200" dirty="0" err="1" smtClean="0">
                          <a:solidFill>
                            <a:schemeClr val="dk1"/>
                          </a:solidFill>
                          <a:latin typeface="+mn-lt"/>
                          <a:ea typeface="+mn-ea"/>
                          <a:cs typeface="+mn-cs"/>
                        </a:rPr>
                        <a:t>Parameters</a:t>
                      </a:r>
                      <a:endParaRPr lang="en-US" sz="1600" b="1" dirty="0" smtClean="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22 </a:t>
                      </a:r>
                      <a:r>
                        <a:rPr lang="en-US" sz="1600" b="0" dirty="0" smtClean="0"/>
                        <a:t>- </a:t>
                      </a:r>
                      <a:r>
                        <a:rPr lang="en-US" sz="1600" b="0" kern="1200" dirty="0" smtClean="0">
                          <a:solidFill>
                            <a:schemeClr val="dk1"/>
                          </a:solidFill>
                          <a:latin typeface="+mn-lt"/>
                          <a:ea typeface="+mn-ea"/>
                          <a:cs typeface="+mn-cs"/>
                        </a:rPr>
                        <a:t>Liquidated damages</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23 </a:t>
                      </a:r>
                      <a:r>
                        <a:rPr lang="en-US" sz="1600" b="0" dirty="0" smtClean="0"/>
                        <a:t>- </a:t>
                      </a:r>
                      <a:r>
                        <a:rPr lang="en-US" sz="1600" b="0" kern="1200" dirty="0" smtClean="0">
                          <a:solidFill>
                            <a:schemeClr val="dk1"/>
                          </a:solidFill>
                          <a:latin typeface="+mn-lt"/>
                          <a:ea typeface="+mn-ea"/>
                          <a:cs typeface="+mn-cs"/>
                        </a:rPr>
                        <a:t>Maintenance and renewal obligations</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600" b="1" dirty="0" smtClean="0"/>
                        <a:t>Art. 24 </a:t>
                      </a:r>
                      <a:r>
                        <a:rPr lang="fr-FR" sz="1600" b="0" dirty="0" smtClean="0"/>
                        <a:t>- </a:t>
                      </a:r>
                      <a:r>
                        <a:rPr lang="en-US" sz="1600" b="0" kern="1200" dirty="0" smtClean="0">
                          <a:solidFill>
                            <a:schemeClr val="dk1"/>
                          </a:solidFill>
                          <a:latin typeface="+mn-lt"/>
                          <a:ea typeface="+mn-ea"/>
                          <a:cs typeface="+mn-cs"/>
                        </a:rPr>
                        <a:t>Reporting</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54709">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err="1" smtClean="0">
                          <a:solidFill>
                            <a:schemeClr val="bg1"/>
                          </a:solidFill>
                          <a:latin typeface="+mn-lt"/>
                          <a:ea typeface="+mn-ea"/>
                          <a:cs typeface="+mn-cs"/>
                        </a:rPr>
                        <a:t>Economic</a:t>
                      </a:r>
                      <a:r>
                        <a:rPr lang="fr-FR" sz="2000" b="1" i="1" kern="1200" cap="small" baseline="0" dirty="0" smtClean="0">
                          <a:solidFill>
                            <a:schemeClr val="bg1"/>
                          </a:solidFill>
                          <a:latin typeface="+mn-lt"/>
                          <a:ea typeface="+mn-ea"/>
                          <a:cs typeface="+mn-cs"/>
                        </a:rPr>
                        <a:t> and Financial Provision</a:t>
                      </a:r>
                      <a:endParaRPr lang="fr-FR" sz="2000" b="1" i="1" kern="1200" cap="small" dirty="0" smtClean="0">
                        <a:solidFill>
                          <a:schemeClr val="bg1"/>
                        </a:solidFill>
                        <a:latin typeface="+mn-lt"/>
                        <a:ea typeface="+mn-ea"/>
                        <a:cs typeface="+mn-cs"/>
                      </a:endParaRPr>
                    </a:p>
                  </a:txBody>
                  <a:tcP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25 </a:t>
                      </a:r>
                      <a:r>
                        <a:rPr lang="en-US" sz="1600" b="0" dirty="0" smtClean="0"/>
                        <a:t>- </a:t>
                      </a:r>
                      <a:r>
                        <a:rPr lang="en-US" sz="1600" b="0" kern="1200" dirty="0" smtClean="0">
                          <a:solidFill>
                            <a:schemeClr val="dk1"/>
                          </a:solidFill>
                          <a:latin typeface="+mn-lt"/>
                          <a:ea typeface="+mn-ea"/>
                          <a:cs typeface="+mn-cs"/>
                        </a:rPr>
                        <a:t>General</a:t>
                      </a:r>
                      <a:endParaRPr lang="fr-FR" sz="1600" b="0" kern="1200" dirty="0" smtClean="0">
                        <a:solidFill>
                          <a:schemeClr val="dk1"/>
                        </a:solidFill>
                        <a:latin typeface="+mn-lt"/>
                        <a:ea typeface="+mn-ea"/>
                        <a:cs typeface="+mn-cs"/>
                      </a:endParaRPr>
                    </a:p>
                  </a:txBody>
                  <a:tcPr>
                    <a:solidFill>
                      <a:srgbClr val="FFFF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26 </a:t>
                      </a:r>
                      <a:r>
                        <a:rPr lang="en-US" sz="1600" b="0" dirty="0" smtClean="0"/>
                        <a:t>-Tariffs</a:t>
                      </a:r>
                      <a:endParaRPr lang="fr-FR" sz="1600" b="0" kern="1200" dirty="0" smtClean="0">
                        <a:solidFill>
                          <a:schemeClr val="dk1"/>
                        </a:solidFill>
                        <a:latin typeface="+mn-lt"/>
                        <a:ea typeface="+mn-ea"/>
                        <a:cs typeface="+mn-cs"/>
                      </a:endParaRPr>
                    </a:p>
                  </a:txBody>
                  <a:tcPr>
                    <a:solidFill>
                      <a:srgbClr val="FFFF00"/>
                    </a:solidFill>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27 </a:t>
                      </a:r>
                      <a:r>
                        <a:rPr lang="en-US" sz="1600" b="0" dirty="0" smtClean="0"/>
                        <a:t>-</a:t>
                      </a:r>
                      <a:r>
                        <a:rPr lang="en-US" sz="1600" b="0" baseline="0" dirty="0" smtClean="0"/>
                        <a:t> Economic stability</a:t>
                      </a:r>
                      <a:endParaRPr lang="fr-FR" sz="1600" b="0" kern="1200" dirty="0" smtClean="0">
                        <a:solidFill>
                          <a:schemeClr val="dk1"/>
                        </a:solidFill>
                        <a:latin typeface="+mn-lt"/>
                        <a:ea typeface="+mn-ea"/>
                        <a:cs typeface="+mn-cs"/>
                      </a:endParaRPr>
                    </a:p>
                  </a:txBody>
                  <a:tcPr>
                    <a:solidFill>
                      <a:srgbClr val="FFFF00"/>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28 </a:t>
                      </a:r>
                      <a:r>
                        <a:rPr lang="en-US" sz="1600" b="0" dirty="0" smtClean="0"/>
                        <a:t>- Force majeure</a:t>
                      </a: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29 </a:t>
                      </a:r>
                      <a:r>
                        <a:rPr lang="en-US" sz="1600" b="0" dirty="0" smtClean="0"/>
                        <a:t>- Tax and custom</a:t>
                      </a:r>
                      <a:r>
                        <a:rPr lang="en-US" sz="1600" b="0" baseline="0" dirty="0" smtClean="0"/>
                        <a:t> provisions</a:t>
                      </a:r>
                      <a:endParaRPr lang="en-US" sz="1600" b="0" dirty="0" smtClean="0"/>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dirty="0" smtClean="0"/>
                    </a:p>
                  </a:txBody>
                  <a:tcPr/>
                </a:tc>
              </a:tr>
              <a:tr h="361555">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err="1" smtClean="0">
                          <a:solidFill>
                            <a:schemeClr val="bg1"/>
                          </a:solidFill>
                          <a:latin typeface="+mn-lt"/>
                          <a:ea typeface="+mn-ea"/>
                          <a:cs typeface="+mn-cs"/>
                        </a:rPr>
                        <a:t>Miscellaneous</a:t>
                      </a:r>
                      <a:endParaRPr lang="fr-FR" sz="2000" b="1" i="1" kern="1200" cap="small" dirty="0" smtClean="0">
                        <a:solidFill>
                          <a:schemeClr val="bg1"/>
                        </a:solidFill>
                        <a:latin typeface="+mn-lt"/>
                        <a:ea typeface="+mn-ea"/>
                        <a:cs typeface="+mn-cs"/>
                      </a:endParaRPr>
                    </a:p>
                  </a:txBody>
                  <a:tcP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61555">
                <a:tc>
                  <a:txBody>
                    <a:bodyPr/>
                    <a:lstStyle/>
                    <a:p>
                      <a:r>
                        <a:rPr lang="en-US" sz="1600" b="1" dirty="0" smtClean="0"/>
                        <a:t>Art. 30 </a:t>
                      </a:r>
                      <a:r>
                        <a:rPr lang="en-US" sz="1600" b="0" dirty="0" smtClean="0"/>
                        <a:t>- </a:t>
                      </a:r>
                      <a:r>
                        <a:rPr lang="en-US" sz="1600" b="0" kern="1200" dirty="0" smtClean="0">
                          <a:solidFill>
                            <a:schemeClr val="dk1"/>
                          </a:solidFill>
                          <a:latin typeface="+mn-lt"/>
                          <a:ea typeface="+mn-ea"/>
                          <a:cs typeface="+mn-cs"/>
                        </a:rPr>
                        <a:t>Concessionnaire</a:t>
                      </a:r>
                      <a:r>
                        <a:rPr lang="en-US" sz="1600" b="0" kern="1200" baseline="0" dirty="0" smtClean="0">
                          <a:solidFill>
                            <a:schemeClr val="dk1"/>
                          </a:solidFill>
                          <a:latin typeface="+mn-lt"/>
                          <a:ea typeface="+mn-ea"/>
                          <a:cs typeface="+mn-cs"/>
                        </a:rPr>
                        <a:t> personal performance</a:t>
                      </a:r>
                      <a:endParaRPr lang="fr-FR" sz="1600" b="0" kern="1200" dirty="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31 </a:t>
                      </a:r>
                      <a:r>
                        <a:rPr lang="en-US" sz="1600" b="0" dirty="0" smtClean="0"/>
                        <a:t>- </a:t>
                      </a:r>
                      <a:r>
                        <a:rPr lang="en-US" sz="1600" b="0" kern="1200" dirty="0" smtClean="0">
                          <a:solidFill>
                            <a:schemeClr val="dk1"/>
                          </a:solidFill>
                          <a:latin typeface="+mn-lt"/>
                          <a:ea typeface="+mn-ea"/>
                          <a:cs typeface="+mn-cs"/>
                        </a:rPr>
                        <a:t>Substitution</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32 </a:t>
                      </a:r>
                      <a:r>
                        <a:rPr lang="en-US" sz="1600" b="0" dirty="0" smtClean="0"/>
                        <a:t>- </a:t>
                      </a:r>
                      <a:r>
                        <a:rPr lang="en-US" sz="1600" b="0" kern="1200" dirty="0" smtClean="0">
                          <a:solidFill>
                            <a:schemeClr val="dk1"/>
                          </a:solidFill>
                          <a:latin typeface="+mn-lt"/>
                          <a:ea typeface="+mn-ea"/>
                          <a:cs typeface="+mn-cs"/>
                        </a:rPr>
                        <a:t>Subcontracting</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33 </a:t>
                      </a:r>
                      <a:r>
                        <a:rPr lang="en-US" sz="1600" b="0" dirty="0" smtClean="0"/>
                        <a:t>- </a:t>
                      </a:r>
                      <a:r>
                        <a:rPr lang="en-US" sz="1600" b="0" kern="1200" dirty="0" smtClean="0">
                          <a:solidFill>
                            <a:schemeClr val="dk1"/>
                          </a:solidFill>
                          <a:latin typeface="+mn-lt"/>
                          <a:ea typeface="+mn-ea"/>
                          <a:cs typeface="+mn-cs"/>
                        </a:rPr>
                        <a:t>Staff</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34 </a:t>
                      </a:r>
                      <a:r>
                        <a:rPr lang="en-US" sz="1600" b="0" dirty="0" smtClean="0"/>
                        <a:t>- </a:t>
                      </a:r>
                      <a:r>
                        <a:rPr lang="en-US" sz="1600" b="0" kern="1200" dirty="0" smtClean="0">
                          <a:solidFill>
                            <a:schemeClr val="dk1"/>
                          </a:solidFill>
                          <a:latin typeface="+mn-lt"/>
                          <a:ea typeface="+mn-ea"/>
                          <a:cs typeface="+mn-cs"/>
                        </a:rPr>
                        <a:t>Environment</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35 </a:t>
                      </a:r>
                      <a:r>
                        <a:rPr lang="en-US" sz="1600" b="0" dirty="0" smtClean="0"/>
                        <a:t>- </a:t>
                      </a:r>
                      <a:r>
                        <a:rPr lang="en-US" sz="1600" b="0" kern="1200" dirty="0" smtClean="0">
                          <a:solidFill>
                            <a:schemeClr val="dk1"/>
                          </a:solidFill>
                          <a:latin typeface="+mn-lt"/>
                          <a:ea typeface="+mn-ea"/>
                          <a:cs typeface="+mn-cs"/>
                        </a:rPr>
                        <a:t>Third party</a:t>
                      </a:r>
                      <a:r>
                        <a:rPr lang="en-US" sz="1600" b="0" kern="1200" baseline="0" dirty="0" smtClean="0">
                          <a:solidFill>
                            <a:schemeClr val="dk1"/>
                          </a:solidFill>
                          <a:latin typeface="+mn-lt"/>
                          <a:ea typeface="+mn-ea"/>
                          <a:cs typeface="+mn-cs"/>
                        </a:rPr>
                        <a:t> liability</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36 </a:t>
                      </a:r>
                      <a:r>
                        <a:rPr lang="en-US" sz="1600" b="0" dirty="0" smtClean="0"/>
                        <a:t>- </a:t>
                      </a:r>
                      <a:r>
                        <a:rPr lang="en-US" sz="1600" b="0" kern="1200" dirty="0" smtClean="0">
                          <a:solidFill>
                            <a:schemeClr val="dk1"/>
                          </a:solidFill>
                          <a:latin typeface="+mn-lt"/>
                          <a:ea typeface="+mn-ea"/>
                          <a:cs typeface="+mn-cs"/>
                        </a:rPr>
                        <a:t>Insurances</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37 </a:t>
                      </a:r>
                      <a:r>
                        <a:rPr lang="en-US" sz="1600" b="0" dirty="0" smtClean="0"/>
                        <a:t>- </a:t>
                      </a:r>
                      <a:r>
                        <a:rPr lang="en-US" sz="1600" b="0" kern="1200" dirty="0" smtClean="0">
                          <a:solidFill>
                            <a:schemeClr val="dk1"/>
                          </a:solidFill>
                          <a:latin typeface="+mn-lt"/>
                          <a:ea typeface="+mn-ea"/>
                          <a:cs typeface="+mn-cs"/>
                        </a:rPr>
                        <a:t>Guarantees</a:t>
                      </a: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38 </a:t>
                      </a:r>
                      <a:r>
                        <a:rPr lang="en-US" sz="1600" b="0" dirty="0" smtClean="0"/>
                        <a:t>- </a:t>
                      </a:r>
                      <a:r>
                        <a:rPr lang="en-US" sz="1600" b="0" kern="1200" dirty="0" smtClean="0">
                          <a:solidFill>
                            <a:schemeClr val="dk1"/>
                          </a:solidFill>
                          <a:latin typeface="+mn-lt"/>
                          <a:ea typeface="+mn-ea"/>
                          <a:cs typeface="+mn-cs"/>
                        </a:rPr>
                        <a:t>Confidentiality and Disclosure</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39 </a:t>
                      </a:r>
                      <a:r>
                        <a:rPr lang="en-US" sz="1600" b="0" dirty="0" smtClean="0"/>
                        <a:t>- </a:t>
                      </a:r>
                      <a:r>
                        <a:rPr lang="en-US" sz="1600" b="0" kern="1200" dirty="0" smtClean="0">
                          <a:solidFill>
                            <a:schemeClr val="dk1"/>
                          </a:solidFill>
                          <a:latin typeface="+mn-lt"/>
                          <a:ea typeface="+mn-ea"/>
                          <a:cs typeface="+mn-cs"/>
                        </a:rPr>
                        <a:t>Patents and licenses</a:t>
                      </a:r>
                      <a:endParaRPr lang="fr-FR" sz="1600" b="0" kern="1200" dirty="0" smtClean="0">
                        <a:solidFill>
                          <a:schemeClr val="dk1"/>
                        </a:solidFill>
                        <a:latin typeface="+mn-lt"/>
                        <a:ea typeface="+mn-ea"/>
                        <a:cs typeface="+mn-cs"/>
                      </a:endParaRPr>
                    </a:p>
                  </a:txBody>
                  <a:tcPr/>
                </a:tc>
              </a:tr>
            </a:tbl>
          </a:graphicData>
        </a:graphic>
      </p:graphicFrame>
      <p:sp>
        <p:nvSpPr>
          <p:cNvPr id="9"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3012273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29</a:t>
            </a:fld>
            <a:endParaRPr lang="fr-BE" smtClean="0">
              <a:ea typeface="MS PGothic" pitchFamily="34" charset="-128"/>
            </a:endParaRPr>
          </a:p>
        </p:txBody>
      </p:sp>
      <p:sp>
        <p:nvSpPr>
          <p:cNvPr id="6" name="Titre 1"/>
          <p:cNvSpPr>
            <a:spLocks noGrp="1"/>
          </p:cNvSpPr>
          <p:nvPr>
            <p:ph type="title"/>
          </p:nvPr>
        </p:nvSpPr>
        <p:spPr>
          <a:xfrm>
            <a:off x="2990335" y="162047"/>
            <a:ext cx="9039069" cy="575371"/>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fr-FR" sz="2000" b="1" dirty="0" err="1" smtClean="0">
                <a:solidFill>
                  <a:schemeClr val="bg1"/>
                </a:solidFill>
                <a:latin typeface="+mn-lt"/>
              </a:rPr>
              <a:t>Proposed</a:t>
            </a:r>
            <a:r>
              <a:rPr lang="fr-FR" sz="2000" b="1" dirty="0" smtClean="0">
                <a:solidFill>
                  <a:schemeClr val="bg1"/>
                </a:solidFill>
                <a:latin typeface="+mn-lt"/>
              </a:rPr>
              <a:t> List of Clauses and </a:t>
            </a:r>
            <a:r>
              <a:rPr lang="fr-FR" sz="2000" b="1" dirty="0" err="1" smtClean="0">
                <a:solidFill>
                  <a:schemeClr val="bg1"/>
                </a:solidFill>
                <a:latin typeface="+mn-lt"/>
              </a:rPr>
              <a:t>Guiding</a:t>
            </a:r>
            <a:r>
              <a:rPr lang="fr-FR" sz="2000" b="1" dirty="0" smtClean="0">
                <a:solidFill>
                  <a:schemeClr val="bg1"/>
                </a:solidFill>
                <a:latin typeface="+mn-lt"/>
              </a:rPr>
              <a:t> </a:t>
            </a:r>
            <a:r>
              <a:rPr lang="fr-FR" sz="2000" b="1" dirty="0" err="1" smtClean="0">
                <a:solidFill>
                  <a:schemeClr val="bg1"/>
                </a:solidFill>
                <a:latin typeface="+mn-lt"/>
              </a:rPr>
              <a:t>Principles</a:t>
            </a:r>
            <a:r>
              <a:rPr lang="fr-FR" sz="2000" b="1" dirty="0" smtClean="0">
                <a:solidFill>
                  <a:schemeClr val="bg1"/>
                </a:solidFill>
                <a:latin typeface="+mn-lt"/>
              </a:rPr>
              <a:t> for Concessions PPP meeting the </a:t>
            </a:r>
            <a:r>
              <a:rPr lang="fr-FR" sz="2000" b="1" dirty="0" err="1" smtClean="0">
                <a:solidFill>
                  <a:schemeClr val="bg1"/>
                </a:solidFill>
                <a:latin typeface="+mn-lt"/>
              </a:rPr>
              <a:t>SDG’s</a:t>
            </a:r>
            <a:r>
              <a:rPr lang="fr-FR" sz="2000" b="1" dirty="0" smtClean="0">
                <a:solidFill>
                  <a:schemeClr val="bg1"/>
                </a:solidFill>
                <a:latin typeface="+mn-lt"/>
              </a:rPr>
              <a:t>: The UNECE </a:t>
            </a:r>
            <a:r>
              <a:rPr lang="fr-FR" sz="2000" b="1" dirty="0" err="1" smtClean="0">
                <a:solidFill>
                  <a:schemeClr val="bg1"/>
                </a:solidFill>
                <a:latin typeface="+mn-lt"/>
              </a:rPr>
              <a:t>work</a:t>
            </a:r>
            <a:r>
              <a:rPr lang="fr-FR" sz="2000" b="1" dirty="0" smtClean="0">
                <a:solidFill>
                  <a:schemeClr val="bg1"/>
                </a:solidFill>
                <a:latin typeface="+mn-lt"/>
              </a:rPr>
              <a:t> program  </a:t>
            </a:r>
            <a:r>
              <a:rPr lang="fr-FR" sz="2000" dirty="0" smtClean="0">
                <a:solidFill>
                  <a:schemeClr val="bg1"/>
                </a:solidFill>
                <a:latin typeface="+mn-lt"/>
              </a:rPr>
              <a:t>(3)</a:t>
            </a:r>
            <a:endParaRPr lang="en-US" sz="2000" b="1" dirty="0">
              <a:solidFill>
                <a:schemeClr val="bg1"/>
              </a:solidFill>
              <a:latin typeface="+mn-lt"/>
            </a:endParaRPr>
          </a:p>
        </p:txBody>
      </p:sp>
      <p:sp>
        <p:nvSpPr>
          <p:cNvPr id="10" name="ZoneTexte 9"/>
          <p:cNvSpPr txBox="1"/>
          <p:nvPr/>
        </p:nvSpPr>
        <p:spPr>
          <a:xfrm>
            <a:off x="2352421" y="1153642"/>
            <a:ext cx="9633634" cy="1446550"/>
          </a:xfrm>
          <a:prstGeom prst="rect">
            <a:avLst/>
          </a:prstGeom>
          <a:noFill/>
        </p:spPr>
        <p:txBody>
          <a:bodyPr wrap="square" rtlCol="0">
            <a:spAutoFit/>
          </a:bodyPr>
          <a:lstStyle/>
          <a:p>
            <a:endParaRPr lang="fr-FR" sz="2400" b="1" i="1" cap="small" dirty="0" smtClean="0"/>
          </a:p>
          <a:p>
            <a:endParaRPr lang="fr-FR" sz="1600" b="1" dirty="0" smtClean="0"/>
          </a:p>
          <a:p>
            <a:endParaRPr lang="fr-FR" sz="1600" b="1" dirty="0" smtClean="0"/>
          </a:p>
          <a:p>
            <a:endParaRPr lang="fr-FR" sz="1600" b="1" dirty="0" smtClean="0"/>
          </a:p>
          <a:p>
            <a:endParaRPr lang="fr-FR" sz="1600" dirty="0"/>
          </a:p>
        </p:txBody>
      </p:sp>
      <p:graphicFrame>
        <p:nvGraphicFramePr>
          <p:cNvPr id="7" name="Tableau 6"/>
          <p:cNvGraphicFramePr>
            <a:graphicFrameLocks noGrp="1"/>
          </p:cNvGraphicFramePr>
          <p:nvPr/>
        </p:nvGraphicFramePr>
        <p:xfrm>
          <a:off x="2610465" y="1176046"/>
          <a:ext cx="9379974" cy="2566025"/>
        </p:xfrm>
        <a:graphic>
          <a:graphicData uri="http://schemas.openxmlformats.org/drawingml/2006/table">
            <a:tbl>
              <a:tblPr firstRow="1" bandRow="1">
                <a:tableStyleId>{5C22544A-7EE6-4342-B048-85BDC9FD1C3A}</a:tableStyleId>
              </a:tblPr>
              <a:tblGrid>
                <a:gridCol w="4968380"/>
                <a:gridCol w="4411594"/>
              </a:tblGrid>
              <a:tr h="0">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cap="small" dirty="0" err="1" smtClean="0">
                          <a:solidFill>
                            <a:schemeClr val="bg1"/>
                          </a:solidFill>
                        </a:rPr>
                        <a:t>Termination</a:t>
                      </a:r>
                      <a:endParaRPr lang="fr-FR" sz="2000" b="1" i="1" cap="small" dirty="0" smtClean="0">
                        <a:solidFill>
                          <a:schemeClr val="bg1"/>
                        </a:solidFill>
                      </a:endParaRPr>
                    </a:p>
                  </a:txBody>
                  <a:tcPr/>
                </a:tc>
                <a:tc hMerge="1">
                  <a:txBody>
                    <a:bodyPr/>
                    <a:lstStyle/>
                    <a:p>
                      <a:endParaRPr lang="fr-FR" dirty="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40 </a:t>
                      </a:r>
                      <a:r>
                        <a:rPr lang="en-US" sz="1600" b="0" dirty="0" smtClean="0"/>
                        <a:t>- </a:t>
                      </a:r>
                      <a:r>
                        <a:rPr lang="en-US" sz="1600" b="0" kern="1200" dirty="0" smtClean="0">
                          <a:solidFill>
                            <a:schemeClr val="dk1"/>
                          </a:solidFill>
                          <a:latin typeface="+mn-lt"/>
                          <a:ea typeface="+mn-ea"/>
                          <a:cs typeface="+mn-cs"/>
                        </a:rPr>
                        <a:t>General</a:t>
                      </a:r>
                      <a:endParaRPr lang="en-US" sz="1600" b="1"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41 - </a:t>
                      </a:r>
                      <a:r>
                        <a:rPr lang="fr-FR" sz="1600" kern="1200" dirty="0" err="1" smtClean="0">
                          <a:solidFill>
                            <a:schemeClr val="dk1"/>
                          </a:solidFill>
                          <a:latin typeface="+mn-lt"/>
                          <a:ea typeface="+mn-ea"/>
                          <a:cs typeface="+mn-cs"/>
                        </a:rPr>
                        <a:t>Assets</a:t>
                      </a:r>
                      <a:r>
                        <a:rPr lang="fr-FR" sz="1600" kern="1200" dirty="0" smtClean="0">
                          <a:solidFill>
                            <a:schemeClr val="dk1"/>
                          </a:solidFill>
                          <a:latin typeface="+mn-lt"/>
                          <a:ea typeface="+mn-ea"/>
                          <a:cs typeface="+mn-cs"/>
                        </a:rPr>
                        <a:t> </a:t>
                      </a:r>
                      <a:r>
                        <a:rPr lang="fr-FR" sz="1600" kern="1200" dirty="0" err="1" smtClean="0">
                          <a:solidFill>
                            <a:schemeClr val="dk1"/>
                          </a:solidFill>
                          <a:latin typeface="+mn-lt"/>
                          <a:ea typeface="+mn-ea"/>
                          <a:cs typeface="+mn-cs"/>
                        </a:rPr>
                        <a:t>transfer</a:t>
                      </a:r>
                      <a:endParaRPr lang="en-US" sz="1600" b="1" dirty="0" smtClean="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42 </a:t>
                      </a:r>
                      <a:r>
                        <a:rPr lang="en-US" sz="1600" b="0" dirty="0" smtClean="0"/>
                        <a:t>- </a:t>
                      </a:r>
                      <a:r>
                        <a:rPr lang="en-US" sz="1600" b="0" kern="1200" dirty="0" smtClean="0">
                          <a:solidFill>
                            <a:schemeClr val="dk1"/>
                          </a:solidFill>
                          <a:latin typeface="+mn-lt"/>
                          <a:ea typeface="+mn-ea"/>
                          <a:cs typeface="+mn-cs"/>
                        </a:rPr>
                        <a:t>Early termination</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54709">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000" b="1" i="1" kern="1200" cap="small" dirty="0" err="1" smtClean="0">
                          <a:solidFill>
                            <a:schemeClr val="bg1"/>
                          </a:solidFill>
                          <a:latin typeface="+mn-lt"/>
                          <a:ea typeface="+mn-ea"/>
                          <a:cs typeface="+mn-cs"/>
                        </a:rPr>
                        <a:t>Partnering</a:t>
                      </a:r>
                      <a:r>
                        <a:rPr lang="fr-FR" sz="2000" b="1" i="1" kern="1200" cap="small" dirty="0" smtClean="0">
                          <a:solidFill>
                            <a:schemeClr val="bg1"/>
                          </a:solidFill>
                          <a:latin typeface="+mn-lt"/>
                          <a:ea typeface="+mn-ea"/>
                          <a:cs typeface="+mn-cs"/>
                        </a:rPr>
                        <a:t>,</a:t>
                      </a:r>
                      <a:r>
                        <a:rPr lang="fr-FR" sz="2000" b="1" i="1" kern="1200" cap="small" baseline="0" dirty="0" smtClean="0">
                          <a:solidFill>
                            <a:schemeClr val="bg1"/>
                          </a:solidFill>
                          <a:latin typeface="+mn-lt"/>
                          <a:ea typeface="+mn-ea"/>
                          <a:cs typeface="+mn-cs"/>
                        </a:rPr>
                        <a:t> Dispute </a:t>
                      </a:r>
                      <a:r>
                        <a:rPr lang="fr-FR" sz="2000" b="1" i="1" kern="1200" cap="small" baseline="0" dirty="0" err="1" smtClean="0">
                          <a:solidFill>
                            <a:schemeClr val="bg1"/>
                          </a:solidFill>
                          <a:latin typeface="+mn-lt"/>
                          <a:ea typeface="+mn-ea"/>
                          <a:cs typeface="+mn-cs"/>
                        </a:rPr>
                        <a:t>Avoidance</a:t>
                      </a:r>
                      <a:r>
                        <a:rPr lang="fr-FR" sz="2000" b="1" i="1" kern="1200" cap="small" baseline="0" dirty="0" smtClean="0">
                          <a:solidFill>
                            <a:schemeClr val="bg1"/>
                          </a:solidFill>
                          <a:latin typeface="+mn-lt"/>
                          <a:ea typeface="+mn-ea"/>
                          <a:cs typeface="+mn-cs"/>
                        </a:rPr>
                        <a:t> and Arbitration</a:t>
                      </a:r>
                      <a:endParaRPr lang="fr-FR" sz="2000" b="1" i="1" kern="1200" cap="small" dirty="0" smtClean="0">
                        <a:solidFill>
                          <a:schemeClr val="bg1"/>
                        </a:solidFill>
                        <a:latin typeface="+mn-lt"/>
                        <a:ea typeface="+mn-ea"/>
                        <a:cs typeface="+mn-cs"/>
                      </a:endParaRPr>
                    </a:p>
                  </a:txBody>
                  <a:tcP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fr-FR" sz="1600" b="0" kern="1200" dirty="0" smtClean="0">
                        <a:solidFill>
                          <a:schemeClr val="dk1"/>
                        </a:solidFill>
                        <a:latin typeface="+mn-lt"/>
                        <a:ea typeface="+mn-ea"/>
                        <a:cs typeface="+mn-cs"/>
                      </a:endParaRPr>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43</a:t>
                      </a:r>
                      <a:r>
                        <a:rPr lang="en-US" sz="1600" b="1" baseline="0" dirty="0" smtClean="0"/>
                        <a:t> </a:t>
                      </a:r>
                      <a:r>
                        <a:rPr lang="en-US" sz="1600" b="0" dirty="0" smtClean="0"/>
                        <a:t>- Partnering </a:t>
                      </a:r>
                      <a:endParaRPr lang="fr-FR" sz="1600" b="0" kern="1200" dirty="0" smtClean="0">
                        <a:solidFill>
                          <a:schemeClr val="dk1"/>
                        </a:solidFill>
                        <a:latin typeface="+mn-lt"/>
                        <a:ea typeface="+mn-ea"/>
                        <a:cs typeface="+mn-cs"/>
                      </a:endParaRPr>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44 </a:t>
                      </a:r>
                      <a:r>
                        <a:rPr lang="en-US" sz="1600" b="0" dirty="0" smtClean="0"/>
                        <a:t>- </a:t>
                      </a:r>
                      <a:r>
                        <a:rPr lang="en-US" sz="1600" b="0" kern="1200" dirty="0" smtClean="0">
                          <a:solidFill>
                            <a:schemeClr val="dk1"/>
                          </a:solidFill>
                          <a:latin typeface="+mn-lt"/>
                          <a:ea typeface="+mn-ea"/>
                          <a:cs typeface="+mn-cs"/>
                        </a:rPr>
                        <a:t>Dispute Board (optional)</a:t>
                      </a:r>
                      <a:endParaRPr lang="fr-FR" sz="1600" b="0" kern="1200" dirty="0" smtClean="0">
                        <a:solidFill>
                          <a:schemeClr val="dk1"/>
                        </a:solidFill>
                        <a:latin typeface="+mn-lt"/>
                        <a:ea typeface="+mn-ea"/>
                        <a:cs typeface="+mn-cs"/>
                      </a:endParaRPr>
                    </a:p>
                  </a:txBody>
                  <a:tcPr>
                    <a:solidFill>
                      <a:schemeClr val="accent1">
                        <a:lumMod val="20000"/>
                        <a:lumOff val="80000"/>
                      </a:schemeClr>
                    </a:solidFill>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45 </a:t>
                      </a:r>
                      <a:r>
                        <a:rPr lang="en-US" sz="1600" b="0" dirty="0" smtClean="0"/>
                        <a:t>- </a:t>
                      </a:r>
                      <a:r>
                        <a:rPr lang="en-US" sz="1600" b="0" kern="1200" dirty="0" smtClean="0">
                          <a:solidFill>
                            <a:schemeClr val="dk1"/>
                          </a:solidFill>
                          <a:latin typeface="+mn-lt"/>
                          <a:ea typeface="+mn-ea"/>
                          <a:cs typeface="+mn-cs"/>
                        </a:rPr>
                        <a:t>Mediation (optional)</a:t>
                      </a:r>
                      <a:endParaRPr lang="fr-FR" sz="1600" b="0" kern="1200" dirty="0" smtClean="0">
                        <a:solidFill>
                          <a:schemeClr val="dk1"/>
                        </a:solidFill>
                        <a:latin typeface="+mn-lt"/>
                        <a:ea typeface="+mn-ea"/>
                        <a:cs typeface="+mn-cs"/>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46 </a:t>
                      </a:r>
                      <a:r>
                        <a:rPr lang="en-US" sz="1600" b="0" dirty="0" smtClean="0"/>
                        <a:t>-</a:t>
                      </a:r>
                      <a:r>
                        <a:rPr lang="en-US" sz="1600" b="0" baseline="0" dirty="0" smtClean="0"/>
                        <a:t> Arbitration</a:t>
                      </a:r>
                      <a:endParaRPr lang="en-US" sz="1600" b="0" dirty="0" smtClean="0"/>
                    </a:p>
                  </a:txBody>
                  <a:tcPr/>
                </a:tc>
              </a:tr>
              <a:tr h="3547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1" dirty="0" smtClean="0"/>
                        <a:t>Art. 47 </a:t>
                      </a:r>
                      <a:r>
                        <a:rPr lang="en-US" sz="1600" b="0" dirty="0" smtClean="0"/>
                        <a:t>- Applicable law</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b="0" dirty="0" smtClean="0"/>
                    </a:p>
                  </a:txBody>
                  <a:tcPr/>
                </a:tc>
              </a:tr>
            </a:tbl>
          </a:graphicData>
        </a:graphic>
      </p:graphicFrame>
      <p:sp>
        <p:nvSpPr>
          <p:cNvPr id="9"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301227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400" b="1" dirty="0" smtClean="0">
                <a:latin typeface="Cambria" pitchFamily="18" charset="0"/>
              </a:rPr>
              <a:t>Private participation in Public infrastructure: PPP position</a:t>
            </a:r>
            <a:endParaRPr lang="fr-FR" sz="2400" b="1" dirty="0">
              <a:latin typeface="Cambria" pitchFamily="18" charset="0"/>
            </a:endParaRPr>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3</a:t>
            </a:fld>
            <a:endParaRPr lang="en-US" dirty="0"/>
          </a:p>
        </p:txBody>
      </p:sp>
      <p:sp>
        <p:nvSpPr>
          <p:cNvPr id="12" name="Rectangle 11"/>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pic>
        <p:nvPicPr>
          <p:cNvPr id="10" name="Picture 31"/>
          <p:cNvPicPr>
            <a:picLocks noGrp="1" noChangeAspect="1" noChangeArrowheads="1"/>
          </p:cNvPicPr>
          <p:nvPr>
            <p:ph idx="1"/>
          </p:nvPr>
        </p:nvPicPr>
        <p:blipFill>
          <a:blip r:embed="rId3" cstate="print"/>
          <a:srcRect/>
          <a:stretch>
            <a:fillRect/>
          </a:stretch>
        </p:blipFill>
        <p:spPr bwMode="auto">
          <a:xfrm>
            <a:off x="2582562" y="1114341"/>
            <a:ext cx="9117741" cy="5187856"/>
          </a:xfrm>
          <a:prstGeom prst="rect">
            <a:avLst/>
          </a:prstGeom>
          <a:noFill/>
          <a:ln w="9525">
            <a:noFill/>
            <a:miter lim="800000"/>
            <a:headEnd/>
            <a:tailEnd/>
          </a:ln>
        </p:spPr>
      </p:pic>
    </p:spTree>
    <p:extLst>
      <p:ext uri="{BB962C8B-B14F-4D97-AF65-F5344CB8AC3E}">
        <p14:creationId xmlns="" xmlns:p14="http://schemas.microsoft.com/office/powerpoint/2010/main" val="678009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30</a:t>
            </a:fld>
            <a:endParaRPr lang="fr-BE" smtClean="0">
              <a:ea typeface="MS PGothic" pitchFamily="34" charset="-128"/>
            </a:endParaRPr>
          </a:p>
        </p:txBody>
      </p:sp>
      <p:sp>
        <p:nvSpPr>
          <p:cNvPr id="6" name="Titre 1"/>
          <p:cNvSpPr>
            <a:spLocks noGrp="1"/>
          </p:cNvSpPr>
          <p:nvPr>
            <p:ph type="title"/>
          </p:nvPr>
        </p:nvSpPr>
        <p:spPr>
          <a:xfrm>
            <a:off x="2946986" y="225468"/>
            <a:ext cx="9039069" cy="585693"/>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2800" b="1" dirty="0" smtClean="0">
                <a:solidFill>
                  <a:schemeClr val="bg1"/>
                </a:solidFill>
                <a:latin typeface="+mn-lt"/>
              </a:rPr>
              <a:t>Economic and financial provisions: Guiding principles</a:t>
            </a:r>
            <a:endParaRPr lang="en-US" sz="2800" b="1" dirty="0">
              <a:solidFill>
                <a:schemeClr val="bg1"/>
              </a:solidFill>
              <a:latin typeface="+mn-lt"/>
            </a:endParaRPr>
          </a:p>
        </p:txBody>
      </p:sp>
      <p:sp>
        <p:nvSpPr>
          <p:cNvPr id="10" name="ZoneTexte 9"/>
          <p:cNvSpPr txBox="1"/>
          <p:nvPr/>
        </p:nvSpPr>
        <p:spPr>
          <a:xfrm>
            <a:off x="2352421" y="1153642"/>
            <a:ext cx="9633634" cy="5601533"/>
          </a:xfrm>
          <a:prstGeom prst="rect">
            <a:avLst/>
          </a:prstGeom>
          <a:noFill/>
        </p:spPr>
        <p:txBody>
          <a:bodyPr wrap="square" rtlCol="0">
            <a:spAutoFit/>
          </a:bodyPr>
          <a:lstStyle/>
          <a:p>
            <a:pPr algn="just"/>
            <a:r>
              <a:rPr lang="en-US" sz="2000" i="1" u="sng" dirty="0" smtClean="0"/>
              <a:t>Note</a:t>
            </a:r>
            <a:r>
              <a:rPr lang="en-US" sz="2000" i="1" dirty="0" smtClean="0"/>
              <a:t>: </a:t>
            </a:r>
            <a:r>
              <a:rPr lang="en-GB" sz="2000" i="1" dirty="0" smtClean="0"/>
              <a:t>Since the Concessionnaire recovers its investment and costs of Construction and of operation of the service entirely or mostly from user’s fees in a situation where both parties recognize that the Concessionnaire is entitled to have a fair return, a general clause should address this matter before more specific clauses.</a:t>
            </a:r>
          </a:p>
          <a:p>
            <a:pPr algn="just"/>
            <a:endParaRPr lang="en-GB" sz="2000" i="1" dirty="0" smtClean="0"/>
          </a:p>
          <a:p>
            <a:pPr algn="just"/>
            <a:r>
              <a:rPr lang="en-US" sz="2400" b="1" dirty="0" smtClean="0"/>
              <a:t>Art. XX General</a:t>
            </a:r>
            <a:endParaRPr lang="fr-FR" sz="2400" b="1" dirty="0" smtClean="0"/>
          </a:p>
          <a:p>
            <a:pPr algn="just"/>
            <a:r>
              <a:rPr lang="en-GB" sz="2000" dirty="0" smtClean="0"/>
              <a:t>The clause should provide that t</a:t>
            </a:r>
            <a:r>
              <a:rPr lang="en-US" sz="2000" dirty="0" smtClean="0"/>
              <a:t>he Project is based on provisional accounts and Project Business Case annexed to the contract permitting to the Concessionnaire to invest and deliver the service under conditions of Economic and Financial Viability including a fair return.</a:t>
            </a:r>
          </a:p>
          <a:p>
            <a:pPr algn="just"/>
            <a:endParaRPr lang="fr-FR" sz="2000" dirty="0" smtClean="0"/>
          </a:p>
          <a:p>
            <a:pPr algn="just"/>
            <a:r>
              <a:rPr lang="en-US" sz="2000" dirty="0" smtClean="0"/>
              <a:t>When it is agreed that in order to reach the Economic and Financial Viability an element of subsidy is needed (which is the situation in most cases for Concessions for essential Public Services) the amount of the subsidy and the conditions of its payment shall be part of the contract and duly taken into account for determining the agreed Economic and Financial Viability objectives and parameters.</a:t>
            </a:r>
            <a:endParaRPr lang="fr-FR" sz="2000" dirty="0" smtClean="0"/>
          </a:p>
          <a:p>
            <a:pPr algn="just"/>
            <a:endParaRPr lang="fr-FR" sz="2000" dirty="0" smtClean="0"/>
          </a:p>
          <a:p>
            <a:pPr algn="just"/>
            <a:endParaRPr lang="en-US" sz="14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9" name="Rectangle 8"/>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27682632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31</a:t>
            </a:fld>
            <a:endParaRPr lang="fr-BE" smtClean="0">
              <a:ea typeface="MS PGothic" pitchFamily="34" charset="-128"/>
            </a:endParaRPr>
          </a:p>
        </p:txBody>
      </p:sp>
      <p:sp>
        <p:nvSpPr>
          <p:cNvPr id="6" name="Titre 1"/>
          <p:cNvSpPr>
            <a:spLocks noGrp="1"/>
          </p:cNvSpPr>
          <p:nvPr>
            <p:ph type="title"/>
          </p:nvPr>
        </p:nvSpPr>
        <p:spPr>
          <a:xfrm>
            <a:off x="2990335" y="162047"/>
            <a:ext cx="9039069" cy="827304"/>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2400" b="1" dirty="0" smtClean="0">
                <a:solidFill>
                  <a:schemeClr val="bg1"/>
                </a:solidFill>
                <a:latin typeface="+mn-lt"/>
              </a:rPr>
              <a:t>Template 1: </a:t>
            </a:r>
            <a:r>
              <a:rPr lang="en-US" sz="2400" b="1" dirty="0">
                <a:solidFill>
                  <a:schemeClr val="bg1"/>
                </a:solidFill>
                <a:latin typeface="+mn-lt"/>
              </a:rPr>
              <a:t>Economic and financial equilibrium &amp; Project Business Case</a:t>
            </a:r>
          </a:p>
        </p:txBody>
      </p:sp>
      <p:sp>
        <p:nvSpPr>
          <p:cNvPr id="10" name="ZoneTexte 9"/>
          <p:cNvSpPr txBox="1"/>
          <p:nvPr/>
        </p:nvSpPr>
        <p:spPr>
          <a:xfrm>
            <a:off x="2352421" y="1153642"/>
            <a:ext cx="9633634" cy="4724370"/>
          </a:xfrm>
          <a:prstGeom prst="rect">
            <a:avLst/>
          </a:prstGeom>
          <a:noFill/>
        </p:spPr>
        <p:txBody>
          <a:bodyPr wrap="square" rtlCol="0">
            <a:spAutoFit/>
          </a:bodyPr>
          <a:lstStyle/>
          <a:p>
            <a:endParaRPr lang="fr-FR" sz="1600" b="1" i="1" dirty="0"/>
          </a:p>
          <a:p>
            <a:pPr algn="just"/>
            <a:r>
              <a:rPr lang="en-US" sz="2300" dirty="0"/>
              <a:t>The Project for the construction and the operation of the infrastructure is based on </a:t>
            </a:r>
            <a:r>
              <a:rPr lang="en-US" sz="2300" b="1" dirty="0"/>
              <a:t>provisional accounts annexed to the agreement permitting to the SPV to operate under conditions of economic and financial viability</a:t>
            </a:r>
            <a:r>
              <a:rPr lang="en-US" sz="2300" dirty="0"/>
              <a:t> - including a reasonable rate of profit - taking into account the subsidies received and other particular financial conditions as well as the costs of construction and operation and the estimated income stream based on tariffs established in accordance with the tariff methodology annexed to those accounts. </a:t>
            </a:r>
            <a:endParaRPr lang="en-US" sz="2300" dirty="0" smtClean="0"/>
          </a:p>
          <a:p>
            <a:pPr algn="just"/>
            <a:endParaRPr lang="fr-FR" sz="2300" dirty="0"/>
          </a:p>
          <a:p>
            <a:pPr algn="just"/>
            <a:r>
              <a:rPr lang="en-US" sz="2300" dirty="0"/>
              <a:t>The Project accounting plan as well as main items and main parameters and ratios composing the provisional accounts are described in the </a:t>
            </a:r>
            <a:r>
              <a:rPr lang="en-US" sz="2300" b="1" dirty="0"/>
              <a:t>Project Business Case in Annex</a:t>
            </a:r>
            <a:r>
              <a:rPr lang="en-US" sz="2300" dirty="0" smtClean="0"/>
              <a:t>.</a:t>
            </a:r>
          </a:p>
          <a:p>
            <a:endParaRPr lang="en-US" sz="1600" dirty="0"/>
          </a:p>
          <a:p>
            <a:endParaRPr lang="fr-FR" sz="16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Rectangle 6"/>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13012273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32</a:t>
            </a:fld>
            <a:endParaRPr lang="fr-BE" smtClean="0">
              <a:ea typeface="MS PGothic" pitchFamily="34" charset="-128"/>
            </a:endParaRPr>
          </a:p>
        </p:txBody>
      </p:sp>
      <p:sp>
        <p:nvSpPr>
          <p:cNvPr id="6" name="Titre 1"/>
          <p:cNvSpPr>
            <a:spLocks noGrp="1"/>
          </p:cNvSpPr>
          <p:nvPr>
            <p:ph type="title"/>
          </p:nvPr>
        </p:nvSpPr>
        <p:spPr>
          <a:xfrm>
            <a:off x="2946986" y="225468"/>
            <a:ext cx="9039069" cy="585693"/>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2800" b="1" dirty="0" smtClean="0">
                <a:solidFill>
                  <a:schemeClr val="bg1"/>
                </a:solidFill>
                <a:latin typeface="+mn-lt"/>
              </a:rPr>
              <a:t>Economic and financial provisions</a:t>
            </a:r>
            <a:r>
              <a:rPr lang="en-US" sz="2800" dirty="0" smtClean="0">
                <a:solidFill>
                  <a:schemeClr val="bg1"/>
                </a:solidFill>
                <a:latin typeface="+mn-lt"/>
              </a:rPr>
              <a:t>: </a:t>
            </a:r>
            <a:r>
              <a:rPr lang="en-US" sz="2800" b="1" dirty="0" smtClean="0">
                <a:solidFill>
                  <a:schemeClr val="bg1"/>
                </a:solidFill>
                <a:latin typeface="+mn-lt"/>
              </a:rPr>
              <a:t>Guiding principles</a:t>
            </a:r>
          </a:p>
        </p:txBody>
      </p:sp>
      <p:sp>
        <p:nvSpPr>
          <p:cNvPr id="10" name="ZoneTexte 9"/>
          <p:cNvSpPr txBox="1"/>
          <p:nvPr/>
        </p:nvSpPr>
        <p:spPr>
          <a:xfrm>
            <a:off x="2352421" y="1002890"/>
            <a:ext cx="9633634" cy="5816977"/>
          </a:xfrm>
          <a:prstGeom prst="rect">
            <a:avLst/>
          </a:prstGeom>
          <a:noFill/>
        </p:spPr>
        <p:txBody>
          <a:bodyPr wrap="square" rtlCol="0">
            <a:spAutoFit/>
          </a:bodyPr>
          <a:lstStyle/>
          <a:p>
            <a:pPr algn="just"/>
            <a:r>
              <a:rPr lang="en-US" sz="2000" b="1" dirty="0" smtClean="0"/>
              <a:t>Art. XX Tariffs</a:t>
            </a:r>
          </a:p>
          <a:p>
            <a:pPr algn="just"/>
            <a:endParaRPr lang="fr-FR" b="1" dirty="0" smtClean="0"/>
          </a:p>
          <a:p>
            <a:pPr algn="just"/>
            <a:r>
              <a:rPr lang="en-US" dirty="0" smtClean="0"/>
              <a:t>The clause should provide that the tariff to be paid by the end users for the Public Service as agreed between the parties in the Special Conditions is part of the Project Business Case.</a:t>
            </a:r>
            <a:endParaRPr lang="fr-FR" dirty="0" smtClean="0"/>
          </a:p>
          <a:p>
            <a:pPr algn="just"/>
            <a:r>
              <a:rPr lang="en-US" dirty="0" smtClean="0"/>
              <a:t>It should also provide that the tariffs shall be updated at the date of commencement of operation in accordance with the methodology annexed to the Project Business Case.</a:t>
            </a:r>
          </a:p>
          <a:p>
            <a:pPr algn="just"/>
            <a:endParaRPr lang="fr-FR" dirty="0" smtClean="0"/>
          </a:p>
          <a:p>
            <a:pPr algn="just"/>
            <a:r>
              <a:rPr lang="en-US" dirty="0" smtClean="0"/>
              <a:t>Thereafter the clause should indicate that the tariffs shall be regularly updated and at least on an annual basis to the extent necessary and calculated with the same methodology as the one which has been used for their initial determination.</a:t>
            </a:r>
          </a:p>
          <a:p>
            <a:pPr algn="just"/>
            <a:endParaRPr lang="fr-FR" dirty="0" smtClean="0"/>
          </a:p>
          <a:p>
            <a:pPr algn="just"/>
            <a:r>
              <a:rPr lang="en-US" dirty="0" smtClean="0"/>
              <a:t>The clause could further provide that the common objective is to have the tariffs always calculated in such a way that the Concessionnaire has the opportunity to develop the project and deliver the service for the project lifecycle in accordance with the Economic and Financial Viability parameters as provided for in the Project Business Case (as updated for from time to time). </a:t>
            </a:r>
          </a:p>
          <a:p>
            <a:pPr algn="just"/>
            <a:endParaRPr lang="fr-FR" dirty="0" smtClean="0"/>
          </a:p>
          <a:p>
            <a:pPr algn="just"/>
            <a:r>
              <a:rPr lang="en-US" dirty="0" smtClean="0"/>
              <a:t>The clause may add that if the Concessionnaire is in default in any of its obligations the contracting Authority shall not be obliged to accept a tariff which permit to maintain full economic and financial viability until the default is made good.</a:t>
            </a:r>
            <a:endParaRPr lang="fr-FR" dirty="0" smtClean="0"/>
          </a:p>
          <a:p>
            <a:pPr algn="just"/>
            <a:endParaRPr lang="fr-FR" dirty="0" smtClean="0"/>
          </a:p>
          <a:p>
            <a:pPr algn="just"/>
            <a:endParaRPr lang="en-US" sz="12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Rectangle 6"/>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27682632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33</a:t>
            </a:fld>
            <a:endParaRPr lang="fr-BE" smtClean="0">
              <a:ea typeface="MS PGothic" pitchFamily="34" charset="-128"/>
            </a:endParaRPr>
          </a:p>
        </p:txBody>
      </p:sp>
      <p:sp>
        <p:nvSpPr>
          <p:cNvPr id="6" name="Titre 1"/>
          <p:cNvSpPr>
            <a:spLocks noGrp="1"/>
          </p:cNvSpPr>
          <p:nvPr>
            <p:ph type="title"/>
          </p:nvPr>
        </p:nvSpPr>
        <p:spPr>
          <a:xfrm>
            <a:off x="2946986" y="136995"/>
            <a:ext cx="9039069" cy="827304"/>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2800" b="1" dirty="0" smtClean="0">
                <a:solidFill>
                  <a:schemeClr val="bg1"/>
                </a:solidFill>
                <a:latin typeface="+mn-lt"/>
              </a:rPr>
              <a:t>Template 2: Tariffs Determination</a:t>
            </a:r>
            <a:endParaRPr lang="en-US" sz="2800" b="1" dirty="0">
              <a:solidFill>
                <a:schemeClr val="bg1"/>
              </a:solidFill>
              <a:latin typeface="+mn-lt"/>
            </a:endParaRPr>
          </a:p>
        </p:txBody>
      </p:sp>
      <p:sp>
        <p:nvSpPr>
          <p:cNvPr id="10" name="ZoneTexte 9"/>
          <p:cNvSpPr txBox="1"/>
          <p:nvPr/>
        </p:nvSpPr>
        <p:spPr>
          <a:xfrm>
            <a:off x="2352421" y="1153642"/>
            <a:ext cx="9633634" cy="5262979"/>
          </a:xfrm>
          <a:prstGeom prst="rect">
            <a:avLst/>
          </a:prstGeom>
          <a:noFill/>
        </p:spPr>
        <p:txBody>
          <a:bodyPr wrap="square" rtlCol="0">
            <a:spAutoFit/>
          </a:bodyPr>
          <a:lstStyle/>
          <a:p>
            <a:pPr marL="342900" indent="-342900">
              <a:buFont typeface="Wingdings" panose="05000000000000000000" pitchFamily="2" charset="2"/>
              <a:buChar char="v"/>
            </a:pPr>
            <a:r>
              <a:rPr lang="fr-FR" b="1" dirty="0"/>
              <a:t>General</a:t>
            </a:r>
          </a:p>
          <a:p>
            <a:pPr algn="just"/>
            <a:endParaRPr lang="en-US" sz="1400" dirty="0"/>
          </a:p>
          <a:p>
            <a:pPr algn="just"/>
            <a:r>
              <a:rPr lang="en-US" b="1" dirty="0"/>
              <a:t>The tariffs</a:t>
            </a:r>
            <a:r>
              <a:rPr lang="en-US" dirty="0"/>
              <a:t> to be paid by the end users for the infrastructure services have been </a:t>
            </a:r>
            <a:r>
              <a:rPr lang="en-US" b="1" dirty="0"/>
              <a:t>initially set out in the Project Business Case.</a:t>
            </a:r>
          </a:p>
          <a:p>
            <a:pPr algn="just"/>
            <a:endParaRPr lang="fr-FR" sz="1400" dirty="0"/>
          </a:p>
          <a:p>
            <a:pPr algn="just"/>
            <a:r>
              <a:rPr lang="en-US" dirty="0"/>
              <a:t>The tariffs shall be updated at the date of commencement of operation in accordance with the methodology annexed to the Project Business Case.</a:t>
            </a:r>
          </a:p>
          <a:p>
            <a:pPr algn="just"/>
            <a:endParaRPr lang="fr-FR" sz="1400" dirty="0"/>
          </a:p>
          <a:p>
            <a:pPr algn="just"/>
            <a:r>
              <a:rPr lang="en-US" dirty="0"/>
              <a:t>The tariffs shall then be regularly updated and at least on an annual basis. They shall be calculated with the same methodology as the one which has been used for their initial determination.</a:t>
            </a:r>
          </a:p>
          <a:p>
            <a:pPr algn="just"/>
            <a:endParaRPr lang="fr-FR" sz="1400" dirty="0"/>
          </a:p>
          <a:p>
            <a:pPr algn="just"/>
            <a:r>
              <a:rPr lang="en-US" dirty="0"/>
              <a:t>As a consequence, </a:t>
            </a:r>
            <a:r>
              <a:rPr lang="en-US" b="1" dirty="0"/>
              <a:t>they shall always be calculated in such a way that the </a:t>
            </a:r>
            <a:r>
              <a:rPr lang="en-US" b="1" dirty="0" err="1"/>
              <a:t>Concessionnaire</a:t>
            </a:r>
            <a:r>
              <a:rPr lang="en-US" b="1" dirty="0"/>
              <a:t> has the opportunity to meet the economic and financial equilibrium parameters including a reasonable rate of profits in compliance with the conditions annexed to the Project Business Case. </a:t>
            </a:r>
          </a:p>
          <a:p>
            <a:pPr algn="just"/>
            <a:endParaRPr lang="en-US" sz="1400" dirty="0"/>
          </a:p>
          <a:p>
            <a:pPr algn="just"/>
            <a:r>
              <a:rPr lang="en-US" b="1" dirty="0"/>
              <a:t>However, if the </a:t>
            </a:r>
            <a:r>
              <a:rPr lang="en-US" b="1" dirty="0" err="1"/>
              <a:t>Concessionnaire</a:t>
            </a:r>
            <a:r>
              <a:rPr lang="en-US" b="1" dirty="0"/>
              <a:t> is in default in any of its obligations the contracting Authority shall not be obliged to accept a tariff which fully restores the economic equilibrium. </a:t>
            </a:r>
            <a:r>
              <a:rPr lang="en-US" dirty="0"/>
              <a:t>An amount equal to the indemnity due by </a:t>
            </a:r>
            <a:r>
              <a:rPr lang="en-US" dirty="0" err="1"/>
              <a:t>Concessionnaire</a:t>
            </a:r>
            <a:r>
              <a:rPr lang="en-US" dirty="0"/>
              <a:t> for its default may be deducted.</a:t>
            </a:r>
            <a:endParaRPr lang="fr-FR" dirty="0"/>
          </a:p>
          <a:p>
            <a:endParaRPr lang="en-US" sz="1600" dirty="0"/>
          </a:p>
          <a:p>
            <a:endParaRPr lang="fr-FR" sz="16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Rectangle 6"/>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34114262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34</a:t>
            </a:fld>
            <a:endParaRPr lang="fr-BE" smtClean="0">
              <a:ea typeface="MS PGothic" pitchFamily="34" charset="-128"/>
            </a:endParaRPr>
          </a:p>
        </p:txBody>
      </p:sp>
      <p:sp>
        <p:nvSpPr>
          <p:cNvPr id="6" name="Titre 1"/>
          <p:cNvSpPr>
            <a:spLocks noGrp="1"/>
          </p:cNvSpPr>
          <p:nvPr>
            <p:ph type="title"/>
          </p:nvPr>
        </p:nvSpPr>
        <p:spPr>
          <a:xfrm>
            <a:off x="2990335" y="162047"/>
            <a:ext cx="9039069" cy="827304"/>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defRPr/>
            </a:pPr>
            <a:r>
              <a:rPr lang="en-US" sz="2800" b="1" dirty="0">
                <a:solidFill>
                  <a:schemeClr val="bg1"/>
                </a:solidFill>
                <a:latin typeface="+mn-lt"/>
              </a:rPr>
              <a:t>Template </a:t>
            </a:r>
            <a:r>
              <a:rPr lang="en-US" sz="2800" b="1" dirty="0" smtClean="0">
                <a:solidFill>
                  <a:schemeClr val="bg1"/>
                </a:solidFill>
                <a:latin typeface="+mn-lt"/>
              </a:rPr>
              <a:t> 2: </a:t>
            </a:r>
            <a:r>
              <a:rPr lang="en-US" sz="2800" b="1" dirty="0">
                <a:solidFill>
                  <a:schemeClr val="bg1"/>
                </a:solidFill>
                <a:latin typeface="+mn-lt"/>
              </a:rPr>
              <a:t>T</a:t>
            </a:r>
            <a:r>
              <a:rPr lang="en-US" sz="2800" b="1" dirty="0" smtClean="0">
                <a:solidFill>
                  <a:schemeClr val="bg1"/>
                </a:solidFill>
                <a:latin typeface="+mn-lt"/>
              </a:rPr>
              <a:t>ariffs determination key indicators</a:t>
            </a:r>
            <a:endParaRPr lang="fr-FR" sz="2800" b="1" dirty="0">
              <a:solidFill>
                <a:schemeClr val="bg1"/>
              </a:solidFill>
              <a:latin typeface="+mn-lt"/>
            </a:endParaRPr>
          </a:p>
        </p:txBody>
      </p:sp>
      <p:sp>
        <p:nvSpPr>
          <p:cNvPr id="10" name="ZoneTexte 9"/>
          <p:cNvSpPr txBox="1"/>
          <p:nvPr/>
        </p:nvSpPr>
        <p:spPr>
          <a:xfrm>
            <a:off x="2352421" y="1291428"/>
            <a:ext cx="9633634" cy="4662815"/>
          </a:xfrm>
          <a:prstGeom prst="rect">
            <a:avLst/>
          </a:prstGeom>
          <a:noFill/>
        </p:spPr>
        <p:txBody>
          <a:bodyPr wrap="square" rtlCol="0">
            <a:spAutoFit/>
          </a:bodyPr>
          <a:lstStyle/>
          <a:p>
            <a:pPr marL="285750" indent="-285750" algn="just">
              <a:buFont typeface="Wingdings" panose="05000000000000000000" pitchFamily="2" charset="2"/>
              <a:buChar char="Ø"/>
            </a:pPr>
            <a:r>
              <a:rPr lang="en-US" sz="2000" b="1" i="1" dirty="0"/>
              <a:t>Global equilibrium:</a:t>
            </a:r>
            <a:endParaRPr lang="fr-FR" sz="2000" b="1" i="1" dirty="0"/>
          </a:p>
          <a:p>
            <a:pPr algn="just"/>
            <a:r>
              <a:rPr lang="en-US" sz="2000" dirty="0"/>
              <a:t>Means the situation achieved when the Concessionaire's net aggregate result becomes positive, provided that on such date the balance of amortization has been compensated by profits.</a:t>
            </a:r>
          </a:p>
          <a:p>
            <a:pPr algn="just"/>
            <a:endParaRPr lang="fr-FR" sz="2000" dirty="0"/>
          </a:p>
          <a:p>
            <a:pPr marL="285750" indent="-285750" algn="just">
              <a:buFont typeface="Wingdings" panose="05000000000000000000" pitchFamily="2" charset="2"/>
              <a:buChar char="Ø"/>
            </a:pPr>
            <a:r>
              <a:rPr lang="en-US" sz="2000" b="1" i="1" dirty="0"/>
              <a:t>Operating equilibrium: </a:t>
            </a:r>
            <a:endParaRPr lang="fr-FR" sz="2000" b="1" i="1" dirty="0"/>
          </a:p>
          <a:p>
            <a:pPr algn="just"/>
            <a:r>
              <a:rPr lang="en-US" sz="2000" dirty="0"/>
              <a:t>Means the situation achieved when the turnover generated by the Concessionaire during a financial period is at least equal to the operating expenses incurred during the said financial period.</a:t>
            </a:r>
          </a:p>
          <a:p>
            <a:pPr algn="just">
              <a:tabLst>
                <a:tab pos="6278563" algn="l"/>
              </a:tabLst>
            </a:pPr>
            <a:endParaRPr lang="fr-FR" sz="2000" dirty="0"/>
          </a:p>
          <a:p>
            <a:pPr marL="285750" indent="-285750" algn="just">
              <a:buFont typeface="Wingdings" panose="05000000000000000000" pitchFamily="2" charset="2"/>
              <a:buChar char="Ø"/>
            </a:pPr>
            <a:r>
              <a:rPr lang="en-US" sz="2000" b="1" i="1" dirty="0"/>
              <a:t>Economic and financial viability</a:t>
            </a:r>
            <a:endParaRPr lang="fr-FR" sz="2000" b="1" i="1" dirty="0"/>
          </a:p>
          <a:p>
            <a:pPr algn="just"/>
            <a:r>
              <a:rPr lang="en-US" sz="2000" dirty="0"/>
              <a:t>Means the economic and financial situation that enables the </a:t>
            </a:r>
            <a:r>
              <a:rPr lang="en-US" sz="2000" dirty="0" err="1"/>
              <a:t>Concessionnaire</a:t>
            </a:r>
            <a:r>
              <a:rPr lang="en-US" sz="2000" dirty="0"/>
              <a:t> to remain viable as a special purpose company carrying out the Project as further defined in  the Project Business case.</a:t>
            </a:r>
          </a:p>
          <a:p>
            <a:endParaRPr lang="fr-FR" sz="17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Rectangle 6"/>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35537763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Espace réservé du numéro de diapositive 3"/>
          <p:cNvSpPr>
            <a:spLocks noGrp="1"/>
          </p:cNvSpPr>
          <p:nvPr>
            <p:ph type="sldNum" sz="quarter" idx="10"/>
          </p:nvPr>
        </p:nvSpPr>
        <p:spPr bwMode="auto">
          <a:noFill/>
          <a:ln>
            <a:round/>
            <a:headEnd/>
            <a:tailEnd/>
          </a:ln>
        </p:spPr>
        <p:txBody>
          <a:bodyPr/>
          <a:lstStyle/>
          <a:p>
            <a:fld id="{B4785454-13D2-4553-9A9F-508D526020C8}" type="slidenum">
              <a:rPr lang="fr-BE" smtClean="0">
                <a:ea typeface="MS PGothic" pitchFamily="34" charset="-128"/>
              </a:rPr>
              <a:pPr/>
              <a:t>35</a:t>
            </a:fld>
            <a:endParaRPr lang="fr-BE" smtClean="0">
              <a:ea typeface="MS PGothic" pitchFamily="34" charset="-128"/>
            </a:endParaRPr>
          </a:p>
        </p:txBody>
      </p:sp>
      <p:sp>
        <p:nvSpPr>
          <p:cNvPr id="6" name="Titre 1"/>
          <p:cNvSpPr>
            <a:spLocks noGrp="1"/>
          </p:cNvSpPr>
          <p:nvPr>
            <p:ph type="title"/>
          </p:nvPr>
        </p:nvSpPr>
        <p:spPr>
          <a:xfrm>
            <a:off x="2946986" y="225468"/>
            <a:ext cx="9039069" cy="585693"/>
          </a:xfrm>
          <a:solidFill>
            <a:srgbClr val="002060"/>
          </a:solid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r>
              <a:rPr lang="en-US" sz="2800" b="1" dirty="0" smtClean="0">
                <a:solidFill>
                  <a:schemeClr val="bg1"/>
                </a:solidFill>
                <a:latin typeface="+mn-lt"/>
              </a:rPr>
              <a:t>Economic and financial provision: Guiding principles</a:t>
            </a:r>
          </a:p>
        </p:txBody>
      </p:sp>
      <p:sp>
        <p:nvSpPr>
          <p:cNvPr id="10" name="ZoneTexte 9"/>
          <p:cNvSpPr txBox="1"/>
          <p:nvPr/>
        </p:nvSpPr>
        <p:spPr>
          <a:xfrm>
            <a:off x="2352421" y="1002890"/>
            <a:ext cx="9633634" cy="5324535"/>
          </a:xfrm>
          <a:prstGeom prst="rect">
            <a:avLst/>
          </a:prstGeom>
          <a:noFill/>
        </p:spPr>
        <p:txBody>
          <a:bodyPr wrap="square" rtlCol="0">
            <a:spAutoFit/>
          </a:bodyPr>
          <a:lstStyle/>
          <a:p>
            <a:pPr algn="just"/>
            <a:endParaRPr lang="en-US" sz="2000" b="1" dirty="0" smtClean="0"/>
          </a:p>
          <a:p>
            <a:pPr algn="just"/>
            <a:r>
              <a:rPr lang="en-US" sz="2000" b="1" dirty="0" smtClean="0"/>
              <a:t>Art. XX Economic Stability</a:t>
            </a:r>
          </a:p>
          <a:p>
            <a:pPr algn="just"/>
            <a:endParaRPr lang="fr-FR" b="1" dirty="0" smtClean="0"/>
          </a:p>
          <a:p>
            <a:pPr algn="just"/>
            <a:r>
              <a:rPr lang="en-US" i="1" u="sng" dirty="0" smtClean="0"/>
              <a:t>Note</a:t>
            </a:r>
            <a:r>
              <a:rPr lang="en-US" i="1" dirty="0" smtClean="0"/>
              <a:t>: Stability of key economic factors is an essential feature of success of long term investment projects for essential Public services. The following clauses are designed to strive a reasonable balance between the interest of the Concessionnaire and Contracting Authority for the optimum operation of the Public Service based on  precedents both in underlying contract laws and contracts in LDC’s and MIC’s. </a:t>
            </a:r>
          </a:p>
          <a:p>
            <a:pPr algn="just"/>
            <a:endParaRPr lang="fr-FR" dirty="0" smtClean="0"/>
          </a:p>
          <a:p>
            <a:pPr algn="just"/>
            <a:r>
              <a:rPr lang="en-US" b="1" dirty="0" smtClean="0"/>
              <a:t>XX.1 Change in laws</a:t>
            </a:r>
          </a:p>
          <a:p>
            <a:pPr algn="just"/>
            <a:endParaRPr lang="en-US" b="1" dirty="0" smtClean="0"/>
          </a:p>
          <a:p>
            <a:pPr algn="just"/>
            <a:r>
              <a:rPr lang="en-US" dirty="0" smtClean="0"/>
              <a:t>The clause should provide that legislative or regulatory provisions taking effect after the date of the signature of the contract which may have the effect of changing, cancelling or of restricting the provisions of the legislative or regulatory regime, in such a way that it deteriorate substantially the Economic and Financial Viability shall not be applicable to the Concessionnaire unless otherwise agreed between the parties.</a:t>
            </a:r>
            <a:endParaRPr lang="fr-FR" dirty="0" smtClean="0"/>
          </a:p>
          <a:p>
            <a:pPr algn="just"/>
            <a:r>
              <a:rPr lang="en-US" dirty="0" smtClean="0"/>
              <a:t>The same will apply for the employees of the Concessionnaire and to the suppliers and service providers participating to the construction and operation of the service.</a:t>
            </a:r>
            <a:endParaRPr lang="fr-FR" dirty="0" smtClean="0"/>
          </a:p>
          <a:p>
            <a:pPr algn="just"/>
            <a:endParaRPr lang="en-US" sz="1200" dirty="0"/>
          </a:p>
        </p:txBody>
      </p:sp>
      <p:sp>
        <p:nvSpPr>
          <p:cNvPr id="8" name="Footer Placeholder 4"/>
          <p:cNvSpPr>
            <a:spLocks noGrp="1"/>
          </p:cNvSpPr>
          <p:nvPr>
            <p:ph type="ftr" sz="quarter" idx="11"/>
          </p:nvPr>
        </p:nvSpPr>
        <p:spPr>
          <a:xfrm>
            <a:off x="2572279" y="6432423"/>
            <a:ext cx="7084177" cy="365125"/>
          </a:xfrm>
        </p:spPr>
        <p:txBody>
          <a:bodyPr/>
          <a:lstStyle/>
          <a:p>
            <a:r>
              <a:rPr lang="en-US" dirty="0" smtClean="0"/>
              <a:t>© 2017 -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Rectangle 6"/>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p:nvPicPr>
        <p:blipFill>
          <a:blip r:embed="rId2" cstate="print"/>
          <a:srcRect/>
          <a:stretch>
            <a:fillRect/>
          </a:stretch>
        </p:blipFill>
        <p:spPr bwMode="auto">
          <a:xfrm>
            <a:off x="122098" y="1"/>
            <a:ext cx="1459959" cy="1132114"/>
          </a:xfrm>
          <a:prstGeom prst="rect">
            <a:avLst/>
          </a:prstGeom>
          <a:noFill/>
          <a:ln w="9525">
            <a:noFill/>
            <a:miter lim="800000"/>
            <a:headEnd/>
            <a:tailEnd/>
          </a:ln>
        </p:spPr>
      </p:pic>
    </p:spTree>
    <p:extLst>
      <p:ext uri="{BB962C8B-B14F-4D97-AF65-F5344CB8AC3E}">
        <p14:creationId xmlns="" xmlns:p14="http://schemas.microsoft.com/office/powerpoint/2010/main" val="27682632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36360" y="1127029"/>
            <a:ext cx="8497047" cy="4917377"/>
          </a:xfrm>
        </p:spPr>
        <p:txBody>
          <a:bodyPr>
            <a:noAutofit/>
          </a:bodyPr>
          <a:lstStyle/>
          <a:p>
            <a:pPr marL="171450" lvl="3" algn="ctr">
              <a:buNone/>
              <a:defRPr/>
            </a:pPr>
            <a:r>
              <a:rPr lang="fr-FR" sz="6600" b="1" i="1" dirty="0" err="1" smtClean="0">
                <a:solidFill>
                  <a:srgbClr val="FF8021"/>
                </a:solidFill>
              </a:rPr>
              <a:t>Thank</a:t>
            </a:r>
            <a:r>
              <a:rPr lang="fr-FR" sz="6600" b="1" i="1" dirty="0" smtClean="0">
                <a:solidFill>
                  <a:srgbClr val="FF8021"/>
                </a:solidFill>
              </a:rPr>
              <a:t> You ! </a:t>
            </a:r>
          </a:p>
          <a:p>
            <a:pPr algn="ctr">
              <a:lnSpc>
                <a:spcPct val="90000"/>
              </a:lnSpc>
              <a:buNone/>
            </a:pPr>
            <a:endParaRPr lang="en-GB" sz="1700" b="1" dirty="0" smtClean="0">
              <a:solidFill>
                <a:schemeClr val="tx2"/>
              </a:solidFill>
              <a:latin typeface="Book Antiqua" pitchFamily="18" charset="0"/>
            </a:endParaRPr>
          </a:p>
          <a:p>
            <a:pPr algn="ctr">
              <a:lnSpc>
                <a:spcPct val="90000"/>
              </a:lnSpc>
              <a:buNone/>
            </a:pPr>
            <a:r>
              <a:rPr lang="en-GB" sz="1700" b="1" dirty="0" smtClean="0">
                <a:solidFill>
                  <a:schemeClr val="tx2"/>
                </a:solidFill>
                <a:latin typeface="Book Antiqua" pitchFamily="18" charset="0"/>
              </a:rPr>
              <a:t>Me Marc Frilet </a:t>
            </a:r>
          </a:p>
          <a:p>
            <a:pPr algn="ctr">
              <a:lnSpc>
                <a:spcPct val="90000"/>
              </a:lnSpc>
              <a:buNone/>
            </a:pPr>
            <a:r>
              <a:rPr lang="en-GB" sz="1700" dirty="0" smtClean="0">
                <a:solidFill>
                  <a:schemeClr val="tx2"/>
                </a:solidFill>
                <a:latin typeface="Book Antiqua" pitchFamily="18" charset="0"/>
              </a:rPr>
              <a:t>Frilet – Law firm/ GcilA</a:t>
            </a:r>
          </a:p>
          <a:p>
            <a:pPr algn="ctr">
              <a:lnSpc>
                <a:spcPct val="90000"/>
              </a:lnSpc>
              <a:buNone/>
            </a:pPr>
            <a:r>
              <a:rPr lang="en-GB" sz="1700" dirty="0" smtClean="0">
                <a:solidFill>
                  <a:schemeClr val="tx2"/>
                </a:solidFill>
                <a:latin typeface="Book Antiqua" pitchFamily="18" charset="0"/>
              </a:rPr>
              <a:t>91, rue du </a:t>
            </a:r>
            <a:r>
              <a:rPr lang="en-GB" sz="1700" dirty="0" err="1" smtClean="0">
                <a:solidFill>
                  <a:schemeClr val="tx2"/>
                </a:solidFill>
                <a:latin typeface="Book Antiqua" pitchFamily="18" charset="0"/>
              </a:rPr>
              <a:t>Faubourg</a:t>
            </a:r>
            <a:r>
              <a:rPr lang="en-GB" sz="1700" dirty="0" smtClean="0">
                <a:solidFill>
                  <a:schemeClr val="tx2"/>
                </a:solidFill>
                <a:latin typeface="Book Antiqua" pitchFamily="18" charset="0"/>
              </a:rPr>
              <a:t> Saint </a:t>
            </a:r>
            <a:r>
              <a:rPr lang="en-GB" sz="1700" dirty="0" err="1" smtClean="0">
                <a:solidFill>
                  <a:schemeClr val="tx2"/>
                </a:solidFill>
                <a:latin typeface="Book Antiqua" pitchFamily="18" charset="0"/>
              </a:rPr>
              <a:t>Honoré</a:t>
            </a:r>
            <a:endParaRPr lang="en-GB" sz="1700" dirty="0" smtClean="0">
              <a:solidFill>
                <a:schemeClr val="tx2"/>
              </a:solidFill>
              <a:latin typeface="Book Antiqua" pitchFamily="18" charset="0"/>
            </a:endParaRPr>
          </a:p>
          <a:p>
            <a:pPr algn="ctr">
              <a:lnSpc>
                <a:spcPct val="90000"/>
              </a:lnSpc>
              <a:buNone/>
            </a:pPr>
            <a:r>
              <a:rPr lang="en-GB" sz="1700" dirty="0" smtClean="0">
                <a:solidFill>
                  <a:schemeClr val="tx2"/>
                </a:solidFill>
                <a:latin typeface="Book Antiqua" pitchFamily="18" charset="0"/>
              </a:rPr>
              <a:t>75008 Paris – France </a:t>
            </a:r>
          </a:p>
          <a:p>
            <a:pPr algn="ctr">
              <a:lnSpc>
                <a:spcPct val="90000"/>
              </a:lnSpc>
              <a:buNone/>
            </a:pPr>
            <a:endParaRPr lang="en-GB" sz="1700" dirty="0" smtClean="0">
              <a:solidFill>
                <a:schemeClr val="tx2"/>
              </a:solidFill>
              <a:latin typeface="Book Antiqua" pitchFamily="18" charset="0"/>
            </a:endParaRPr>
          </a:p>
          <a:p>
            <a:pPr algn="ctr">
              <a:lnSpc>
                <a:spcPct val="90000"/>
              </a:lnSpc>
              <a:buNone/>
            </a:pPr>
            <a:r>
              <a:rPr lang="en-GB" sz="1700" dirty="0" smtClean="0">
                <a:solidFill>
                  <a:schemeClr val="tx2"/>
                </a:solidFill>
                <a:latin typeface="Book Antiqua" pitchFamily="18" charset="0"/>
              </a:rPr>
              <a:t>Tel : + 33 1 56 26 00 40</a:t>
            </a:r>
          </a:p>
          <a:p>
            <a:pPr algn="ctr">
              <a:lnSpc>
                <a:spcPct val="90000"/>
              </a:lnSpc>
              <a:buNone/>
            </a:pPr>
            <a:r>
              <a:rPr lang="en-GB" sz="1700" dirty="0" smtClean="0">
                <a:solidFill>
                  <a:schemeClr val="tx2"/>
                </a:solidFill>
                <a:latin typeface="Book Antiqua" pitchFamily="18" charset="0"/>
              </a:rPr>
              <a:t>e-mail : avocats@frilet.com </a:t>
            </a:r>
          </a:p>
          <a:p>
            <a:pPr algn="ctr">
              <a:lnSpc>
                <a:spcPct val="90000"/>
              </a:lnSpc>
              <a:buNone/>
            </a:pPr>
            <a:r>
              <a:rPr lang="en-GB" sz="1700" dirty="0" smtClean="0">
                <a:solidFill>
                  <a:schemeClr val="tx2"/>
                </a:solidFill>
                <a:latin typeface="Book Antiqua" pitchFamily="18" charset="0"/>
              </a:rPr>
              <a:t>www.frilet.com</a:t>
            </a:r>
          </a:p>
          <a:p>
            <a:pPr algn="ctr">
              <a:lnSpc>
                <a:spcPct val="90000"/>
              </a:lnSpc>
              <a:buNone/>
            </a:pPr>
            <a:r>
              <a:rPr lang="en-GB" sz="1700" dirty="0" smtClean="0">
                <a:solidFill>
                  <a:schemeClr val="tx2"/>
                </a:solidFill>
                <a:latin typeface="Book Antiqua" pitchFamily="18" charset="0"/>
              </a:rPr>
              <a:t>www.gcila.org</a:t>
            </a:r>
            <a:endParaRPr lang="fr-FR" sz="1500" dirty="0" smtClean="0">
              <a:solidFill>
                <a:schemeClr val="tx2"/>
              </a:solidFill>
              <a:latin typeface="Book Antiqua" pitchFamily="18" charset="0"/>
            </a:endParaRPr>
          </a:p>
          <a:p>
            <a:pPr marL="171450" lvl="3" algn="ctr">
              <a:buNone/>
              <a:defRPr/>
            </a:pPr>
            <a:endParaRPr lang="fr-FR" sz="6600" b="1" i="1" dirty="0" smtClean="0">
              <a:solidFill>
                <a:srgbClr val="FF8021"/>
              </a:solidFill>
            </a:endParaRPr>
          </a:p>
          <a:p>
            <a:pPr marL="171450" lvl="3">
              <a:buFont typeface="Arial" charset="0"/>
              <a:buNone/>
              <a:defRPr/>
            </a:pPr>
            <a:endParaRPr lang="en-US" sz="1400" dirty="0" smtClean="0">
              <a:solidFill>
                <a:schemeClr val="accent1"/>
              </a:solidFill>
            </a:endParaRPr>
          </a:p>
        </p:txBody>
      </p:sp>
      <p:sp>
        <p:nvSpPr>
          <p:cNvPr id="5" name="Footer Placeholder 4"/>
          <p:cNvSpPr>
            <a:spLocks noGrp="1"/>
          </p:cNvSpPr>
          <p:nvPr>
            <p:ph type="ftr" sz="quarter" idx="11"/>
          </p:nvPr>
        </p:nvSpPr>
        <p:spPr>
          <a:xfrm>
            <a:off x="2572279" y="6431407"/>
            <a:ext cx="7084177" cy="365125"/>
          </a:xfrm>
        </p:spPr>
        <p:txBody>
          <a:bodyPr/>
          <a:lstStyle/>
          <a:p>
            <a:r>
              <a:rPr lang="en-US" dirty="0" smtClean="0"/>
              <a:t>© 2016 - Frilet </a:t>
            </a:r>
            <a:r>
              <a:rPr lang="en-US" dirty="0" err="1" smtClean="0"/>
              <a:t>Société</a:t>
            </a:r>
            <a:r>
              <a:rPr lang="en-US" dirty="0" smtClean="0"/>
              <a:t> </a:t>
            </a:r>
            <a:r>
              <a:rPr lang="en-US" dirty="0" err="1" smtClean="0"/>
              <a:t>d'Avocats</a:t>
            </a:r>
            <a:r>
              <a:rPr lang="en-US" dirty="0" smtClean="0"/>
              <a:t> </a:t>
            </a:r>
            <a:endParaRPr lang="en-US" dirty="0"/>
          </a:p>
        </p:txBody>
      </p:sp>
      <p:sp>
        <p:nvSpPr>
          <p:cNvPr id="7" name="Espace réservé du numéro de diapositive 3"/>
          <p:cNvSpPr txBox="1">
            <a:spLocks/>
          </p:cNvSpPr>
          <p:nvPr/>
        </p:nvSpPr>
        <p:spPr bwMode="auto">
          <a:xfrm>
            <a:off x="10951856" y="6431915"/>
            <a:ext cx="551167" cy="365125"/>
          </a:xfrm>
          <a:prstGeom prst="rect">
            <a:avLst/>
          </a:prstGeom>
          <a:noFill/>
          <a:ln>
            <a:round/>
            <a:headEnd/>
            <a:tailEnd/>
          </a:ln>
        </p:spPr>
        <p:txBody>
          <a:bodyPr vert="horz" lIns="91440" tIns="45720" rIns="91440" bIns="45720" rtlCol="0" anchor="ctr"/>
          <a:lstStyle/>
          <a:p>
            <a:pPr marL="0" marR="0" lvl="0" indent="0" algn="r" defTabSz="457200" rtl="0" eaLnBrk="1" fontAlgn="auto" latinLnBrk="0" hangingPunct="1">
              <a:lnSpc>
                <a:spcPct val="100000"/>
              </a:lnSpc>
              <a:spcBef>
                <a:spcPts val="0"/>
              </a:spcBef>
              <a:spcAft>
                <a:spcPts val="0"/>
              </a:spcAft>
              <a:buClrTx/>
              <a:buSzTx/>
              <a:buFontTx/>
              <a:buNone/>
              <a:tabLst/>
              <a:defRPr/>
            </a:pPr>
            <a:fld id="{B4785454-13D2-4553-9A9F-508D526020C8}" type="slidenum">
              <a:rPr kumimoji="0" lang="fr-BE" sz="1200" b="0" i="0" u="none" strike="noStrike" kern="1200" cap="none" spc="0" normalizeH="0" baseline="0" noProof="0" smtClean="0">
                <a:ln>
                  <a:noFill/>
                </a:ln>
                <a:solidFill>
                  <a:schemeClr val="bg1"/>
                </a:solidFill>
                <a:effectLst/>
                <a:uLnTx/>
                <a:uFillTx/>
                <a:latin typeface="+mn-lt"/>
                <a:ea typeface="MS PGothic"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36</a:t>
            </a:fld>
            <a:endParaRPr kumimoji="0" lang="fr-BE" sz="1200" b="0" i="0" u="none" strike="noStrike" kern="1200" cap="none" spc="0" normalizeH="0" baseline="0" noProof="0" dirty="0" smtClean="0">
              <a:ln>
                <a:noFill/>
              </a:ln>
              <a:solidFill>
                <a:schemeClr val="bg1"/>
              </a:solidFill>
              <a:effectLst/>
              <a:uLnTx/>
              <a:uFillTx/>
              <a:latin typeface="+mn-lt"/>
              <a:ea typeface="MS PGothic" pitchFamily="34" charset="-128"/>
              <a:cs typeface="+mn-cs"/>
            </a:endParaRPr>
          </a:p>
        </p:txBody>
      </p:sp>
      <p:sp>
        <p:nvSpPr>
          <p:cNvPr id="9" name="Rectangle 8"/>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Tree>
    <p:extLst>
      <p:ext uri="{BB962C8B-B14F-4D97-AF65-F5344CB8AC3E}">
        <p14:creationId xmlns="" xmlns:p14="http://schemas.microsoft.com/office/powerpoint/2010/main" val="148724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amond(in)">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diamond(in)">
                                      <p:cBhvr>
                                        <p:cTn id="37" dur="20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diamond(in)">
                                      <p:cBhvr>
                                        <p:cTn id="42" dur="20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diamond(in)">
                                      <p:cBhvr>
                                        <p:cTn id="4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3200" b="1" dirty="0" smtClean="0">
                <a:latin typeface="Cambria" pitchFamily="18" charset="0"/>
              </a:rPr>
              <a:t>General definition of PPP</a:t>
            </a:r>
            <a:endParaRPr lang="fr-FR" sz="32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4</a:t>
            </a:fld>
            <a:endParaRPr lang="en-US" dirty="0"/>
          </a:p>
        </p:txBody>
      </p:sp>
      <p:sp>
        <p:nvSpPr>
          <p:cNvPr id="10" name="Espace réservé du contenu 4"/>
          <p:cNvSpPr>
            <a:spLocks noGrp="1"/>
          </p:cNvSpPr>
          <p:nvPr>
            <p:ph idx="1"/>
          </p:nvPr>
        </p:nvSpPr>
        <p:spPr>
          <a:xfrm>
            <a:off x="2466474" y="972457"/>
            <a:ext cx="9565105" cy="5356154"/>
          </a:xfrm>
        </p:spPr>
        <p:txBody>
          <a:bodyPr>
            <a:normAutofit fontScale="92500" lnSpcReduction="20000"/>
          </a:bodyPr>
          <a:lstStyle/>
          <a:p>
            <a:pPr marL="347663" lvl="1" indent="-342900" algn="just">
              <a:buFont typeface="Arial" panose="020B0604020202020204" pitchFamily="34" charset="0"/>
              <a:buChar char="•"/>
            </a:pPr>
            <a:endParaRPr lang="fr-FR" sz="1600" dirty="0" smtClean="0"/>
          </a:p>
          <a:p>
            <a:pPr marL="347663" lvl="1" indent="-342900" algn="just">
              <a:buFont typeface="Arial" panose="020B0604020202020204" pitchFamily="34" charset="0"/>
              <a:buChar char="•"/>
            </a:pPr>
            <a:r>
              <a:rPr lang="en-US" b="1" i="1" dirty="0" smtClean="0"/>
              <a:t>Synthesis from leading specialized working groups</a:t>
            </a:r>
          </a:p>
          <a:p>
            <a:pPr marL="4763" lvl="1" algn="just"/>
            <a:endParaRPr lang="fr-FR" sz="1600" dirty="0" smtClean="0"/>
          </a:p>
          <a:p>
            <a:pPr>
              <a:buNone/>
            </a:pPr>
            <a:r>
              <a:rPr lang="en-US" dirty="0" smtClean="0">
                <a:ea typeface="Times New Roman" pitchFamily="18" charset="0"/>
                <a:cs typeface="Cambria" pitchFamily="18" charset="0"/>
              </a:rPr>
              <a:t>A </a:t>
            </a:r>
            <a:r>
              <a:rPr lang="en-US" b="1" dirty="0" smtClean="0">
                <a:ea typeface="Times New Roman" pitchFamily="18" charset="0"/>
                <a:cs typeface="Cambria" pitchFamily="18" charset="0"/>
              </a:rPr>
              <a:t>physical infrastructure </a:t>
            </a:r>
            <a:r>
              <a:rPr lang="en-US" dirty="0" smtClean="0">
                <a:ea typeface="Times New Roman" pitchFamily="18" charset="0"/>
                <a:cs typeface="Cambria" pitchFamily="18" charset="0"/>
              </a:rPr>
              <a:t>which is the support of a </a:t>
            </a:r>
            <a:r>
              <a:rPr lang="en-US" b="1" dirty="0" smtClean="0">
                <a:ea typeface="Times New Roman" pitchFamily="18" charset="0"/>
                <a:cs typeface="Cambria" pitchFamily="18" charset="0"/>
              </a:rPr>
              <a:t>public service </a:t>
            </a:r>
            <a:r>
              <a:rPr lang="en-US" dirty="0" smtClean="0">
                <a:ea typeface="Times New Roman" pitchFamily="18" charset="0"/>
                <a:cs typeface="Cambria" pitchFamily="18" charset="0"/>
              </a:rPr>
              <a:t>is </a:t>
            </a:r>
            <a:r>
              <a:rPr lang="en-US" b="1" dirty="0" smtClean="0">
                <a:ea typeface="Times New Roman" pitchFamily="18" charset="0"/>
                <a:cs typeface="Cambria" pitchFamily="18" charset="0"/>
              </a:rPr>
              <a:t>designed</a:t>
            </a:r>
            <a:r>
              <a:rPr lang="en-US" dirty="0" smtClean="0">
                <a:ea typeface="Times New Roman" pitchFamily="18" charset="0"/>
                <a:cs typeface="Cambria" pitchFamily="18" charset="0"/>
              </a:rPr>
              <a:t>, </a:t>
            </a:r>
            <a:r>
              <a:rPr lang="en-US" b="1" dirty="0" smtClean="0">
                <a:ea typeface="Times New Roman" pitchFamily="18" charset="0"/>
                <a:cs typeface="Cambria" pitchFamily="18" charset="0"/>
              </a:rPr>
              <a:t>financed, built </a:t>
            </a:r>
            <a:r>
              <a:rPr lang="en-US" dirty="0" smtClean="0">
                <a:ea typeface="Times New Roman" pitchFamily="18" charset="0"/>
                <a:cs typeface="Cambria" pitchFamily="18" charset="0"/>
              </a:rPr>
              <a:t>or</a:t>
            </a:r>
            <a:r>
              <a:rPr lang="en-US" b="1" dirty="0" smtClean="0">
                <a:ea typeface="Times New Roman" pitchFamily="18" charset="0"/>
                <a:cs typeface="Cambria" pitchFamily="18" charset="0"/>
              </a:rPr>
              <a:t> rehabilitated </a:t>
            </a:r>
            <a:r>
              <a:rPr lang="en-US" dirty="0" smtClean="0">
                <a:ea typeface="Times New Roman" pitchFamily="18" charset="0"/>
                <a:cs typeface="Cambria" pitchFamily="18" charset="0"/>
              </a:rPr>
              <a:t>and</a:t>
            </a:r>
            <a:r>
              <a:rPr lang="en-US" b="1" dirty="0" smtClean="0">
                <a:ea typeface="Times New Roman" pitchFamily="18" charset="0"/>
                <a:cs typeface="Cambria" pitchFamily="18" charset="0"/>
              </a:rPr>
              <a:t> operated </a:t>
            </a:r>
            <a:r>
              <a:rPr lang="en-US" dirty="0" smtClean="0">
                <a:ea typeface="Times New Roman" pitchFamily="18" charset="0"/>
                <a:cs typeface="Cambria" pitchFamily="18" charset="0"/>
              </a:rPr>
              <a:t>by a </a:t>
            </a:r>
            <a:r>
              <a:rPr lang="en-US" b="1" dirty="0" smtClean="0">
                <a:ea typeface="Times New Roman" pitchFamily="18" charset="0"/>
                <a:cs typeface="Cambria" pitchFamily="18" charset="0"/>
              </a:rPr>
              <a:t>commercial company </a:t>
            </a:r>
            <a:r>
              <a:rPr lang="en-US" dirty="0" smtClean="0">
                <a:ea typeface="Times New Roman" pitchFamily="18" charset="0"/>
                <a:cs typeface="Cambria" pitchFamily="18" charset="0"/>
              </a:rPr>
              <a:t>selected by way of </a:t>
            </a:r>
            <a:r>
              <a:rPr lang="en-US" b="1" dirty="0" smtClean="0">
                <a:ea typeface="Times New Roman" pitchFamily="18" charset="0"/>
                <a:cs typeface="Cambria" pitchFamily="18" charset="0"/>
              </a:rPr>
              <a:t>competitive bidding </a:t>
            </a:r>
            <a:r>
              <a:rPr lang="en-US" dirty="0" smtClean="0">
                <a:ea typeface="Times New Roman" pitchFamily="18" charset="0"/>
                <a:cs typeface="Cambria" pitchFamily="18" charset="0"/>
              </a:rPr>
              <a:t>and operating the service in accordance with the provisions of a </a:t>
            </a:r>
            <a:r>
              <a:rPr lang="en-US" b="1" dirty="0" smtClean="0">
                <a:ea typeface="Times New Roman" pitchFamily="18" charset="0"/>
                <a:cs typeface="Cambria" pitchFamily="18" charset="0"/>
              </a:rPr>
              <a:t>contract</a:t>
            </a:r>
            <a:r>
              <a:rPr lang="en-US" dirty="0" smtClean="0">
                <a:ea typeface="Times New Roman" pitchFamily="18" charset="0"/>
                <a:cs typeface="Cambria" pitchFamily="18" charset="0"/>
              </a:rPr>
              <a:t>, entered into with the public authority in charge of delivering such a service.</a:t>
            </a:r>
          </a:p>
          <a:p>
            <a:pPr>
              <a:buNone/>
            </a:pPr>
            <a:r>
              <a:rPr lang="en-US" dirty="0" smtClean="0">
                <a:ea typeface="Times New Roman" pitchFamily="18" charset="0"/>
                <a:cs typeface="Cambria" pitchFamily="18" charset="0"/>
              </a:rPr>
              <a:t>The </a:t>
            </a:r>
            <a:r>
              <a:rPr lang="en-US" b="1" dirty="0" smtClean="0">
                <a:ea typeface="Times New Roman" pitchFamily="18" charset="0"/>
                <a:cs typeface="Cambria" pitchFamily="18" charset="0"/>
              </a:rPr>
              <a:t>contract</a:t>
            </a:r>
            <a:r>
              <a:rPr lang="en-US" dirty="0" smtClean="0">
                <a:ea typeface="Times New Roman" pitchFamily="18" charset="0"/>
                <a:cs typeface="Cambria" pitchFamily="18" charset="0"/>
              </a:rPr>
              <a:t>, based on </a:t>
            </a:r>
            <a:r>
              <a:rPr lang="en-US" b="1" dirty="0" smtClean="0">
                <a:ea typeface="Times New Roman" pitchFamily="18" charset="0"/>
                <a:cs typeface="Cambria" pitchFamily="18" charset="0"/>
              </a:rPr>
              <a:t>functional specifications </a:t>
            </a:r>
            <a:r>
              <a:rPr lang="en-US" dirty="0" smtClean="0">
                <a:ea typeface="Times New Roman" pitchFamily="18" charset="0"/>
                <a:cs typeface="Cambria" pitchFamily="18" charset="0"/>
              </a:rPr>
              <a:t>and </a:t>
            </a:r>
            <a:r>
              <a:rPr lang="en-US" b="1" dirty="0" smtClean="0">
                <a:ea typeface="Times New Roman" pitchFamily="18" charset="0"/>
                <a:cs typeface="Cambria" pitchFamily="18" charset="0"/>
              </a:rPr>
              <a:t>performance criteria </a:t>
            </a:r>
            <a:r>
              <a:rPr lang="en-US" dirty="0" smtClean="0">
                <a:ea typeface="Times New Roman" pitchFamily="18" charset="0"/>
                <a:cs typeface="Cambria" pitchFamily="18" charset="0"/>
              </a:rPr>
              <a:t>provides for a </a:t>
            </a:r>
            <a:r>
              <a:rPr lang="en-US" b="1" dirty="0" smtClean="0">
                <a:ea typeface="Times New Roman" pitchFamily="18" charset="0"/>
                <a:cs typeface="Cambria" pitchFamily="18" charset="0"/>
              </a:rPr>
              <a:t>compensation</a:t>
            </a:r>
            <a:r>
              <a:rPr lang="en-US" dirty="0" smtClean="0">
                <a:ea typeface="Times New Roman" pitchFamily="18" charset="0"/>
                <a:cs typeface="Cambria" pitchFamily="18" charset="0"/>
              </a:rPr>
              <a:t> of the company by the </a:t>
            </a:r>
            <a:r>
              <a:rPr lang="en-US" b="1" dirty="0" smtClean="0">
                <a:ea typeface="Times New Roman" pitchFamily="18" charset="0"/>
                <a:cs typeface="Cambria" pitchFamily="18" charset="0"/>
              </a:rPr>
              <a:t>public authority or</a:t>
            </a:r>
            <a:r>
              <a:rPr lang="en-US" dirty="0" smtClean="0">
                <a:ea typeface="Times New Roman" pitchFamily="18" charset="0"/>
                <a:cs typeface="Cambria" pitchFamily="18" charset="0"/>
              </a:rPr>
              <a:t> by the </a:t>
            </a:r>
            <a:r>
              <a:rPr lang="en-US" b="1" dirty="0" smtClean="0">
                <a:ea typeface="Times New Roman" pitchFamily="18" charset="0"/>
                <a:cs typeface="Cambria" pitchFamily="18" charset="0"/>
              </a:rPr>
              <a:t>end users </a:t>
            </a:r>
            <a:r>
              <a:rPr lang="en-US" dirty="0" smtClean="0">
                <a:ea typeface="Times New Roman" pitchFamily="18" charset="0"/>
                <a:cs typeface="Cambria" pitchFamily="18" charset="0"/>
              </a:rPr>
              <a:t>(or a combination of both). The service is rendered for a </a:t>
            </a:r>
            <a:r>
              <a:rPr lang="en-US" b="1" dirty="0" smtClean="0">
                <a:ea typeface="Times New Roman" pitchFamily="18" charset="0"/>
                <a:cs typeface="Cambria" pitchFamily="18" charset="0"/>
              </a:rPr>
              <a:t>time period </a:t>
            </a:r>
            <a:r>
              <a:rPr lang="en-US" dirty="0" smtClean="0">
                <a:ea typeface="Times New Roman" pitchFamily="18" charset="0"/>
                <a:cs typeface="Cambria" pitchFamily="18" charset="0"/>
              </a:rPr>
              <a:t>calculated in such a way that the </a:t>
            </a:r>
            <a:r>
              <a:rPr lang="en-US" b="1" dirty="0" smtClean="0">
                <a:ea typeface="Times New Roman" pitchFamily="18" charset="0"/>
                <a:cs typeface="Cambria" pitchFamily="18" charset="0"/>
              </a:rPr>
              <a:t>company may amortize all costs </a:t>
            </a:r>
            <a:r>
              <a:rPr lang="en-US" dirty="0" smtClean="0">
                <a:ea typeface="Times New Roman" pitchFamily="18" charset="0"/>
                <a:cs typeface="Cambria" pitchFamily="18" charset="0"/>
              </a:rPr>
              <a:t>and </a:t>
            </a:r>
            <a:r>
              <a:rPr lang="en-US" b="1" dirty="0" smtClean="0">
                <a:ea typeface="Times New Roman" pitchFamily="18" charset="0"/>
                <a:cs typeface="Cambria" pitchFamily="18" charset="0"/>
              </a:rPr>
              <a:t>make a reasonable profit.</a:t>
            </a:r>
            <a:endParaRPr lang="en-US" dirty="0" smtClean="0">
              <a:ea typeface="Times New Roman" pitchFamily="18" charset="0"/>
              <a:cs typeface="Cambria" pitchFamily="18" charset="0"/>
            </a:endParaRPr>
          </a:p>
          <a:p>
            <a:pPr>
              <a:buNone/>
            </a:pPr>
            <a:r>
              <a:rPr lang="en-US" dirty="0" smtClean="0">
                <a:ea typeface="Times New Roman" pitchFamily="18" charset="0"/>
                <a:cs typeface="Cambria" pitchFamily="18" charset="0"/>
              </a:rPr>
              <a:t>At the </a:t>
            </a:r>
            <a:r>
              <a:rPr lang="en-US" b="1" dirty="0" smtClean="0">
                <a:ea typeface="Times New Roman" pitchFamily="18" charset="0"/>
                <a:cs typeface="Cambria" pitchFamily="18" charset="0"/>
              </a:rPr>
              <a:t>expiry of the term</a:t>
            </a:r>
            <a:r>
              <a:rPr lang="en-US" dirty="0" smtClean="0">
                <a:ea typeface="Times New Roman" pitchFamily="18" charset="0"/>
                <a:cs typeface="Cambria" pitchFamily="18" charset="0"/>
              </a:rPr>
              <a:t>, the </a:t>
            </a:r>
            <a:r>
              <a:rPr lang="en-US" b="1" dirty="0" smtClean="0">
                <a:ea typeface="Times New Roman" pitchFamily="18" charset="0"/>
                <a:cs typeface="Cambria" pitchFamily="18" charset="0"/>
              </a:rPr>
              <a:t>infrastructure</a:t>
            </a:r>
            <a:r>
              <a:rPr lang="en-US" dirty="0" smtClean="0">
                <a:ea typeface="Times New Roman" pitchFamily="18" charset="0"/>
                <a:cs typeface="Cambria" pitchFamily="18" charset="0"/>
              </a:rPr>
              <a:t> is </a:t>
            </a:r>
            <a:r>
              <a:rPr lang="en-US" b="1" dirty="0" smtClean="0">
                <a:ea typeface="Times New Roman" pitchFamily="18" charset="0"/>
                <a:cs typeface="Cambria" pitchFamily="18" charset="0"/>
              </a:rPr>
              <a:t>transferred</a:t>
            </a:r>
            <a:r>
              <a:rPr lang="en-US" dirty="0" smtClean="0">
                <a:ea typeface="Times New Roman" pitchFamily="18" charset="0"/>
                <a:cs typeface="Cambria" pitchFamily="18" charset="0"/>
              </a:rPr>
              <a:t> in good operating conditions </a:t>
            </a:r>
            <a:r>
              <a:rPr lang="en-US" b="1" dirty="0" smtClean="0">
                <a:ea typeface="Times New Roman" pitchFamily="18" charset="0"/>
                <a:cs typeface="Cambria" pitchFamily="18" charset="0"/>
              </a:rPr>
              <a:t>to the public authority</a:t>
            </a:r>
            <a:r>
              <a:rPr lang="en-US" dirty="0" smtClean="0">
                <a:ea typeface="Times New Roman" pitchFamily="18" charset="0"/>
                <a:cs typeface="Cambria" pitchFamily="18" charset="0"/>
              </a:rPr>
              <a:t>, generally </a:t>
            </a:r>
            <a:r>
              <a:rPr lang="en-US" b="1" dirty="0" smtClean="0">
                <a:ea typeface="Times New Roman" pitchFamily="18" charset="0"/>
                <a:cs typeface="Cambria" pitchFamily="18" charset="0"/>
              </a:rPr>
              <a:t>without compensation </a:t>
            </a:r>
            <a:r>
              <a:rPr lang="en-US" dirty="0" smtClean="0">
                <a:ea typeface="Times New Roman" pitchFamily="18" charset="0"/>
                <a:cs typeface="Cambria" pitchFamily="18" charset="0"/>
              </a:rPr>
              <a:t>unless, such a compensation is provided for the contract.</a:t>
            </a:r>
          </a:p>
          <a:p>
            <a:pPr algn="just">
              <a:buFontTx/>
              <a:buChar char="-"/>
            </a:pPr>
            <a:endParaRPr lang="en-US" sz="1600" dirty="0" smtClean="0"/>
          </a:p>
          <a:p>
            <a:pPr>
              <a:buSzPct val="200000"/>
            </a:pPr>
            <a:endParaRPr lang="fr-FR" sz="1600" b="1" dirty="0" smtClean="0">
              <a:solidFill>
                <a:schemeClr val="tx2"/>
              </a:solidFill>
            </a:endParaRPr>
          </a:p>
          <a:p>
            <a:pPr marL="0" lvl="1" indent="0" algn="just">
              <a:buNone/>
            </a:pPr>
            <a:endParaRPr lang="en-US" b="1" dirty="0" smtClean="0"/>
          </a:p>
        </p:txBody>
      </p:sp>
      <p:sp>
        <p:nvSpPr>
          <p:cNvPr id="12" name="Rectangle 11"/>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1039739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Concessions and PPP: what are we talking about?</a:t>
            </a:r>
            <a:endParaRPr lang="fr-FR" sz="28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5</a:t>
            </a:fld>
            <a:endParaRPr lang="en-US" dirty="0"/>
          </a:p>
        </p:txBody>
      </p:sp>
      <p:graphicFrame>
        <p:nvGraphicFramePr>
          <p:cNvPr id="9" name="Tableau 8"/>
          <p:cNvGraphicFramePr>
            <a:graphicFrameLocks noGrp="1"/>
          </p:cNvGraphicFramePr>
          <p:nvPr>
            <p:extLst>
              <p:ext uri="{D42A27DB-BD31-4B8C-83A1-F6EECF244321}">
                <p14:modId xmlns="" xmlns:p14="http://schemas.microsoft.com/office/powerpoint/2010/main" val="3448102183"/>
              </p:ext>
            </p:extLst>
          </p:nvPr>
        </p:nvGraphicFramePr>
        <p:xfrm>
          <a:off x="2755231" y="975469"/>
          <a:ext cx="9252284" cy="5301947"/>
        </p:xfrm>
        <a:graphic>
          <a:graphicData uri="http://schemas.openxmlformats.org/drawingml/2006/table">
            <a:tbl>
              <a:tblPr firstRow="1" bandRow="1">
                <a:tableStyleId>{BC89EF96-8CEA-46FF-86C4-4CE0E7609802}</a:tableStyleId>
              </a:tblPr>
              <a:tblGrid>
                <a:gridCol w="4626142"/>
                <a:gridCol w="4626142"/>
              </a:tblGrid>
              <a:tr h="6740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noProof="0" dirty="0" smtClean="0">
                          <a:solidFill>
                            <a:schemeClr val="accent3">
                              <a:lumMod val="50000"/>
                            </a:schemeClr>
                          </a:solidFill>
                        </a:rPr>
                        <a:t>1.</a:t>
                      </a:r>
                      <a:r>
                        <a:rPr lang="en-US" sz="1800" baseline="0" noProof="0" dirty="0" smtClean="0">
                          <a:solidFill>
                            <a:schemeClr val="accent3">
                              <a:lumMod val="50000"/>
                            </a:schemeClr>
                          </a:solidFill>
                        </a:rPr>
                        <a:t> </a:t>
                      </a:r>
                      <a:r>
                        <a:rPr lang="en-US" sz="1800" noProof="0" dirty="0" smtClean="0">
                          <a:solidFill>
                            <a:schemeClr val="accent3">
                              <a:lumMod val="50000"/>
                            </a:schemeClr>
                          </a:solidFill>
                        </a:rPr>
                        <a:t>PFI /</a:t>
                      </a:r>
                      <a:r>
                        <a:rPr lang="en-US" sz="1800" baseline="0" noProof="0" dirty="0" smtClean="0">
                          <a:solidFill>
                            <a:schemeClr val="accent3">
                              <a:lumMod val="50000"/>
                            </a:schemeClr>
                          </a:solidFill>
                        </a:rPr>
                        <a:t> PPP family</a:t>
                      </a:r>
                      <a:endParaRPr lang="en-US" sz="1800" noProof="0" dirty="0" smtClean="0">
                        <a:solidFill>
                          <a:schemeClr val="accent3">
                            <a:lumMod val="50000"/>
                          </a:schemeClr>
                        </a:solidFill>
                        <a:latin typeface="+mn-lt"/>
                      </a:endParaRPr>
                    </a:p>
                  </a:txBody>
                  <a:tcPr marL="91427" marR="91427" marT="45712" marB="45712"/>
                </a:tc>
                <a:tc>
                  <a:txBody>
                    <a:bodyPr/>
                    <a:lstStyle/>
                    <a:p>
                      <a:pPr algn="ctr"/>
                      <a:r>
                        <a:rPr lang="en-US" sz="1800" noProof="0" dirty="0" smtClean="0">
                          <a:solidFill>
                            <a:schemeClr val="bg2">
                              <a:lumMod val="50000"/>
                            </a:schemeClr>
                          </a:solidFill>
                        </a:rPr>
                        <a:t>2. Concessions</a:t>
                      </a:r>
                      <a:r>
                        <a:rPr lang="en-US" sz="1800" baseline="0" noProof="0" dirty="0" smtClean="0">
                          <a:solidFill>
                            <a:schemeClr val="bg2">
                              <a:lumMod val="50000"/>
                            </a:schemeClr>
                          </a:solidFill>
                        </a:rPr>
                        <a:t> / PPP family</a:t>
                      </a:r>
                      <a:endParaRPr lang="en-US" sz="1800" noProof="0" dirty="0">
                        <a:solidFill>
                          <a:schemeClr val="bg2">
                            <a:lumMod val="50000"/>
                          </a:schemeClr>
                        </a:solidFill>
                      </a:endParaRPr>
                    </a:p>
                  </a:txBody>
                  <a:tcPr marL="91427" marR="91427" marT="45712" marB="45712"/>
                </a:tc>
              </a:tr>
              <a:tr h="1061652">
                <a:tc gridSpan="2">
                  <a:txBody>
                    <a:bodyPr/>
                    <a:lstStyle/>
                    <a:p>
                      <a:pPr marL="285750" indent="-285750" algn="ctr">
                        <a:buFont typeface="Wingdings" pitchFamily="2" charset="2"/>
                        <a:buChar char="ü"/>
                      </a:pPr>
                      <a:r>
                        <a:rPr lang="en-US" sz="1800" noProof="0" dirty="0" smtClean="0"/>
                        <a:t>Design (based</a:t>
                      </a:r>
                      <a:r>
                        <a:rPr lang="en-US" sz="1800" baseline="0" noProof="0" dirty="0" smtClean="0"/>
                        <a:t> on functional specifications)</a:t>
                      </a:r>
                      <a:endParaRPr lang="en-US" sz="1800" noProof="0" dirty="0" smtClean="0"/>
                    </a:p>
                    <a:p>
                      <a:pPr marL="285750" indent="-285750" algn="ctr">
                        <a:buFont typeface="Wingdings" pitchFamily="2" charset="2"/>
                        <a:buChar char="ü"/>
                      </a:pPr>
                      <a:r>
                        <a:rPr lang="en-US" sz="1800" noProof="0" dirty="0" smtClean="0"/>
                        <a:t>Build or rehabilitate </a:t>
                      </a:r>
                    </a:p>
                    <a:p>
                      <a:pPr marL="285750" indent="-285750" algn="ctr">
                        <a:buFont typeface="Wingdings" pitchFamily="2" charset="2"/>
                        <a:buChar char="ü"/>
                      </a:pPr>
                      <a:r>
                        <a:rPr lang="en-US" sz="1800" noProof="0" dirty="0" smtClean="0"/>
                        <a:t>Finance </a:t>
                      </a:r>
                      <a:endParaRPr lang="en-US" sz="1800" noProof="0" dirty="0" smtClean="0">
                        <a:latin typeface="+mn-lt"/>
                      </a:endParaRPr>
                    </a:p>
                  </a:txBody>
                  <a:tcPr marL="91427" marR="91427" marT="45712" marB="45712"/>
                </a:tc>
                <a:tc hMerge="1">
                  <a:txBody>
                    <a:bodyPr/>
                    <a:lstStyle/>
                    <a:p>
                      <a:endParaRPr lang="fr-FR" dirty="0"/>
                    </a:p>
                  </a:txBody>
                  <a:tcPr/>
                </a:tc>
              </a:tr>
              <a:tr h="1613296">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noProof="0" dirty="0" smtClean="0">
                          <a:solidFill>
                            <a:srgbClr val="006600"/>
                          </a:solidFill>
                        </a:rPr>
                        <a:t>Operate</a:t>
                      </a:r>
                      <a:r>
                        <a:rPr lang="en-US" sz="1800" baseline="0" noProof="0" dirty="0" smtClean="0">
                          <a:solidFill>
                            <a:srgbClr val="006600"/>
                          </a:solidFill>
                        </a:rPr>
                        <a:t> the </a:t>
                      </a:r>
                      <a:r>
                        <a:rPr lang="en-US" sz="1800" noProof="0" dirty="0" smtClean="0">
                          <a:solidFill>
                            <a:srgbClr val="006600"/>
                          </a:solidFill>
                        </a:rPr>
                        <a:t>infrastructure</a:t>
                      </a:r>
                      <a:r>
                        <a:rPr lang="en-US" sz="1800" baseline="0" noProof="0" dirty="0" smtClean="0">
                          <a:solidFill>
                            <a:srgbClr val="006600"/>
                          </a:solidFill>
                        </a:rPr>
                        <a:t> or utility without delivering </a:t>
                      </a:r>
                      <a:r>
                        <a:rPr lang="en-US" sz="1800" noProof="0" dirty="0" smtClean="0">
                          <a:solidFill>
                            <a:srgbClr val="006600"/>
                          </a:solidFill>
                        </a:rPr>
                        <a:t>the public service to the end users</a:t>
                      </a:r>
                      <a:endParaRPr lang="en-US" sz="1800" noProof="0" dirty="0" smtClean="0">
                        <a:solidFill>
                          <a:srgbClr val="006600"/>
                        </a:solidFill>
                        <a:latin typeface="+mn-lt"/>
                      </a:endParaRPr>
                    </a:p>
                  </a:txBody>
                  <a:tcPr marL="91427" marR="91427" marT="45712" marB="45712"/>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noProof="0" smtClean="0">
                          <a:solidFill>
                            <a:schemeClr val="bg2">
                              <a:lumMod val="25000"/>
                            </a:schemeClr>
                          </a:solidFill>
                        </a:rPr>
                        <a:t>Operate infrastructure of utility and in</a:t>
                      </a:r>
                      <a:r>
                        <a:rPr lang="en-US" sz="1800" baseline="0" noProof="0" smtClean="0">
                          <a:solidFill>
                            <a:schemeClr val="bg2">
                              <a:lumMod val="25000"/>
                            </a:schemeClr>
                          </a:solidFill>
                        </a:rPr>
                        <a:t> charge of delivering full public service to the end users</a:t>
                      </a:r>
                      <a:endParaRPr lang="en-US" sz="1800" noProof="0" smtClean="0">
                        <a:solidFill>
                          <a:schemeClr val="bg2">
                            <a:lumMod val="25000"/>
                          </a:schemeClr>
                        </a:solidFill>
                        <a:latin typeface="+mn-lt"/>
                      </a:endParaRPr>
                    </a:p>
                  </a:txBody>
                  <a:tcPr marL="91427" marR="91427" marT="45712" marB="45712"/>
                </a:tc>
              </a:tr>
              <a:tr h="1103829">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noProof="0" dirty="0" smtClean="0">
                          <a:solidFill>
                            <a:srgbClr val="006600"/>
                          </a:solidFill>
                        </a:rPr>
                        <a:t>Compensated entirely by the public authority when service is rendered </a:t>
                      </a:r>
                      <a:endParaRPr lang="en-US" sz="1800" noProof="0" dirty="0" smtClean="0">
                        <a:solidFill>
                          <a:srgbClr val="006600"/>
                        </a:solidFill>
                        <a:latin typeface="+mn-lt"/>
                      </a:endParaRPr>
                    </a:p>
                  </a:txBody>
                  <a:tcPr marL="91427" marR="91427" marT="45712" marB="45712">
                    <a:solidFill>
                      <a:schemeClr val="bg1">
                        <a:alpha val="2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ü"/>
                        <a:tabLst/>
                        <a:defRPr/>
                      </a:pPr>
                      <a:r>
                        <a:rPr lang="en-US" sz="1800" noProof="0" dirty="0" smtClean="0">
                          <a:solidFill>
                            <a:schemeClr val="bg2">
                              <a:lumMod val="25000"/>
                            </a:schemeClr>
                          </a:solidFill>
                        </a:rPr>
                        <a:t>Compensated entirely or mainly by the end users paying for the service</a:t>
                      </a:r>
                      <a:endParaRPr lang="en-US" sz="1800" noProof="0" dirty="0" smtClean="0">
                        <a:solidFill>
                          <a:schemeClr val="bg2">
                            <a:lumMod val="25000"/>
                          </a:schemeClr>
                        </a:solidFill>
                        <a:latin typeface="+mn-lt"/>
                      </a:endParaRPr>
                    </a:p>
                  </a:txBody>
                  <a:tcPr marL="91427" marR="91427" marT="45712" marB="45712">
                    <a:solidFill>
                      <a:schemeClr val="bg1">
                        <a:alpha val="20000"/>
                      </a:schemeClr>
                    </a:solidFill>
                  </a:tcPr>
                </a:tc>
              </a:tr>
              <a:tr h="849096">
                <a:tc gridSpan="2">
                  <a:txBody>
                    <a:bodyPr/>
                    <a:lstStyle/>
                    <a:p>
                      <a:pPr marL="285750" indent="-285750" algn="ctr">
                        <a:buFont typeface="Wingdings" pitchFamily="2" charset="2"/>
                        <a:buChar char="ü"/>
                      </a:pPr>
                      <a:r>
                        <a:rPr lang="en-US" sz="1800" noProof="0" dirty="0" smtClean="0"/>
                        <a:t>Contract duration limited to</a:t>
                      </a:r>
                      <a:r>
                        <a:rPr lang="en-US" sz="1800" baseline="0" noProof="0" dirty="0" smtClean="0"/>
                        <a:t> the project cycle (amortization of assets, profit marging and financial recovery)</a:t>
                      </a:r>
                      <a:endParaRPr lang="en-US" sz="1800" noProof="0" dirty="0" smtClean="0">
                        <a:latin typeface="+mn-lt"/>
                      </a:endParaRPr>
                    </a:p>
                  </a:txBody>
                  <a:tcPr marL="91427" marR="91427" marT="45712" marB="45712">
                    <a:solidFill>
                      <a:schemeClr val="accent1">
                        <a:lumMod val="20000"/>
                        <a:lumOff val="80000"/>
                      </a:schemeClr>
                    </a:solidFill>
                  </a:tcPr>
                </a:tc>
                <a:tc hMerge="1">
                  <a:txBody>
                    <a:bodyPr/>
                    <a:lstStyle/>
                    <a:p>
                      <a:endParaRPr lang="fr-FR" dirty="0"/>
                    </a:p>
                  </a:txBody>
                  <a:tcPr/>
                </a:tc>
              </a:tr>
            </a:tbl>
          </a:graphicData>
        </a:graphic>
      </p:graphicFrame>
      <p:sp>
        <p:nvSpPr>
          <p:cNvPr id="12" name="Rectangle 11"/>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67800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p:txBody>
          <a:bodyPr>
            <a:noAutofit/>
          </a:bodyPr>
          <a:lstStyle/>
          <a:p>
            <a:pPr lvl="0"/>
            <a:r>
              <a:rPr lang="fr-FR" sz="3200" b="1" dirty="0" smtClean="0">
                <a:latin typeface="Cambria" panose="02040503050406030204" pitchFamily="18" charset="0"/>
              </a:rPr>
              <a:t>Key </a:t>
            </a:r>
            <a:r>
              <a:rPr lang="en-US" sz="3200" b="1" dirty="0" smtClean="0">
                <a:latin typeface="Cambria" panose="02040503050406030204" pitchFamily="18" charset="0"/>
              </a:rPr>
              <a:t>ingredients</a:t>
            </a:r>
            <a:r>
              <a:rPr lang="fr-FR" sz="3200" b="1" dirty="0" smtClean="0">
                <a:latin typeface="Cambria" panose="02040503050406030204" pitchFamily="18" charset="0"/>
              </a:rPr>
              <a:t> for PfPPP</a:t>
            </a:r>
            <a:endParaRPr lang="fr-FR" sz="3200" b="1" dirty="0">
              <a:latin typeface="Cambria" panose="02040503050406030204" pitchFamily="18" charset="0"/>
            </a:endParaRPr>
          </a:p>
        </p:txBody>
      </p:sp>
      <p:sp>
        <p:nvSpPr>
          <p:cNvPr id="5" name="Slide Number Placeholder 4"/>
          <p:cNvSpPr>
            <a:spLocks noGrp="1"/>
          </p:cNvSpPr>
          <p:nvPr>
            <p:ph type="sldNum" sz="quarter" idx="12"/>
          </p:nvPr>
        </p:nvSpPr>
        <p:spPr/>
        <p:txBody>
          <a:bodyPr/>
          <a:lstStyle/>
          <a:p>
            <a:fld id="{955FFA39-CE60-4B55-AE18-7240B9FE9D09}" type="slidenum">
              <a:rPr lang="en-US" smtClean="0"/>
              <a:pPr/>
              <a:t>6</a:t>
            </a:fld>
            <a:endParaRPr lang="en-US" dirty="0"/>
          </a:p>
        </p:txBody>
      </p:sp>
      <p:sp>
        <p:nvSpPr>
          <p:cNvPr id="8" name="ZoneTexte 7"/>
          <p:cNvSpPr txBox="1"/>
          <p:nvPr/>
        </p:nvSpPr>
        <p:spPr>
          <a:xfrm>
            <a:off x="2370667" y="1625599"/>
            <a:ext cx="2946400" cy="4339650"/>
          </a:xfrm>
          <a:prstGeom prst="rect">
            <a:avLst/>
          </a:prstGeom>
          <a:noFill/>
        </p:spPr>
        <p:txBody>
          <a:bodyPr wrap="square" rtlCol="0">
            <a:spAutoFit/>
          </a:bodyPr>
          <a:lstStyle/>
          <a:p>
            <a:pPr algn="just"/>
            <a:endParaRPr lang="fr-FR"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endParaRPr lang="fr-FR" dirty="0"/>
          </a:p>
        </p:txBody>
      </p:sp>
      <p:sp>
        <p:nvSpPr>
          <p:cNvPr id="13" name="Rectangle 12"/>
          <p:cNvSpPr/>
          <p:nvPr/>
        </p:nvSpPr>
        <p:spPr>
          <a:xfrm>
            <a:off x="0" y="204537"/>
            <a:ext cx="1876926" cy="63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p:cNvPicPr/>
          <p:nvPr/>
        </p:nvPicPr>
        <p:blipFill>
          <a:blip r:embed="rId3" cstate="print"/>
          <a:srcRect/>
          <a:stretch>
            <a:fillRect/>
          </a:stretch>
        </p:blipFill>
        <p:spPr bwMode="auto">
          <a:xfrm>
            <a:off x="122098" y="0"/>
            <a:ext cx="1632730" cy="1215189"/>
          </a:xfrm>
          <a:prstGeom prst="rect">
            <a:avLst/>
          </a:prstGeom>
          <a:noFill/>
          <a:ln w="9525">
            <a:noFill/>
            <a:miter lim="800000"/>
            <a:headEnd/>
            <a:tailEnd/>
          </a:ln>
        </p:spPr>
      </p:pic>
      <p:sp>
        <p:nvSpPr>
          <p:cNvPr id="11" name="ZoneTexte 10"/>
          <p:cNvSpPr txBox="1"/>
          <p:nvPr/>
        </p:nvSpPr>
        <p:spPr>
          <a:xfrm>
            <a:off x="2568795" y="826846"/>
            <a:ext cx="9348664" cy="5324535"/>
          </a:xfrm>
          <a:prstGeom prst="rect">
            <a:avLst/>
          </a:prstGeom>
          <a:noFill/>
        </p:spPr>
        <p:txBody>
          <a:bodyPr wrap="square" rtlCol="0">
            <a:spAutoFit/>
          </a:bodyPr>
          <a:lstStyle/>
          <a:p>
            <a:pPr marL="363538" indent="-363538" algn="just">
              <a:buFont typeface="Arial" pitchFamily="34" charset="0"/>
              <a:buChar char="•"/>
              <a:defRPr/>
            </a:pPr>
            <a:r>
              <a:rPr lang="en-US" sz="3200" b="1" dirty="0" smtClean="0"/>
              <a:t>PfPPP is neither:</a:t>
            </a:r>
          </a:p>
          <a:p>
            <a:pPr marL="363538" indent="-363538" algn="just">
              <a:defRPr/>
            </a:pPr>
            <a:endParaRPr lang="en-US" sz="2800" dirty="0" smtClean="0"/>
          </a:p>
          <a:p>
            <a:pPr marL="820738" lvl="1" indent="-363538" algn="just">
              <a:buFont typeface="Wingdings" pitchFamily="2" charset="2"/>
              <a:buChar char="Ø"/>
              <a:defRPr/>
            </a:pPr>
            <a:r>
              <a:rPr lang="en-US" sz="2800" u="sng" dirty="0" smtClean="0"/>
              <a:t>Traditional public procurement</a:t>
            </a:r>
            <a:r>
              <a:rPr lang="en-US" sz="2800" dirty="0" smtClean="0"/>
              <a:t>: including various forms of global infrastructure contract (EPC, </a:t>
            </a:r>
            <a:r>
              <a:rPr lang="en-US" sz="2800" dirty="0" err="1" smtClean="0"/>
              <a:t>Design&amp;Build</a:t>
            </a:r>
            <a:r>
              <a:rPr lang="en-US" sz="2800" dirty="0" smtClean="0"/>
              <a:t>, turnkey contracts, etc.)</a:t>
            </a:r>
          </a:p>
          <a:p>
            <a:pPr marL="820738" lvl="1" indent="-363538" algn="just">
              <a:defRPr/>
            </a:pPr>
            <a:r>
              <a:rPr lang="en-US" sz="2800" dirty="0" smtClean="0"/>
              <a:t>	</a:t>
            </a:r>
          </a:p>
          <a:p>
            <a:pPr marL="820738" lvl="1" indent="-363538" algn="just">
              <a:defRPr/>
            </a:pPr>
            <a:r>
              <a:rPr lang="en-US" sz="2800" dirty="0" smtClean="0"/>
              <a:t>	Such contracts are paid by the Public authority upon satisfactory completion (which may include commissioning performance and service criteria)</a:t>
            </a:r>
          </a:p>
          <a:p>
            <a:pPr marL="820738" lvl="1" indent="-363538" algn="just">
              <a:defRPr/>
            </a:pPr>
            <a:endParaRPr lang="en-US" sz="2800" dirty="0" smtClean="0"/>
          </a:p>
          <a:p>
            <a:pPr marL="820738" lvl="1" indent="-363538" algn="just">
              <a:buFont typeface="Wingdings" pitchFamily="2" charset="2"/>
              <a:buChar char="Ø"/>
              <a:defRPr/>
            </a:pPr>
            <a:r>
              <a:rPr lang="en-US" sz="2800" u="sng" dirty="0" smtClean="0"/>
              <a:t>nor Privatization</a:t>
            </a:r>
            <a:r>
              <a:rPr lang="en-US" sz="2800" dirty="0" smtClean="0"/>
              <a:t>: in PfPPP the private sector is not free to deliver a public service</a:t>
            </a:r>
          </a:p>
        </p:txBody>
      </p:sp>
      <p:sp>
        <p:nvSpPr>
          <p:cNvPr id="10"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p14="http://schemas.microsoft.com/office/powerpoint/2010/main" xmlns="" val="33620269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Number and investment value for each PPP family</a:t>
            </a:r>
            <a:endParaRPr lang="fr-FR" sz="2800" b="1" dirty="0">
              <a:latin typeface="Cambria" pitchFamily="18" charset="0"/>
            </a:endParaRPr>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7</a:t>
            </a:fld>
            <a:endParaRPr lang="en-US" dirty="0"/>
          </a:p>
        </p:txBody>
      </p:sp>
      <p:sp>
        <p:nvSpPr>
          <p:cNvPr id="12" name="Rectangle 11"/>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p:nvPr/>
        </p:nvPicPr>
        <p:blipFill>
          <a:blip r:embed="rId3"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graphicFrame>
        <p:nvGraphicFramePr>
          <p:cNvPr id="1026" name="Object 2"/>
          <p:cNvGraphicFramePr>
            <a:graphicFrameLocks/>
          </p:cNvGraphicFramePr>
          <p:nvPr/>
        </p:nvGraphicFramePr>
        <p:xfrm>
          <a:off x="2451100" y="749300"/>
          <a:ext cx="5638800" cy="2781300"/>
        </p:xfrm>
        <a:graphic>
          <a:graphicData uri="http://schemas.openxmlformats.org/presentationml/2006/ole">
            <p:oleObj spid="_x0000_s1026" name="Graphique" r:id="rId4" imgW="5362575" imgH="3057525" progId="Excel.Sheet.8">
              <p:embed/>
            </p:oleObj>
          </a:graphicData>
        </a:graphic>
      </p:graphicFrame>
      <p:graphicFrame>
        <p:nvGraphicFramePr>
          <p:cNvPr id="1027" name="Object 3"/>
          <p:cNvGraphicFramePr>
            <a:graphicFrameLocks/>
          </p:cNvGraphicFramePr>
          <p:nvPr/>
        </p:nvGraphicFramePr>
        <p:xfrm>
          <a:off x="6184900" y="3505200"/>
          <a:ext cx="5575300" cy="2921000"/>
        </p:xfrm>
        <a:graphic>
          <a:graphicData uri="http://schemas.openxmlformats.org/presentationml/2006/ole">
            <p:oleObj spid="_x0000_s1027" name="Graphique" r:id="rId5" imgW="5353050" imgH="3057525" progId="Excel.Sheet.8">
              <p:embed/>
            </p:oleObj>
          </a:graphicData>
        </a:graphic>
      </p:graphicFrame>
    </p:spTree>
    <p:extLst>
      <p:ext uri="{BB962C8B-B14F-4D97-AF65-F5344CB8AC3E}">
        <p14:creationId xmlns="" xmlns:p14="http://schemas.microsoft.com/office/powerpoint/2010/main" val="67800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800" b="1" dirty="0" smtClean="0">
                <a:latin typeface="Cambria" pitchFamily="18" charset="0"/>
              </a:rPr>
              <a:t>PPP challenges</a:t>
            </a:r>
            <a:endParaRPr lang="fr-FR" sz="2800" dirty="0"/>
          </a:p>
        </p:txBody>
      </p:sp>
      <p:sp>
        <p:nvSpPr>
          <p:cNvPr id="3" name="Espace réservé du pied de page 2"/>
          <p:cNvSpPr>
            <a:spLocks noGrp="1"/>
          </p:cNvSpPr>
          <p:nvPr>
            <p:ph type="ftr" sz="quarter" idx="11"/>
          </p:nvPr>
        </p:nvSpPr>
        <p:spPr/>
        <p:txBody>
          <a:bodyPr/>
          <a:lstStyle/>
          <a:p>
            <a:r>
              <a:rPr lang="fr-FR" dirty="0" smtClean="0"/>
              <a:t>© 2016 - Frilet Société d'Avocats             21/06/2016</a:t>
            </a:r>
            <a:endParaRPr lang="en-US"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8</a:t>
            </a:fld>
            <a:endParaRPr lang="en-US" dirty="0"/>
          </a:p>
        </p:txBody>
      </p:sp>
      <p:sp>
        <p:nvSpPr>
          <p:cNvPr id="12" name="Rectangle 11"/>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Image 12"/>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9" name="ZoneTexte 8"/>
          <p:cNvSpPr txBox="1"/>
          <p:nvPr/>
        </p:nvSpPr>
        <p:spPr>
          <a:xfrm>
            <a:off x="2610853" y="889684"/>
            <a:ext cx="9312442" cy="5062924"/>
          </a:xfrm>
          <a:prstGeom prst="rect">
            <a:avLst/>
          </a:prstGeom>
          <a:noFill/>
        </p:spPr>
        <p:txBody>
          <a:bodyPr wrap="square" rtlCol="0">
            <a:spAutoFit/>
          </a:bodyPr>
          <a:lstStyle/>
          <a:p>
            <a:r>
              <a:rPr lang="en-US" sz="1700" dirty="0" smtClean="0">
                <a:solidFill>
                  <a:schemeClr val="tx2"/>
                </a:solidFill>
                <a:ea typeface="Times New Roman" pitchFamily="18" charset="0"/>
                <a:cs typeface="Cambria" pitchFamily="18" charset="0"/>
              </a:rPr>
              <a:t>PPP have an uneven  track record:</a:t>
            </a:r>
          </a:p>
          <a:p>
            <a:endParaRPr lang="en-US" sz="1700" dirty="0">
              <a:solidFill>
                <a:schemeClr val="tx2"/>
              </a:solidFill>
              <a:ea typeface="Times New Roman" pitchFamily="18" charset="0"/>
              <a:cs typeface="Cambria" pitchFamily="18" charset="0"/>
            </a:endParaRPr>
          </a:p>
          <a:p>
            <a:pPr marL="285750" indent="-285750">
              <a:buFont typeface="Arial" panose="020B0604020202020204" pitchFamily="34" charset="0"/>
              <a:buChar char="•"/>
            </a:pPr>
            <a:r>
              <a:rPr lang="en-US" sz="1700" dirty="0" smtClean="0">
                <a:solidFill>
                  <a:schemeClr val="tx2"/>
                </a:solidFill>
                <a:ea typeface="Times New Roman" pitchFamily="18" charset="0"/>
                <a:cs typeface="Cambria" pitchFamily="18" charset="0"/>
              </a:rPr>
              <a:t>In some group of countries, the Concession PPP family is very developed for many years with a good track record. This group of countries is essentially Napoleonic civil law countries.</a:t>
            </a:r>
          </a:p>
          <a:p>
            <a:endParaRPr lang="en-US" sz="1700" dirty="0" smtClean="0">
              <a:solidFill>
                <a:schemeClr val="tx2"/>
              </a:solidFill>
              <a:ea typeface="Times New Roman" pitchFamily="18" charset="0"/>
              <a:cs typeface="Cambria" pitchFamily="18" charset="0"/>
            </a:endParaRPr>
          </a:p>
          <a:p>
            <a:pPr marL="285750" indent="-285750">
              <a:buFont typeface="Arial" panose="020B0604020202020204" pitchFamily="34" charset="0"/>
              <a:buChar char="•"/>
            </a:pPr>
            <a:r>
              <a:rPr lang="en-US" sz="1700" dirty="0" smtClean="0">
                <a:solidFill>
                  <a:schemeClr val="tx2"/>
                </a:solidFill>
                <a:ea typeface="Times New Roman" pitchFamily="18" charset="0"/>
                <a:cs typeface="Cambria" pitchFamily="18" charset="0"/>
              </a:rPr>
              <a:t>In other group of countries, the PFI PPP family is well developed but the track record varies. This group of countries include UK, France, Canada, Australia and some others civil law and common law countries.</a:t>
            </a:r>
          </a:p>
          <a:p>
            <a:pPr defTabSz="265113"/>
            <a:endParaRPr lang="en-US" sz="1700" dirty="0">
              <a:solidFill>
                <a:schemeClr val="tx2"/>
              </a:solidFill>
              <a:ea typeface="Times New Roman" pitchFamily="18" charset="0"/>
              <a:cs typeface="Cambria" pitchFamily="18" charset="0"/>
            </a:endParaRPr>
          </a:p>
          <a:p>
            <a:pPr defTabSz="265113"/>
            <a:r>
              <a:rPr lang="en-US" sz="1700" dirty="0" smtClean="0">
                <a:solidFill>
                  <a:schemeClr val="tx2"/>
                </a:solidFill>
                <a:ea typeface="Times New Roman" pitchFamily="18" charset="0"/>
                <a:cs typeface="Cambria" pitchFamily="18" charset="0"/>
              </a:rPr>
              <a:t>The main challenges: </a:t>
            </a:r>
          </a:p>
          <a:p>
            <a:pPr marL="719138" indent="-285750" defTabSz="265113">
              <a:buFont typeface="Wingdings" panose="05000000000000000000" pitchFamily="2" charset="2"/>
              <a:buChar char="ü"/>
            </a:pPr>
            <a:r>
              <a:rPr lang="en-US" sz="1700" dirty="0" smtClean="0">
                <a:solidFill>
                  <a:schemeClr val="tx2"/>
                </a:solidFill>
                <a:ea typeface="Times New Roman" pitchFamily="18" charset="0"/>
                <a:cs typeface="Cambria" pitchFamily="18" charset="0"/>
              </a:rPr>
              <a:t>Complex project  identification and development process</a:t>
            </a:r>
          </a:p>
          <a:p>
            <a:pPr marL="719138" indent="-285750" defTabSz="265113">
              <a:buFont typeface="Wingdings" panose="05000000000000000000" pitchFamily="2" charset="2"/>
              <a:buChar char="ü"/>
            </a:pPr>
            <a:r>
              <a:rPr lang="en-US" sz="1700" dirty="0" smtClean="0">
                <a:solidFill>
                  <a:schemeClr val="tx2"/>
                </a:solidFill>
                <a:ea typeface="Times New Roman" pitchFamily="18" charset="0"/>
                <a:cs typeface="Cambria" pitchFamily="18" charset="0"/>
              </a:rPr>
              <a:t>Cost of project development</a:t>
            </a:r>
          </a:p>
          <a:p>
            <a:pPr marL="719138" indent="-285750" defTabSz="265113">
              <a:buFont typeface="Wingdings" panose="05000000000000000000" pitchFamily="2" charset="2"/>
              <a:buChar char="ü"/>
            </a:pPr>
            <a:r>
              <a:rPr lang="en-US" sz="1700" dirty="0" smtClean="0">
                <a:solidFill>
                  <a:schemeClr val="tx2"/>
                </a:solidFill>
                <a:ea typeface="Times New Roman" pitchFamily="18" charset="0"/>
                <a:cs typeface="Cambria" pitchFamily="18" charset="0"/>
              </a:rPr>
              <a:t>Fear of participation of the private sector to the project development </a:t>
            </a:r>
          </a:p>
          <a:p>
            <a:pPr marL="719138" indent="-285750" defTabSz="265113">
              <a:buFont typeface="Wingdings" panose="05000000000000000000" pitchFamily="2" charset="2"/>
              <a:buChar char="ü"/>
            </a:pPr>
            <a:r>
              <a:rPr lang="en-US" sz="1700" dirty="0">
                <a:solidFill>
                  <a:schemeClr val="tx2"/>
                </a:solidFill>
                <a:ea typeface="Times New Roman" pitchFamily="18" charset="0"/>
                <a:cs typeface="Cambria" pitchFamily="18" charset="0"/>
              </a:rPr>
              <a:t>G</a:t>
            </a:r>
            <a:r>
              <a:rPr lang="en-US" sz="1700" dirty="0" smtClean="0">
                <a:solidFill>
                  <a:schemeClr val="tx2"/>
                </a:solidFill>
                <a:ea typeface="Times New Roman" pitchFamily="18" charset="0"/>
                <a:cs typeface="Cambria" pitchFamily="18" charset="0"/>
              </a:rPr>
              <a:t>lobal contract approach, outcome based ,unfamiliar to most lawyers and only successful if innovative set of clauses are used</a:t>
            </a:r>
          </a:p>
          <a:p>
            <a:pPr marL="719138" indent="-285750" defTabSz="265113">
              <a:buFont typeface="Wingdings" panose="05000000000000000000" pitchFamily="2" charset="2"/>
              <a:buChar char="ü"/>
            </a:pPr>
            <a:r>
              <a:rPr lang="en-US" sz="1700" dirty="0" smtClean="0">
                <a:solidFill>
                  <a:schemeClr val="tx2"/>
                </a:solidFill>
                <a:ea typeface="Times New Roman" pitchFamily="18" charset="0"/>
                <a:cs typeface="Cambria" pitchFamily="18" charset="0"/>
              </a:rPr>
              <a:t>Need to aggregate skills of various industry sectors with an overall risk profile acceptable to the financial world rendering the Project “Bankable”</a:t>
            </a:r>
          </a:p>
          <a:p>
            <a:pPr marL="719138" indent="-285750" defTabSz="265113">
              <a:buFont typeface="Wingdings" panose="05000000000000000000" pitchFamily="2" charset="2"/>
              <a:buChar char="ü"/>
            </a:pPr>
            <a:r>
              <a:rPr lang="en-US" sz="1700" dirty="0" smtClean="0">
                <a:solidFill>
                  <a:schemeClr val="tx2"/>
                </a:solidFill>
                <a:ea typeface="Times New Roman" pitchFamily="18" charset="0"/>
                <a:cs typeface="Cambria" pitchFamily="18" charset="0"/>
              </a:rPr>
              <a:t>A very poor track record in LDCs where this delivery form is the most needed for capacity and financial reasons</a:t>
            </a:r>
          </a:p>
        </p:txBody>
      </p:sp>
    </p:spTree>
    <p:extLst>
      <p:ext uri="{BB962C8B-B14F-4D97-AF65-F5344CB8AC3E}">
        <p14:creationId xmlns="" xmlns:p14="http://schemas.microsoft.com/office/powerpoint/2010/main" val="103973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en-US" sz="2200" b="1" dirty="0" smtClean="0">
                <a:latin typeface="Cambria" pitchFamily="18" charset="0"/>
              </a:rPr>
              <a:t>Scope of development of each PPP family</a:t>
            </a:r>
            <a:endParaRPr lang="fr-FR" sz="2200" dirty="0"/>
          </a:p>
        </p:txBody>
      </p:sp>
      <p:sp>
        <p:nvSpPr>
          <p:cNvPr id="4" name="Espace réservé du numéro de diapositive 3"/>
          <p:cNvSpPr>
            <a:spLocks noGrp="1"/>
          </p:cNvSpPr>
          <p:nvPr>
            <p:ph type="sldNum" sz="quarter" idx="12"/>
          </p:nvPr>
        </p:nvSpPr>
        <p:spPr/>
        <p:txBody>
          <a:bodyPr/>
          <a:lstStyle/>
          <a:p>
            <a:fld id="{955FFA39-CE60-4B55-AE18-7240B9FE9D09}" type="slidenum">
              <a:rPr lang="en-US" smtClean="0"/>
              <a:pPr/>
              <a:t>9</a:t>
            </a:fld>
            <a:endParaRPr lang="en-US" dirty="0"/>
          </a:p>
        </p:txBody>
      </p:sp>
      <p:sp>
        <p:nvSpPr>
          <p:cNvPr id="10" name="Espace réservé du contenu 4"/>
          <p:cNvSpPr>
            <a:spLocks noGrp="1"/>
          </p:cNvSpPr>
          <p:nvPr>
            <p:ph idx="1"/>
          </p:nvPr>
        </p:nvSpPr>
        <p:spPr>
          <a:xfrm>
            <a:off x="2562726" y="866274"/>
            <a:ext cx="9150689" cy="5462337"/>
          </a:xfrm>
        </p:spPr>
        <p:txBody>
          <a:bodyPr>
            <a:normAutofit/>
          </a:bodyPr>
          <a:lstStyle/>
          <a:p>
            <a:pPr algn="just">
              <a:buFont typeface="Arial" panose="020B0604020202020204" pitchFamily="34" charset="0"/>
              <a:buChar char="•"/>
            </a:pPr>
            <a:r>
              <a:rPr lang="en-US" b="1" dirty="0" smtClean="0"/>
              <a:t>The Concession PPP model </a:t>
            </a:r>
            <a:r>
              <a:rPr lang="en-US" dirty="0" smtClean="0"/>
              <a:t>is by far the leading model:</a:t>
            </a:r>
          </a:p>
          <a:p>
            <a:pPr marL="622300" algn="just">
              <a:buSzPct val="100000"/>
              <a:buFont typeface="Wingdings" panose="05000000000000000000" pitchFamily="2" charset="2"/>
              <a:buChar char="ü"/>
            </a:pPr>
            <a:r>
              <a:rPr lang="en-US" dirty="0" smtClean="0"/>
              <a:t>Over 100 years old</a:t>
            </a:r>
          </a:p>
          <a:p>
            <a:pPr marL="622300" algn="just">
              <a:buSzPct val="100000"/>
              <a:buFont typeface="Wingdings" panose="05000000000000000000" pitchFamily="2" charset="2"/>
              <a:buChar char="ü"/>
            </a:pPr>
            <a:r>
              <a:rPr lang="en-US" dirty="0" smtClean="0"/>
              <a:t>Found in many sectors where end users are ready to pay for the service (water, gas, power, railways, highways, ports, urban services of all kind, sport infrastructures, etc.).</a:t>
            </a:r>
          </a:p>
          <a:p>
            <a:pPr marL="622300" algn="just">
              <a:buSzPct val="100000"/>
              <a:buFont typeface="Wingdings" panose="05000000000000000000" pitchFamily="2" charset="2"/>
              <a:buChar char="ü"/>
            </a:pPr>
            <a:r>
              <a:rPr lang="en-US" dirty="0" smtClean="0"/>
              <a:t>More developed at a municipal or local level than at a national level</a:t>
            </a:r>
          </a:p>
          <a:p>
            <a:pPr marL="0" indent="0" algn="just">
              <a:buNone/>
            </a:pPr>
            <a:endParaRPr lang="en-US" dirty="0" smtClean="0"/>
          </a:p>
          <a:p>
            <a:pPr marL="342900" indent="-342900" algn="just">
              <a:buFont typeface="Arial" panose="020B0604020202020204" pitchFamily="34" charset="0"/>
              <a:buChar char="•"/>
            </a:pPr>
            <a:r>
              <a:rPr lang="en-US" b="1" dirty="0" smtClean="0"/>
              <a:t>The PPP PFI model</a:t>
            </a:r>
            <a:r>
              <a:rPr lang="en-US" dirty="0" smtClean="0"/>
              <a:t> (or </a:t>
            </a:r>
            <a:r>
              <a:rPr lang="en-US" i="1" dirty="0" smtClean="0"/>
              <a:t>Marché de </a:t>
            </a:r>
            <a:r>
              <a:rPr lang="en-US" i="1" dirty="0" err="1" smtClean="0"/>
              <a:t>Partenariat</a:t>
            </a:r>
            <a:r>
              <a:rPr lang="en-US" dirty="0" smtClean="0"/>
              <a:t>)</a:t>
            </a:r>
          </a:p>
          <a:p>
            <a:pPr marL="622300" algn="just">
              <a:buSzPct val="100000"/>
              <a:buFont typeface="Wingdings" panose="05000000000000000000" pitchFamily="2" charset="2"/>
              <a:buChar char="ü"/>
            </a:pPr>
            <a:r>
              <a:rPr lang="en-US" dirty="0" smtClean="0"/>
              <a:t>Found in sectors where end users do not pay the private partner for the service: prisons, hospitals, street lightening, etc. </a:t>
            </a:r>
            <a:endParaRPr lang="en-US" dirty="0"/>
          </a:p>
        </p:txBody>
      </p:sp>
      <p:sp>
        <p:nvSpPr>
          <p:cNvPr id="13" name="Rectangle 12"/>
          <p:cNvSpPr/>
          <p:nvPr/>
        </p:nvSpPr>
        <p:spPr>
          <a:xfrm>
            <a:off x="91440" y="198120"/>
            <a:ext cx="1783080" cy="5943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4" name="Image 13"/>
          <p:cNvPicPr/>
          <p:nvPr/>
        </p:nvPicPr>
        <p:blipFill>
          <a:blip r:embed="rId2" cstate="print"/>
          <a:srcRect/>
          <a:stretch>
            <a:fillRect/>
          </a:stretch>
        </p:blipFill>
        <p:spPr bwMode="auto">
          <a:xfrm>
            <a:off x="122098" y="0"/>
            <a:ext cx="1632730" cy="1215189"/>
          </a:xfrm>
          <a:prstGeom prst="rect">
            <a:avLst/>
          </a:prstGeom>
          <a:noFill/>
          <a:ln w="9525">
            <a:noFill/>
            <a:miter lim="800000"/>
            <a:headEnd/>
            <a:tailEnd/>
          </a:ln>
        </p:spPr>
      </p:pic>
      <p:sp>
        <p:nvSpPr>
          <p:cNvPr id="8" name="Espace réservé du pied de page 2"/>
          <p:cNvSpPr>
            <a:spLocks noGrp="1"/>
          </p:cNvSpPr>
          <p:nvPr>
            <p:ph type="ftr" sz="quarter" idx="11"/>
          </p:nvPr>
        </p:nvSpPr>
        <p:spPr>
          <a:xfrm>
            <a:off x="2572279" y="6431407"/>
            <a:ext cx="7084177" cy="365125"/>
          </a:xfrm>
        </p:spPr>
        <p:txBody>
          <a:bodyPr/>
          <a:lstStyle/>
          <a:p>
            <a:r>
              <a:rPr lang="fr-FR" dirty="0" smtClean="0"/>
              <a:t>© 2018- Frilet Société d'Avocats</a:t>
            </a:r>
            <a:endParaRPr lang="en-US" dirty="0"/>
          </a:p>
        </p:txBody>
      </p:sp>
    </p:spTree>
    <p:extLst>
      <p:ext uri="{BB962C8B-B14F-4D97-AF65-F5344CB8AC3E}">
        <p14:creationId xmlns="" xmlns:p14="http://schemas.microsoft.com/office/powerpoint/2010/main" val="3626442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in">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TC103457496[[fn=Parallax]]</Template>
  <TotalTime>1978</TotalTime>
  <Words>4822</Words>
  <Application>Microsoft Office PowerPoint</Application>
  <PresentationFormat>Personnalisé</PresentationFormat>
  <Paragraphs>643</Paragraphs>
  <Slides>36</Slides>
  <Notes>12</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36</vt:i4>
      </vt:variant>
    </vt:vector>
  </HeadingPairs>
  <TitlesOfParts>
    <vt:vector size="38" baseType="lpstr">
      <vt:lpstr>Main</vt:lpstr>
      <vt:lpstr>Graphique</vt:lpstr>
      <vt:lpstr> Concessions and other PPP in the road sector in Africa </vt:lpstr>
      <vt:lpstr>PPP: What are we talking about ?</vt:lpstr>
      <vt:lpstr>Private participation in Public infrastructure: PPP position</vt:lpstr>
      <vt:lpstr>General definition of PPP</vt:lpstr>
      <vt:lpstr>Concessions and PPP: what are we talking about?</vt:lpstr>
      <vt:lpstr>Key ingredients for PfPPP</vt:lpstr>
      <vt:lpstr>Number and investment value for each PPP family</vt:lpstr>
      <vt:lpstr>PPP challenges</vt:lpstr>
      <vt:lpstr>Scope of development of each PPP family</vt:lpstr>
      <vt:lpstr>Benefits and drawbacks of the two models</vt:lpstr>
      <vt:lpstr>Benefits and drawbacks of the two models</vt:lpstr>
      <vt:lpstr>Identification of key lessons learnt from the Concession model(1)</vt:lpstr>
      <vt:lpstr>Diapositive 13</vt:lpstr>
      <vt:lpstr>Diapositive 14</vt:lpstr>
      <vt:lpstr>Which PPP to promote in the roads sector in Ghana?</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Proposed List of Clauses and Guiding Principles for Concessions PPP meeting the SDG’s: The UNECE work program </vt:lpstr>
      <vt:lpstr>Proposed List of Clauses and Guiding Principles for Concessions PPP meeting the SDG’s: The UNECE work program  (2)</vt:lpstr>
      <vt:lpstr>Proposed List of Clauses and Guiding Principles for Concessions PPP meeting the SDG’s: The UNECE work program  (3)</vt:lpstr>
      <vt:lpstr>Economic and financial provisions: Guiding principles</vt:lpstr>
      <vt:lpstr>Template 1: Economic and financial equilibrium &amp; Project Business Case</vt:lpstr>
      <vt:lpstr>Economic and financial provisions: Guiding principles</vt:lpstr>
      <vt:lpstr>Template 2: Tariffs Determination</vt:lpstr>
      <vt:lpstr>Template  2: Tariffs determination key indicators</vt:lpstr>
      <vt:lpstr>Economic and financial provision: Guiding principles</vt:lpstr>
      <vt:lpstr>Diapositive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Kilian</dc:creator>
  <cp:lastModifiedBy>Marc Frilet</cp:lastModifiedBy>
  <cp:revision>263</cp:revision>
  <cp:lastPrinted>2016-06-16T16:09:01Z</cp:lastPrinted>
  <dcterms:created xsi:type="dcterms:W3CDTF">2014-03-05T14:59:50Z</dcterms:created>
  <dcterms:modified xsi:type="dcterms:W3CDTF">2018-09-19T10:33:35Z</dcterms:modified>
</cp:coreProperties>
</file>