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75" r:id="rId3"/>
    <p:sldId id="276" r:id="rId4"/>
    <p:sldId id="277" r:id="rId5"/>
    <p:sldId id="286" r:id="rId6"/>
    <p:sldId id="287" r:id="rId7"/>
    <p:sldId id="290" r:id="rId8"/>
    <p:sldId id="288" r:id="rId9"/>
    <p:sldId id="285" r:id="rId10"/>
    <p:sldId id="278" r:id="rId11"/>
    <p:sldId id="291" r:id="rId12"/>
    <p:sldId id="292" r:id="rId13"/>
    <p:sldId id="289"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3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92" autoAdjust="0"/>
  </p:normalViewPr>
  <p:slideViewPr>
    <p:cSldViewPr snapToGrid="0">
      <p:cViewPr>
        <p:scale>
          <a:sx n="62" d="100"/>
          <a:sy n="62" d="100"/>
        </p:scale>
        <p:origin x="-106" y="-552"/>
      </p:cViewPr>
      <p:guideLst>
        <p:guide orient="horz" pos="2160"/>
        <p:guide pos="3840"/>
      </p:guideLst>
    </p:cSldViewPr>
  </p:slideViewPr>
  <p:notesTextViewPr>
    <p:cViewPr>
      <p:scale>
        <a:sx n="1" d="1"/>
        <a:sy n="1" d="1"/>
      </p:scale>
      <p:origin x="0" y="0"/>
    </p:cViewPr>
  </p:notesTextViewPr>
  <p:notesViewPr>
    <p:cSldViewPr snapToGrid="0">
      <p:cViewPr varScale="1">
        <p:scale>
          <a:sx n="80" d="100"/>
          <a:sy n="80" d="100"/>
        </p:scale>
        <p:origin x="-19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87936D1-EF12-4EB7-B470-D9E3DC89BD1D}" type="datetimeFigureOut">
              <a:rPr lang="fr-FR" smtClean="0"/>
              <a:pPr/>
              <a:t>29/10/2014</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3CF1AD7-194A-4E8D-9A01-CCD5EB3B8B7F}" type="slidenum">
              <a:rPr lang="fr-FR" smtClean="0"/>
              <a:pPr/>
              <a:t>‹N°›</a:t>
            </a:fld>
            <a:endParaRPr lang="fr-FR"/>
          </a:p>
        </p:txBody>
      </p:sp>
    </p:spTree>
    <p:extLst>
      <p:ext uri="{BB962C8B-B14F-4D97-AF65-F5344CB8AC3E}">
        <p14:creationId xmlns:p14="http://schemas.microsoft.com/office/powerpoint/2010/main" val="988392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3CF1AD7-194A-4E8D-9A01-CCD5EB3B8B7F}"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72279" y="1380068"/>
            <a:ext cx="8930744" cy="2616199"/>
          </a:xfrm>
        </p:spPr>
        <p:txBody>
          <a:bodyPr anchor="t">
            <a:normAutofit/>
          </a:bodyPr>
          <a:lstStyle>
            <a:lvl1pPr algn="ctr">
              <a:defRPr sz="6000">
                <a:effectLst/>
              </a:defRPr>
            </a:lvl1pPr>
          </a:lstStyle>
          <a:p>
            <a:r>
              <a:rPr lang="en-US" dirty="0" smtClean="0"/>
              <a:t>Add or Edit Title</a:t>
            </a:r>
            <a:endParaRPr lang="en-US" dirty="0"/>
          </a:p>
        </p:txBody>
      </p:sp>
      <p:sp>
        <p:nvSpPr>
          <p:cNvPr id="3" name="Subtitle 2"/>
          <p:cNvSpPr>
            <a:spLocks noGrp="1"/>
          </p:cNvSpPr>
          <p:nvPr>
            <p:ph type="subTitle" idx="1" hasCustomPrompt="1"/>
          </p:nvPr>
        </p:nvSpPr>
        <p:spPr>
          <a:xfrm>
            <a:off x="4515377" y="4045035"/>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or Edit Subtitle</a:t>
            </a:r>
            <a:endParaRPr lang="en-US" dirty="0"/>
          </a:p>
        </p:txBody>
      </p:sp>
      <p:sp>
        <p:nvSpPr>
          <p:cNvPr id="20" name="Date Placeholder 4"/>
          <p:cNvSpPr>
            <a:spLocks noGrp="1"/>
          </p:cNvSpPr>
          <p:nvPr>
            <p:ph type="dt" sz="half" idx="10"/>
          </p:nvPr>
        </p:nvSpPr>
        <p:spPr>
          <a:xfrm>
            <a:off x="9732656" y="6431407"/>
            <a:ext cx="1143000" cy="365125"/>
          </a:xfrm>
        </p:spPr>
        <p:txBody>
          <a:bodyPr/>
          <a:lstStyle/>
          <a:p>
            <a:fld id="{B61BEF0D-F0BB-DE4B-95CE-6DB70DBA9567}" type="datetimeFigureOut">
              <a:rPr lang="en-US" dirty="0"/>
              <a:pPr/>
              <a:t>10/29/2014</a:t>
            </a:fld>
            <a:endParaRPr lang="en-US" dirty="0"/>
          </a:p>
        </p:txBody>
      </p:sp>
      <p:sp>
        <p:nvSpPr>
          <p:cNvPr id="21" name="Footer Placeholder 5"/>
          <p:cNvSpPr>
            <a:spLocks noGrp="1"/>
          </p:cNvSpPr>
          <p:nvPr>
            <p:ph type="ftr" sz="quarter" idx="11"/>
          </p:nvPr>
        </p:nvSpPr>
        <p:spPr>
          <a:xfrm>
            <a:off x="2572279" y="6431407"/>
            <a:ext cx="7084177" cy="365125"/>
          </a:xfrm>
        </p:spPr>
        <p:txBody>
          <a:bodyPr/>
          <a:lstStyle/>
          <a:p>
            <a:endParaRPr lang="en-US" dirty="0"/>
          </a:p>
        </p:txBody>
      </p:sp>
      <p:sp>
        <p:nvSpPr>
          <p:cNvPr id="28" name="Slide Number Placeholder 6"/>
          <p:cNvSpPr>
            <a:spLocks noGrp="1"/>
          </p:cNvSpPr>
          <p:nvPr>
            <p:ph type="sldNum" sz="quarter" idx="12"/>
          </p:nvPr>
        </p:nvSpPr>
        <p:spPr>
          <a:xfrm>
            <a:off x="10951856" y="6431407"/>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Author and Title">
    <p:spTree>
      <p:nvGrpSpPr>
        <p:cNvPr id="1" name=""/>
        <p:cNvGrpSpPr/>
        <p:nvPr/>
      </p:nvGrpSpPr>
      <p:grpSpPr>
        <a:xfrm>
          <a:off x="0" y="0"/>
          <a:ext cx="0" cy="0"/>
          <a:chOff x="0" y="0"/>
          <a:chExt cx="0" cy="0"/>
        </a:xfrm>
      </p:grpSpPr>
      <p:sp>
        <p:nvSpPr>
          <p:cNvPr id="14" name="TextBox 13"/>
          <p:cNvSpPr txBox="1"/>
          <p:nvPr/>
        </p:nvSpPr>
        <p:spPr>
          <a:xfrm>
            <a:off x="2436811" y="78987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724090" y="315807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hasCustomPrompt="1"/>
          </p:nvPr>
        </p:nvSpPr>
        <p:spPr>
          <a:xfrm>
            <a:off x="2572278" y="685800"/>
            <a:ext cx="8625945" cy="2743199"/>
          </a:xfrm>
        </p:spPr>
        <p:txBody>
          <a:bodyPr anchor="ctr">
            <a:normAutofit/>
          </a:bodyPr>
          <a:lstStyle>
            <a:lvl1pPr algn="ctr">
              <a:defRPr sz="3200" b="0" cap="none">
                <a:solidFill>
                  <a:schemeClr val="tx1"/>
                </a:solidFill>
              </a:defRPr>
            </a:lvl1pPr>
          </a:lstStyle>
          <a:p>
            <a:r>
              <a:rPr lang="en-US" dirty="0" smtClean="0"/>
              <a:t>Add or Edit Quote</a:t>
            </a:r>
            <a:endParaRPr lang="en-US" dirty="0"/>
          </a:p>
        </p:txBody>
      </p:sp>
      <p:sp>
        <p:nvSpPr>
          <p:cNvPr id="10" name="Text Placeholder 9"/>
          <p:cNvSpPr>
            <a:spLocks noGrp="1"/>
          </p:cNvSpPr>
          <p:nvPr>
            <p:ph type="body" sz="quarter" idx="13" hasCustomPrompt="1"/>
          </p:nvPr>
        </p:nvSpPr>
        <p:spPr>
          <a:xfrm>
            <a:off x="2572277" y="3489959"/>
            <a:ext cx="8625945" cy="381000"/>
          </a:xfrm>
        </p:spPr>
        <p:txBody>
          <a:bodyPr anchor="ctr">
            <a:normAutofit/>
          </a:bodyPr>
          <a:lstStyle>
            <a:lvl1pPr marL="0" indent="0">
              <a:buFontTx/>
              <a:buNone/>
              <a:defRPr sz="18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Add or Edit Author</a:t>
            </a:r>
          </a:p>
        </p:txBody>
      </p:sp>
      <p:sp>
        <p:nvSpPr>
          <p:cNvPr id="3" name="Text Placeholder 2"/>
          <p:cNvSpPr>
            <a:spLocks noGrp="1"/>
          </p:cNvSpPr>
          <p:nvPr>
            <p:ph type="body" idx="1" hasCustomPrompt="1"/>
          </p:nvPr>
        </p:nvSpPr>
        <p:spPr>
          <a:xfrm>
            <a:off x="1484311" y="4343400"/>
            <a:ext cx="10018711" cy="1447800"/>
          </a:xfrm>
        </p:spPr>
        <p:txBody>
          <a:bodyPr anchor="ctr">
            <a:normAutofit/>
          </a:bodyPr>
          <a:lstStyle>
            <a:lvl1pPr marL="0" indent="0" algn="ctr">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Title / Subtitle</a:t>
            </a:r>
          </a:p>
        </p:txBody>
      </p:sp>
      <p:sp>
        <p:nvSpPr>
          <p:cNvPr id="4" name="Date Placeholder 3"/>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Sub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685800"/>
            <a:ext cx="8930746" cy="2727325"/>
          </a:xfrm>
        </p:spPr>
        <p:txBody>
          <a:bodyPr vert="horz" lIns="91440" tIns="45720" rIns="91440" bIns="45720" rtlCol="0" anchor="ctr">
            <a:normAutofit/>
          </a:bodyPr>
          <a:lstStyle>
            <a:lvl1pPr>
              <a:defRPr lang="en-US" b="0" dirty="0"/>
            </a:lvl1pPr>
          </a:lstStyle>
          <a:p>
            <a:pPr marL="0" lvl="0"/>
            <a:r>
              <a:rPr lang="en-US" dirty="0" smtClean="0"/>
              <a:t>Add or Edit Title</a:t>
            </a:r>
            <a:endParaRPr lang="en-US" dirty="0"/>
          </a:p>
        </p:txBody>
      </p:sp>
      <p:sp>
        <p:nvSpPr>
          <p:cNvPr id="10" name="Text Placeholder 9"/>
          <p:cNvSpPr>
            <a:spLocks noGrp="1"/>
          </p:cNvSpPr>
          <p:nvPr>
            <p:ph type="body" sz="quarter" idx="13" hasCustomPrompt="1"/>
          </p:nvPr>
        </p:nvSpPr>
        <p:spPr>
          <a:xfrm>
            <a:off x="2572279" y="3505200"/>
            <a:ext cx="8930746"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dirty="0" smtClean="0"/>
              <a:t>Add or Edit Subtitle</a:t>
            </a:r>
          </a:p>
        </p:txBody>
      </p:sp>
      <p:sp>
        <p:nvSpPr>
          <p:cNvPr id="3" name="Text Placeholder 2"/>
          <p:cNvSpPr>
            <a:spLocks noGrp="1"/>
          </p:cNvSpPr>
          <p:nvPr>
            <p:ph type="body" idx="1" hasCustomPrompt="1"/>
          </p:nvPr>
        </p:nvSpPr>
        <p:spPr>
          <a:xfrm>
            <a:off x="2572279" y="4404360"/>
            <a:ext cx="893074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Text</a:t>
            </a:r>
          </a:p>
        </p:txBody>
      </p:sp>
      <p:sp>
        <p:nvSpPr>
          <p:cNvPr id="4" name="Date Placeholder 3"/>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685800"/>
            <a:ext cx="8930745" cy="1752599"/>
          </a:xfrm>
        </p:spPr>
        <p:txBody>
          <a:bodyPr/>
          <a:lstStyle>
            <a:lvl1pPr>
              <a:defRPr/>
            </a:lvl1pPr>
          </a:lstStyle>
          <a:p>
            <a:r>
              <a:rPr lang="en-US" dirty="0" smtClean="0"/>
              <a:t>Add or Edit Title</a:t>
            </a:r>
            <a:endParaRPr lang="en-US" dirty="0"/>
          </a:p>
        </p:txBody>
      </p:sp>
      <p:sp>
        <p:nvSpPr>
          <p:cNvPr id="3" name="Content Placeholder 2"/>
          <p:cNvSpPr>
            <a:spLocks noGrp="1"/>
          </p:cNvSpPr>
          <p:nvPr>
            <p:ph sz="half" idx="1" hasCustomPrompt="1"/>
          </p:nvPr>
        </p:nvSpPr>
        <p:spPr>
          <a:xfrm>
            <a:off x="2572278" y="2666999"/>
            <a:ext cx="4291817"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9732656" y="6431407"/>
            <a:ext cx="1143000" cy="365125"/>
          </a:xfrm>
        </p:spPr>
        <p:txBody>
          <a:bodyPr/>
          <a:lstStyle/>
          <a:p>
            <a:fld id="{B61BEF0D-F0BB-DE4B-95CE-6DB70DBA9567}" type="datetimeFigureOut">
              <a:rPr lang="en-US" dirty="0"/>
              <a:pPr/>
              <a:t>10/29/2014</a:t>
            </a:fld>
            <a:endParaRPr lang="en-US" dirty="0"/>
          </a:p>
        </p:txBody>
      </p:sp>
      <p:sp>
        <p:nvSpPr>
          <p:cNvPr id="6" name="Footer Placeholder 5"/>
          <p:cNvSpPr>
            <a:spLocks noGrp="1"/>
          </p:cNvSpPr>
          <p:nvPr>
            <p:ph type="ftr" sz="quarter" idx="11"/>
          </p:nvPr>
        </p:nvSpPr>
        <p:spPr>
          <a:xfrm>
            <a:off x="2572279" y="6431407"/>
            <a:ext cx="7084177" cy="365125"/>
          </a:xfrm>
        </p:spPr>
        <p:txBody>
          <a:bodyPr/>
          <a:lstStyle/>
          <a:p>
            <a:endParaRPr lang="en-US" dirty="0"/>
          </a:p>
        </p:txBody>
      </p:sp>
      <p:sp>
        <p:nvSpPr>
          <p:cNvPr id="7" name="Slide Number Placeholder 6"/>
          <p:cNvSpPr>
            <a:spLocks noGrp="1"/>
          </p:cNvSpPr>
          <p:nvPr>
            <p:ph type="sldNum" sz="quarter" idx="12"/>
          </p:nvPr>
        </p:nvSpPr>
        <p:spPr>
          <a:xfrm>
            <a:off x="10951856" y="6431407"/>
            <a:ext cx="551167" cy="365125"/>
          </a:xfrm>
        </p:spPr>
        <p:txBody>
          <a:bodyPr/>
          <a:lstStyle/>
          <a:p>
            <a:fld id="{D57F1E4F-1CFF-5643-939E-217C01CDF565}" type="slidenum">
              <a:rPr lang="en-US" dirty="0"/>
              <a:pPr/>
              <a:t>‹N°›</a:t>
            </a:fld>
            <a:endParaRPr lang="en-US" dirty="0"/>
          </a:p>
        </p:txBody>
      </p:sp>
      <p:sp>
        <p:nvSpPr>
          <p:cNvPr id="9" name="Content Placeholder 2"/>
          <p:cNvSpPr>
            <a:spLocks noGrp="1"/>
          </p:cNvSpPr>
          <p:nvPr>
            <p:ph sz="half" idx="13" hasCustomPrompt="1"/>
          </p:nvPr>
        </p:nvSpPr>
        <p:spPr>
          <a:xfrm>
            <a:off x="7211206" y="2666998"/>
            <a:ext cx="4291817"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 Subtitl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Add or Edit Title</a:t>
            </a:r>
            <a:endParaRPr lang="en-US" dirty="0"/>
          </a:p>
        </p:txBody>
      </p:sp>
      <p:sp>
        <p:nvSpPr>
          <p:cNvPr id="3" name="Text Placeholder 2"/>
          <p:cNvSpPr>
            <a:spLocks noGrp="1"/>
          </p:cNvSpPr>
          <p:nvPr>
            <p:ph type="body" idx="1" hasCustomPrompt="1"/>
          </p:nvPr>
        </p:nvSpPr>
        <p:spPr>
          <a:xfrm>
            <a:off x="2572278" y="2658533"/>
            <a:ext cx="4230857" cy="576262"/>
          </a:xfrm>
        </p:spPr>
        <p:txBody>
          <a:bodyPr anchor="b">
            <a:noAutofit/>
          </a:bodyPr>
          <a:lstStyle>
            <a:lvl1pPr marL="0" indent="0">
              <a:buNone/>
              <a:defRPr sz="2800" b="0">
                <a:solidFill>
                  <a:srgbClr val="012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Add or Edit Subtitle</a:t>
            </a:r>
          </a:p>
        </p:txBody>
      </p:sp>
      <p:sp>
        <p:nvSpPr>
          <p:cNvPr id="4" name="Content Placeholder 3"/>
          <p:cNvSpPr>
            <a:spLocks noGrp="1"/>
          </p:cNvSpPr>
          <p:nvPr>
            <p:ph sz="half" idx="2" hasCustomPrompt="1"/>
          </p:nvPr>
        </p:nvSpPr>
        <p:spPr>
          <a:xfrm>
            <a:off x="2572278" y="3331104"/>
            <a:ext cx="4230857"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8" name="Footer Placeholder 7"/>
          <p:cNvSpPr>
            <a:spLocks noGrp="1"/>
          </p:cNvSpPr>
          <p:nvPr>
            <p:ph type="ftr" sz="quarter" idx="11"/>
          </p:nvPr>
        </p:nvSpPr>
        <p:spPr>
          <a:xfrm>
            <a:off x="2572279" y="6432931"/>
            <a:ext cx="7084177" cy="365125"/>
          </a:xfrm>
        </p:spPr>
        <p:txBody>
          <a:bodyPr/>
          <a:lstStyle/>
          <a:p>
            <a:endParaRPr lang="en-US" dirty="0"/>
          </a:p>
        </p:txBody>
      </p:sp>
      <p:sp>
        <p:nvSpPr>
          <p:cNvPr id="9" name="Slide Number Placeholder 8"/>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
        <p:nvSpPr>
          <p:cNvPr id="11" name="Text Placeholder 2"/>
          <p:cNvSpPr>
            <a:spLocks noGrp="1"/>
          </p:cNvSpPr>
          <p:nvPr>
            <p:ph type="body" idx="13" hasCustomPrompt="1"/>
          </p:nvPr>
        </p:nvSpPr>
        <p:spPr>
          <a:xfrm>
            <a:off x="7272166" y="2658533"/>
            <a:ext cx="4230857" cy="576262"/>
          </a:xfrm>
        </p:spPr>
        <p:txBody>
          <a:bodyPr anchor="b">
            <a:noAutofit/>
          </a:bodyPr>
          <a:lstStyle>
            <a:lvl1pPr marL="0" indent="0">
              <a:buNone/>
              <a:defRPr sz="2800" b="0">
                <a:solidFill>
                  <a:srgbClr val="012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Add or Edit Subtitle</a:t>
            </a:r>
          </a:p>
        </p:txBody>
      </p:sp>
      <p:sp>
        <p:nvSpPr>
          <p:cNvPr id="12" name="Content Placeholder 3"/>
          <p:cNvSpPr>
            <a:spLocks noGrp="1"/>
          </p:cNvSpPr>
          <p:nvPr>
            <p:ph sz="half" idx="14" hasCustomPrompt="1"/>
          </p:nvPr>
        </p:nvSpPr>
        <p:spPr>
          <a:xfrm>
            <a:off x="7272166" y="3331104"/>
            <a:ext cx="4230857"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9732656" y="6432423"/>
            <a:ext cx="1143000" cy="365125"/>
          </a:xfrm>
        </p:spPr>
        <p:txBody>
          <a:bodyPr/>
          <a:lstStyle/>
          <a:p>
            <a:fld id="{B61BEF0D-F0BB-DE4B-95CE-6DB70DBA9567}" type="datetimeFigureOut">
              <a:rPr lang="en-US" dirty="0"/>
              <a:pPr/>
              <a:t>10/29/2014</a:t>
            </a:fld>
            <a:endParaRPr lang="en-US" dirty="0"/>
          </a:p>
        </p:txBody>
      </p:sp>
      <p:sp>
        <p:nvSpPr>
          <p:cNvPr id="4" name="Footer Placeholder 3"/>
          <p:cNvSpPr>
            <a:spLocks noGrp="1"/>
          </p:cNvSpPr>
          <p:nvPr>
            <p:ph type="ftr" sz="quarter" idx="11"/>
          </p:nvPr>
        </p:nvSpPr>
        <p:spPr>
          <a:xfrm>
            <a:off x="2572279" y="6432423"/>
            <a:ext cx="7084177" cy="365125"/>
          </a:xfrm>
        </p:spPr>
        <p:txBody>
          <a:bodyPr/>
          <a:lstStyle/>
          <a:p>
            <a:endParaRPr lang="en-US" dirty="0"/>
          </a:p>
        </p:txBody>
      </p:sp>
      <p:sp>
        <p:nvSpPr>
          <p:cNvPr id="5" name="Slide Number Placeholder 4"/>
          <p:cNvSpPr>
            <a:spLocks noGrp="1"/>
          </p:cNvSpPr>
          <p:nvPr>
            <p:ph type="sldNum" sz="quarter" idx="12"/>
          </p:nvPr>
        </p:nvSpPr>
        <p:spPr>
          <a:xfrm>
            <a:off x="10951856" y="6432423"/>
            <a:ext cx="551167" cy="365125"/>
          </a:xfrm>
        </p:spPr>
        <p:txBody>
          <a:bodyPr/>
          <a:lstStyle/>
          <a:p>
            <a:fld id="{D57F1E4F-1CFF-5643-939E-217C01CDF565}" type="slidenum">
              <a:rPr lang="en-US" dirty="0"/>
              <a:pPr/>
              <a:t>‹N°›</a:t>
            </a:fld>
            <a:endParaRPr lang="en-US" dirty="0"/>
          </a:p>
        </p:txBody>
      </p:sp>
      <p:sp>
        <p:nvSpPr>
          <p:cNvPr id="6" name="Text Placeholder 2"/>
          <p:cNvSpPr>
            <a:spLocks noGrp="1"/>
          </p:cNvSpPr>
          <p:nvPr>
            <p:ph idx="1"/>
          </p:nvPr>
        </p:nvSpPr>
        <p:spPr>
          <a:xfrm>
            <a:off x="2572279" y="685801"/>
            <a:ext cx="8930744" cy="5105400"/>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3" name="Footer Placeholder 2"/>
          <p:cNvSpPr>
            <a:spLocks noGrp="1"/>
          </p:cNvSpPr>
          <p:nvPr>
            <p:ph type="ftr" sz="quarter" idx="11"/>
          </p:nvPr>
        </p:nvSpPr>
        <p:spPr>
          <a:xfrm>
            <a:off x="2572279" y="6432931"/>
            <a:ext cx="7084177" cy="365125"/>
          </a:xfrm>
        </p:spPr>
        <p:txBody>
          <a:bodyPr/>
          <a:lstStyle/>
          <a:p>
            <a:endParaRPr lang="en-US" dirty="0"/>
          </a:p>
        </p:txBody>
      </p:sp>
      <p:sp>
        <p:nvSpPr>
          <p:cNvPr id="4" name="Slide Number Placeholder 3"/>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
        <p:nvSpPr>
          <p:cNvPr id="7" name="Title Placeholder 1"/>
          <p:cNvSpPr>
            <a:spLocks noGrp="1"/>
          </p:cNvSpPr>
          <p:nvPr>
            <p:ph type="title"/>
          </p:nvPr>
        </p:nvSpPr>
        <p:spPr>
          <a:xfrm>
            <a:off x="2572279" y="685800"/>
            <a:ext cx="8930745" cy="1752599"/>
          </a:xfrm>
          <a:prstGeom prst="rect">
            <a:avLst/>
          </a:prstGeom>
          <a:effectLst/>
        </p:spPr>
        <p:txBody>
          <a:bodyPr vert="horz" lIns="91440" tIns="45720" rIns="91440" bIns="45720" rtlCol="0" anchor="ctr">
            <a:normAutofit/>
          </a:bodyPr>
          <a:lstStyle/>
          <a:p>
            <a:r>
              <a:rPr lang="en-US" dirty="0" smtClean="0"/>
              <a:t>Add or Edit Title</a:t>
            </a:r>
            <a:endParaRPr lang="en-US" dirty="0"/>
          </a:p>
        </p:txBody>
      </p:sp>
      <p:sp>
        <p:nvSpPr>
          <p:cNvPr id="8" name="Text Placeholder 2"/>
          <p:cNvSpPr>
            <a:spLocks noGrp="1"/>
          </p:cNvSpPr>
          <p:nvPr>
            <p:ph idx="1"/>
          </p:nvPr>
        </p:nvSpPr>
        <p:spPr>
          <a:xfrm>
            <a:off x="2572279" y="2666999"/>
            <a:ext cx="8930744" cy="3124201"/>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Text with 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1600200"/>
            <a:ext cx="2461154" cy="1371600"/>
          </a:xfrm>
        </p:spPr>
        <p:txBody>
          <a:bodyPr anchor="t">
            <a:normAutofit/>
          </a:bodyPr>
          <a:lstStyle>
            <a:lvl1pPr algn="ctr">
              <a:defRPr sz="2400" b="0"/>
            </a:lvl1pPr>
          </a:lstStyle>
          <a:p>
            <a:r>
              <a:rPr lang="en-US" dirty="0" smtClean="0"/>
              <a:t>Add or Edit Title</a:t>
            </a:r>
            <a:endParaRPr lang="en-US" dirty="0"/>
          </a:p>
        </p:txBody>
      </p:sp>
      <p:sp>
        <p:nvSpPr>
          <p:cNvPr id="3" name="Content Placeholder 2"/>
          <p:cNvSpPr>
            <a:spLocks noGrp="1"/>
          </p:cNvSpPr>
          <p:nvPr>
            <p:ph idx="1" hasCustomPrompt="1"/>
          </p:nvPr>
        </p:nvSpPr>
        <p:spPr>
          <a:xfrm>
            <a:off x="5262033" y="685799"/>
            <a:ext cx="6240990" cy="5105401"/>
          </a:xfrm>
        </p:spPr>
        <p:txBody>
          <a:bodyPr anchor="ctr">
            <a:normAutofit/>
          </a:bodyPr>
          <a:lstStyle>
            <a:lvl1pPr>
              <a:defRPr sz="2000" baseline="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hasCustomPrompt="1"/>
          </p:nvPr>
        </p:nvSpPr>
        <p:spPr>
          <a:xfrm>
            <a:off x="2572279" y="3020568"/>
            <a:ext cx="2461154" cy="1828800"/>
          </a:xfrm>
        </p:spPr>
        <p:txBody>
          <a:bodyPr anchor="ct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423"/>
            <a:ext cx="1143000" cy="365125"/>
          </a:xfrm>
        </p:spPr>
        <p:txBody>
          <a:bodyPr/>
          <a:lstStyle/>
          <a:p>
            <a:fld id="{B61BEF0D-F0BB-DE4B-95CE-6DB70DBA9567}" type="datetimeFigureOut">
              <a:rPr lang="en-US" dirty="0"/>
              <a:pPr/>
              <a:t>10/29/2014</a:t>
            </a:fld>
            <a:endParaRPr lang="en-US" dirty="0"/>
          </a:p>
        </p:txBody>
      </p:sp>
      <p:sp>
        <p:nvSpPr>
          <p:cNvPr id="6" name="Footer Placeholder 5"/>
          <p:cNvSpPr>
            <a:spLocks noGrp="1"/>
          </p:cNvSpPr>
          <p:nvPr>
            <p:ph type="ftr" sz="quarter" idx="11"/>
          </p:nvPr>
        </p:nvSpPr>
        <p:spPr>
          <a:xfrm>
            <a:off x="2572279" y="6432423"/>
            <a:ext cx="7084177" cy="365125"/>
          </a:xfrm>
        </p:spPr>
        <p:txBody>
          <a:bodyPr/>
          <a:lstStyle/>
          <a:p>
            <a:endParaRPr lang="en-US" dirty="0"/>
          </a:p>
        </p:txBody>
      </p:sp>
      <p:sp>
        <p:nvSpPr>
          <p:cNvPr id="7" name="Slide Number Placeholder 6"/>
          <p:cNvSpPr>
            <a:spLocks noGrp="1"/>
          </p:cNvSpPr>
          <p:nvPr>
            <p:ph type="sldNum" sz="quarter" idx="12"/>
          </p:nvPr>
        </p:nvSpPr>
        <p:spPr>
          <a:xfrm>
            <a:off x="10951856" y="6432423"/>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Tti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8" y="1752599"/>
            <a:ext cx="4336603" cy="1371600"/>
          </a:xfrm>
        </p:spPr>
        <p:txBody>
          <a:bodyPr anchor="t">
            <a:normAutofit/>
          </a:bodyPr>
          <a:lstStyle>
            <a:lvl1pPr algn="ctr">
              <a:defRPr sz="2800" b="0"/>
            </a:lvl1pPr>
          </a:lstStyle>
          <a:p>
            <a:r>
              <a:rPr lang="en-US" dirty="0" smtClean="0"/>
              <a:t>Add or Edit Title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2572278" y="3185159"/>
            <a:ext cx="4336604"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6" name="Footer Placeholder 5"/>
          <p:cNvSpPr>
            <a:spLocks noGrp="1"/>
          </p:cNvSpPr>
          <p:nvPr>
            <p:ph type="ftr" sz="quarter" idx="11"/>
          </p:nvPr>
        </p:nvSpPr>
        <p:spPr>
          <a:xfrm>
            <a:off x="2572279" y="6432931"/>
            <a:ext cx="7084177" cy="365125"/>
          </a:xfrm>
        </p:spPr>
        <p:txBody>
          <a:bodyPr/>
          <a:lstStyle/>
          <a:p>
            <a:endParaRPr lang="en-US" dirty="0"/>
          </a:p>
        </p:txBody>
      </p:sp>
      <p:sp>
        <p:nvSpPr>
          <p:cNvPr id="7" name="Slide Number Placeholder 6"/>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g Picture with 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4311" y="4732865"/>
            <a:ext cx="10018711" cy="566738"/>
          </a:xfrm>
        </p:spPr>
        <p:txBody>
          <a:bodyPr anchor="b">
            <a:normAutofit/>
          </a:bodyPr>
          <a:lstStyle>
            <a:lvl1pPr algn="ctr">
              <a:defRPr sz="2400" b="0"/>
            </a:lvl1pPr>
          </a:lstStyle>
          <a:p>
            <a:r>
              <a:rPr lang="en-US" dirty="0" smtClean="0"/>
              <a:t>Add or Edit Title</a:t>
            </a:r>
            <a:endParaRPr lang="en-US" dirty="0"/>
          </a:p>
        </p:txBody>
      </p:sp>
      <p:sp>
        <p:nvSpPr>
          <p:cNvPr id="3" name="Picture Placeholder 2"/>
          <p:cNvSpPr>
            <a:spLocks noGrp="1" noChangeAspect="1"/>
          </p:cNvSpPr>
          <p:nvPr>
            <p:ph type="pic" idx="1"/>
          </p:nvPr>
        </p:nvSpPr>
        <p:spPr>
          <a:xfrm>
            <a:off x="2572278" y="932112"/>
            <a:ext cx="8039677"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6" name="Footer Placeholder 5"/>
          <p:cNvSpPr>
            <a:spLocks noGrp="1"/>
          </p:cNvSpPr>
          <p:nvPr>
            <p:ph type="ftr" sz="quarter" idx="11"/>
          </p:nvPr>
        </p:nvSpPr>
        <p:spPr>
          <a:xfrm>
            <a:off x="2572279" y="6432931"/>
            <a:ext cx="7084177" cy="365125"/>
          </a:xfrm>
        </p:spPr>
        <p:txBody>
          <a:bodyPr/>
          <a:lstStyle/>
          <a:p>
            <a:endParaRPr lang="en-US" dirty="0"/>
          </a:p>
        </p:txBody>
      </p:sp>
      <p:sp>
        <p:nvSpPr>
          <p:cNvPr id="7" name="Slide Number Placeholder 6"/>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80" y="679069"/>
            <a:ext cx="8930744" cy="3048000"/>
          </a:xfrm>
        </p:spPr>
        <p:txBody>
          <a:bodyPr anchor="ctr">
            <a:normAutofit/>
          </a:bodyPr>
          <a:lstStyle>
            <a:lvl1pPr algn="ctr">
              <a:defRPr sz="3200" b="0" cap="none"/>
            </a:lvl1pPr>
          </a:lstStyle>
          <a:p>
            <a:r>
              <a:rPr lang="en-US" dirty="0" smtClean="0"/>
              <a:t>Add or Edit Title</a:t>
            </a:r>
            <a:endParaRPr lang="en-US" dirty="0"/>
          </a:p>
        </p:txBody>
      </p:sp>
      <p:sp>
        <p:nvSpPr>
          <p:cNvPr id="3" name="Text Placeholder 2"/>
          <p:cNvSpPr>
            <a:spLocks noGrp="1"/>
          </p:cNvSpPr>
          <p:nvPr>
            <p:ph type="body" idx="1" hasCustomPrompt="1"/>
          </p:nvPr>
        </p:nvSpPr>
        <p:spPr>
          <a:xfrm>
            <a:off x="2572279" y="4343400"/>
            <a:ext cx="8930746"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Subtitle</a:t>
            </a:r>
          </a:p>
        </p:txBody>
      </p:sp>
      <p:sp>
        <p:nvSpPr>
          <p:cNvPr id="4" name="Date Placeholder 3"/>
          <p:cNvSpPr>
            <a:spLocks noGrp="1"/>
          </p:cNvSpPr>
          <p:nvPr>
            <p:ph type="dt" sz="half" idx="10"/>
          </p:nvPr>
        </p:nvSpPr>
        <p:spPr>
          <a:xfrm>
            <a:off x="9732656" y="6432931"/>
            <a:ext cx="1143000" cy="365125"/>
          </a:xfrm>
        </p:spPr>
        <p:txBody>
          <a:bodyPr/>
          <a:lstStyle/>
          <a:p>
            <a:fld id="{B61BEF0D-F0BB-DE4B-95CE-6DB70DBA9567}" type="datetimeFigureOut">
              <a:rPr lang="en-US" dirty="0"/>
              <a:pPr/>
              <a:t>10/29/2014</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0" name="Rectangle 19"/>
          <p:cNvSpPr/>
          <p:nvPr userDrawn="1"/>
        </p:nvSpPr>
        <p:spPr>
          <a:xfrm>
            <a:off x="-5403" y="6370891"/>
            <a:ext cx="12197403" cy="487109"/>
          </a:xfrm>
          <a:custGeom>
            <a:avLst/>
            <a:gdLst>
              <a:gd name="connsiteX0" fmla="*/ 0 w 11984736"/>
              <a:gd name="connsiteY0" fmla="*/ 0 h 481584"/>
              <a:gd name="connsiteX1" fmla="*/ 11984736 w 11984736"/>
              <a:gd name="connsiteY1" fmla="*/ 0 h 481584"/>
              <a:gd name="connsiteX2" fmla="*/ 11984736 w 11984736"/>
              <a:gd name="connsiteY2" fmla="*/ 481584 h 481584"/>
              <a:gd name="connsiteX3" fmla="*/ 0 w 11984736"/>
              <a:gd name="connsiteY3" fmla="*/ 481584 h 481584"/>
              <a:gd name="connsiteX4" fmla="*/ 0 w 11984736"/>
              <a:gd name="connsiteY4" fmla="*/ 0 h 481584"/>
              <a:gd name="connsiteX0" fmla="*/ 15240 w 11984736"/>
              <a:gd name="connsiteY0" fmla="*/ 0 h 595884"/>
              <a:gd name="connsiteX1" fmla="*/ 11984736 w 11984736"/>
              <a:gd name="connsiteY1" fmla="*/ 114300 h 595884"/>
              <a:gd name="connsiteX2" fmla="*/ 11984736 w 11984736"/>
              <a:gd name="connsiteY2" fmla="*/ 595884 h 595884"/>
              <a:gd name="connsiteX3" fmla="*/ 0 w 11984736"/>
              <a:gd name="connsiteY3" fmla="*/ 595884 h 595884"/>
              <a:gd name="connsiteX4" fmla="*/ 15240 w 11984736"/>
              <a:gd name="connsiteY4" fmla="*/ 0 h 595884"/>
              <a:gd name="connsiteX0" fmla="*/ 220980 w 12190476"/>
              <a:gd name="connsiteY0" fmla="*/ 0 h 603504"/>
              <a:gd name="connsiteX1" fmla="*/ 12190476 w 12190476"/>
              <a:gd name="connsiteY1" fmla="*/ 114300 h 603504"/>
              <a:gd name="connsiteX2" fmla="*/ 12190476 w 12190476"/>
              <a:gd name="connsiteY2" fmla="*/ 595884 h 603504"/>
              <a:gd name="connsiteX3" fmla="*/ 0 w 12190476"/>
              <a:gd name="connsiteY3" fmla="*/ 603504 h 603504"/>
              <a:gd name="connsiteX4" fmla="*/ 220980 w 12190476"/>
              <a:gd name="connsiteY4" fmla="*/ 0 h 603504"/>
              <a:gd name="connsiteX0" fmla="*/ 167640 w 12190476"/>
              <a:gd name="connsiteY0" fmla="*/ 53340 h 489204"/>
              <a:gd name="connsiteX1" fmla="*/ 12190476 w 12190476"/>
              <a:gd name="connsiteY1" fmla="*/ 0 h 489204"/>
              <a:gd name="connsiteX2" fmla="*/ 12190476 w 12190476"/>
              <a:gd name="connsiteY2" fmla="*/ 481584 h 489204"/>
              <a:gd name="connsiteX3" fmla="*/ 0 w 12190476"/>
              <a:gd name="connsiteY3" fmla="*/ 489204 h 489204"/>
              <a:gd name="connsiteX4" fmla="*/ 167640 w 12190476"/>
              <a:gd name="connsiteY4" fmla="*/ 53340 h 489204"/>
              <a:gd name="connsiteX0" fmla="*/ 167640 w 12190476"/>
              <a:gd name="connsiteY0" fmla="*/ 38100 h 489204"/>
              <a:gd name="connsiteX1" fmla="*/ 12190476 w 12190476"/>
              <a:gd name="connsiteY1" fmla="*/ 0 h 489204"/>
              <a:gd name="connsiteX2" fmla="*/ 12190476 w 12190476"/>
              <a:gd name="connsiteY2" fmla="*/ 481584 h 489204"/>
              <a:gd name="connsiteX3" fmla="*/ 0 w 12190476"/>
              <a:gd name="connsiteY3" fmla="*/ 489204 h 489204"/>
              <a:gd name="connsiteX4" fmla="*/ 167640 w 12190476"/>
              <a:gd name="connsiteY4" fmla="*/ 38100 h 489204"/>
              <a:gd name="connsiteX0" fmla="*/ 175260 w 12190476"/>
              <a:gd name="connsiteY0" fmla="*/ 15240 h 489204"/>
              <a:gd name="connsiteX1" fmla="*/ 12190476 w 12190476"/>
              <a:gd name="connsiteY1" fmla="*/ 0 h 489204"/>
              <a:gd name="connsiteX2" fmla="*/ 12190476 w 12190476"/>
              <a:gd name="connsiteY2" fmla="*/ 481584 h 489204"/>
              <a:gd name="connsiteX3" fmla="*/ 0 w 12190476"/>
              <a:gd name="connsiteY3" fmla="*/ 489204 h 489204"/>
              <a:gd name="connsiteX4" fmla="*/ 175260 w 12190476"/>
              <a:gd name="connsiteY4" fmla="*/ 15240 h 489204"/>
              <a:gd name="connsiteX0" fmla="*/ 182880 w 12190476"/>
              <a:gd name="connsiteY0" fmla="*/ 0 h 496824"/>
              <a:gd name="connsiteX1" fmla="*/ 12190476 w 12190476"/>
              <a:gd name="connsiteY1" fmla="*/ 7620 h 496824"/>
              <a:gd name="connsiteX2" fmla="*/ 12190476 w 12190476"/>
              <a:gd name="connsiteY2" fmla="*/ 489204 h 496824"/>
              <a:gd name="connsiteX3" fmla="*/ 0 w 12190476"/>
              <a:gd name="connsiteY3" fmla="*/ 496824 h 496824"/>
              <a:gd name="connsiteX4" fmla="*/ 182880 w 12190476"/>
              <a:gd name="connsiteY4" fmla="*/ 0 h 496824"/>
              <a:gd name="connsiteX0" fmla="*/ 175260 w 12190476"/>
              <a:gd name="connsiteY0" fmla="*/ 15240 h 489204"/>
              <a:gd name="connsiteX1" fmla="*/ 12190476 w 12190476"/>
              <a:gd name="connsiteY1" fmla="*/ 0 h 489204"/>
              <a:gd name="connsiteX2" fmla="*/ 12190476 w 12190476"/>
              <a:gd name="connsiteY2" fmla="*/ 481584 h 489204"/>
              <a:gd name="connsiteX3" fmla="*/ 0 w 12190476"/>
              <a:gd name="connsiteY3" fmla="*/ 489204 h 489204"/>
              <a:gd name="connsiteX4" fmla="*/ 175260 w 12190476"/>
              <a:gd name="connsiteY4" fmla="*/ 15240 h 489204"/>
              <a:gd name="connsiteX0" fmla="*/ 182880 w 12190476"/>
              <a:gd name="connsiteY0" fmla="*/ 0 h 489204"/>
              <a:gd name="connsiteX1" fmla="*/ 12190476 w 12190476"/>
              <a:gd name="connsiteY1" fmla="*/ 0 h 489204"/>
              <a:gd name="connsiteX2" fmla="*/ 12190476 w 12190476"/>
              <a:gd name="connsiteY2" fmla="*/ 481584 h 489204"/>
              <a:gd name="connsiteX3" fmla="*/ 0 w 12190476"/>
              <a:gd name="connsiteY3" fmla="*/ 489204 h 489204"/>
              <a:gd name="connsiteX4" fmla="*/ 182880 w 12190476"/>
              <a:gd name="connsiteY4" fmla="*/ 0 h 489204"/>
              <a:gd name="connsiteX0" fmla="*/ 182880 w 12190476"/>
              <a:gd name="connsiteY0" fmla="*/ 0 h 489204"/>
              <a:gd name="connsiteX1" fmla="*/ 12190476 w 12190476"/>
              <a:gd name="connsiteY1" fmla="*/ 0 h 489204"/>
              <a:gd name="connsiteX2" fmla="*/ 12190476 w 12190476"/>
              <a:gd name="connsiteY2" fmla="*/ 487962 h 489204"/>
              <a:gd name="connsiteX3" fmla="*/ 0 w 12190476"/>
              <a:gd name="connsiteY3" fmla="*/ 489204 h 489204"/>
              <a:gd name="connsiteX4" fmla="*/ 182880 w 12190476"/>
              <a:gd name="connsiteY4" fmla="*/ 0 h 489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0476" h="489204">
                <a:moveTo>
                  <a:pt x="182880" y="0"/>
                </a:moveTo>
                <a:lnTo>
                  <a:pt x="12190476" y="0"/>
                </a:lnTo>
                <a:lnTo>
                  <a:pt x="12190476" y="487962"/>
                </a:lnTo>
                <a:lnTo>
                  <a:pt x="0" y="489204"/>
                </a:lnTo>
                <a:lnTo>
                  <a:pt x="182880" y="0"/>
                </a:lnTo>
                <a:close/>
              </a:path>
            </a:pathLst>
          </a:custGeom>
          <a:solidFill>
            <a:srgbClr val="0123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Freeform 7"/>
          <p:cNvSpPr/>
          <p:nvPr/>
        </p:nvSpPr>
        <p:spPr bwMode="auto">
          <a:xfrm>
            <a:off x="-5404" y="0"/>
            <a:ext cx="2870524" cy="6880839"/>
          </a:xfrm>
          <a:custGeom>
            <a:avLst/>
            <a:gdLst>
              <a:gd name="connsiteX0" fmla="*/ 10036 w 10036"/>
              <a:gd name="connsiteY0" fmla="*/ 0 h 11711"/>
              <a:gd name="connsiteX1" fmla="*/ 7777 w 10036"/>
              <a:gd name="connsiteY1" fmla="*/ 0 h 11711"/>
              <a:gd name="connsiteX2" fmla="*/ 36 w 10036"/>
              <a:gd name="connsiteY2" fmla="*/ 9928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36 w 10036"/>
              <a:gd name="connsiteY2" fmla="*/ 9917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36 w 10036"/>
              <a:gd name="connsiteY2" fmla="*/ 9917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12 w 10036"/>
              <a:gd name="connsiteY2" fmla="*/ 9917 h 11711"/>
              <a:gd name="connsiteX3" fmla="*/ 0 w 10036"/>
              <a:gd name="connsiteY3" fmla="*/ 11711 h 11711"/>
              <a:gd name="connsiteX4" fmla="*/ 10036 w 10036"/>
              <a:gd name="connsiteY4" fmla="*/ 0 h 11711"/>
              <a:gd name="connsiteX0" fmla="*/ 10036 w 10036"/>
              <a:gd name="connsiteY0" fmla="*/ 0 h 11750"/>
              <a:gd name="connsiteX1" fmla="*/ 7777 w 10036"/>
              <a:gd name="connsiteY1" fmla="*/ 0 h 11750"/>
              <a:gd name="connsiteX2" fmla="*/ 12 w 10036"/>
              <a:gd name="connsiteY2" fmla="*/ 9917 h 11750"/>
              <a:gd name="connsiteX3" fmla="*/ 0 w 10036"/>
              <a:gd name="connsiteY3" fmla="*/ 11750 h 11750"/>
              <a:gd name="connsiteX4" fmla="*/ 10036 w 10036"/>
              <a:gd name="connsiteY4" fmla="*/ 0 h 1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6" h="11750">
                <a:moveTo>
                  <a:pt x="10036" y="0"/>
                </a:moveTo>
                <a:lnTo>
                  <a:pt x="7777" y="0"/>
                </a:lnTo>
                <a:lnTo>
                  <a:pt x="12" y="9917"/>
                </a:lnTo>
                <a:cubicBezTo>
                  <a:pt x="0" y="10511"/>
                  <a:pt x="12" y="11156"/>
                  <a:pt x="0" y="11750"/>
                </a:cubicBezTo>
                <a:lnTo>
                  <a:pt x="10036" y="0"/>
                </a:lnTo>
                <a:close/>
              </a:path>
            </a:pathLst>
          </a:custGeom>
          <a:solidFill>
            <a:srgbClr val="01236B"/>
          </a:solidFill>
          <a:ln>
            <a:noFill/>
          </a:ln>
          <a:effectLst>
            <a:outerShdw blurRad="50800" dist="38100" algn="l" rotWithShape="0">
              <a:prstClr val="black">
                <a:alpha val="40000"/>
              </a:prstClr>
            </a:outerShdw>
          </a:effectLst>
        </p:spPr>
      </p:sp>
      <p:sp>
        <p:nvSpPr>
          <p:cNvPr id="2" name="Title Placeholder 1"/>
          <p:cNvSpPr>
            <a:spLocks noGrp="1"/>
          </p:cNvSpPr>
          <p:nvPr>
            <p:ph type="title"/>
          </p:nvPr>
        </p:nvSpPr>
        <p:spPr>
          <a:xfrm>
            <a:off x="2572279" y="685800"/>
            <a:ext cx="8930745" cy="1752599"/>
          </a:xfrm>
          <a:prstGeom prst="rect">
            <a:avLst/>
          </a:prstGeom>
          <a:effectLst/>
        </p:spPr>
        <p:txBody>
          <a:bodyPr vert="horz" lIns="91440" tIns="45720" rIns="91440" bIns="45720" rtlCol="0" anchor="ctr">
            <a:normAutofit/>
          </a:bodyPr>
          <a:lstStyle/>
          <a:p>
            <a:r>
              <a:rPr lang="en-US" dirty="0" smtClean="0"/>
              <a:t>Add or Edit Title</a:t>
            </a:r>
            <a:endParaRPr lang="en-US" dirty="0"/>
          </a:p>
        </p:txBody>
      </p:sp>
      <p:sp>
        <p:nvSpPr>
          <p:cNvPr id="3" name="Text Placeholder 2"/>
          <p:cNvSpPr>
            <a:spLocks noGrp="1"/>
          </p:cNvSpPr>
          <p:nvPr>
            <p:ph type="body" idx="1"/>
          </p:nvPr>
        </p:nvSpPr>
        <p:spPr>
          <a:xfrm>
            <a:off x="2572279" y="2666999"/>
            <a:ext cx="8930744" cy="3124201"/>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9732656" y="6431915"/>
            <a:ext cx="1143000" cy="365125"/>
          </a:xfrm>
          <a:prstGeom prst="rect">
            <a:avLst/>
          </a:prstGeom>
        </p:spPr>
        <p:txBody>
          <a:bodyPr vert="horz" lIns="91440" tIns="45720" rIns="91440" bIns="45720" rtlCol="0" anchor="ctr"/>
          <a:lstStyle>
            <a:lvl1pPr algn="r">
              <a:defRPr sz="1200" b="0" i="0">
                <a:solidFill>
                  <a:schemeClr val="bg1"/>
                </a:solidFill>
                <a:effectLst/>
                <a:latin typeface="+mn-lt"/>
              </a:defRPr>
            </a:lvl1pPr>
          </a:lstStyle>
          <a:p>
            <a:fld id="{B61BEF0D-F0BB-DE4B-95CE-6DB70DBA9567}" type="datetimeFigureOut">
              <a:rPr lang="en-US" smtClean="0"/>
              <a:pPr/>
              <a:t>10/29/2014</a:t>
            </a:fld>
            <a:endParaRPr lang="en-US" dirty="0"/>
          </a:p>
        </p:txBody>
      </p:sp>
      <p:sp>
        <p:nvSpPr>
          <p:cNvPr id="5" name="Footer Placeholder 4"/>
          <p:cNvSpPr>
            <a:spLocks noGrp="1"/>
          </p:cNvSpPr>
          <p:nvPr>
            <p:ph type="ftr" sz="quarter" idx="3"/>
          </p:nvPr>
        </p:nvSpPr>
        <p:spPr>
          <a:xfrm>
            <a:off x="2572279" y="6431915"/>
            <a:ext cx="7084177" cy="365125"/>
          </a:xfrm>
          <a:prstGeom prst="rect">
            <a:avLst/>
          </a:prstGeom>
        </p:spPr>
        <p:txBody>
          <a:bodyPr vert="horz" lIns="91440" tIns="45720" rIns="91440" bIns="45720" rtlCol="0" anchor="ctr"/>
          <a:lstStyle>
            <a:lvl1pPr algn="l">
              <a:defRPr sz="1200" b="0" i="0">
                <a:solidFill>
                  <a:schemeClr val="bg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6431915"/>
            <a:ext cx="551167" cy="365125"/>
          </a:xfrm>
          <a:prstGeom prst="rect">
            <a:avLst/>
          </a:prstGeom>
        </p:spPr>
        <p:txBody>
          <a:bodyPr vert="horz" lIns="91440" tIns="45720" rIns="91440" bIns="45720" rtlCol="0" anchor="ctr"/>
          <a:lstStyle>
            <a:lvl1pPr algn="r">
              <a:defRPr sz="1200" b="0" i="0">
                <a:solidFill>
                  <a:schemeClr val="bg1"/>
                </a:solidFill>
                <a:effectLst/>
                <a:latin typeface="+mn-lt"/>
              </a:defRPr>
            </a:lvl1pPr>
          </a:lstStyle>
          <a:p>
            <a:fld id="{D57F1E4F-1CFF-5643-939E-217C01CDF565}" type="slidenum">
              <a:rPr lang="en-US" smtClean="0"/>
              <a:pPr/>
              <a:t>‹N°›</a:t>
            </a:fld>
            <a:endParaRPr lang="en-US" dirty="0"/>
          </a:p>
        </p:txBody>
      </p:sp>
      <p:pic>
        <p:nvPicPr>
          <p:cNvPr id="17" name="Picture 1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55611" y="-97536"/>
            <a:ext cx="2277019" cy="119843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60" r:id="rId7"/>
    <p:sldLayoutId id="2147483657" r:id="rId8"/>
    <p:sldLayoutId id="2147483663" r:id="rId9"/>
    <p:sldLayoutId id="2147483664" r:id="rId10"/>
    <p:sldLayoutId id="2147483667" r:id="rId11"/>
  </p:sldLayoutIdLst>
  <p:txStyles>
    <p:titleStyle>
      <a:lvl1pPr algn="ctr" defTabSz="457200" rtl="0" eaLnBrk="1" latinLnBrk="0" hangingPunct="1">
        <a:spcBef>
          <a:spcPct val="0"/>
        </a:spcBef>
        <a:buNone/>
        <a:defRPr sz="4000" kern="1200" cap="none" baseline="0">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rgbClr val="01236B"/>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rgbClr val="01236B"/>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rgbClr val="01236B"/>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rgbClr val="01236B"/>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rgbClr val="01236B"/>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7900" y="802553"/>
            <a:ext cx="8930744" cy="2616199"/>
          </a:xfrm>
        </p:spPr>
        <p:txBody>
          <a:bodyPr>
            <a:normAutofit fontScale="90000"/>
          </a:bodyPr>
          <a:lstStyle/>
          <a:p>
            <a:r>
              <a:rPr lang="en-US" sz="2700" dirty="0" err="1" smtClean="0"/>
              <a:t>Ecole</a:t>
            </a:r>
            <a:r>
              <a:rPr lang="en-US" sz="2700" dirty="0" smtClean="0"/>
              <a:t> des Mines de Paris – CESECO</a:t>
            </a:r>
            <a:r>
              <a:rPr lang="en-US" sz="2800" dirty="0" smtClean="0"/>
              <a:t/>
            </a:r>
            <a:br>
              <a:rPr lang="en-US" sz="2800" dirty="0" smtClean="0"/>
            </a:br>
            <a:r>
              <a:rPr lang="en-US" sz="2800" dirty="0" smtClean="0"/>
              <a:t/>
            </a:r>
            <a:br>
              <a:rPr lang="en-US" sz="2800" dirty="0" smtClean="0"/>
            </a:br>
            <a:r>
              <a:rPr lang="en-US" sz="3200" dirty="0" smtClean="0"/>
              <a:t>“</a:t>
            </a:r>
            <a:r>
              <a:rPr lang="en-US" sz="3200" b="1" dirty="0" smtClean="0"/>
              <a:t>Country / Mining Companies Relationship &amp; Large Mining Contracts”</a:t>
            </a:r>
            <a:br>
              <a:rPr lang="en-US" sz="3200" b="1" dirty="0" smtClean="0"/>
            </a:br>
            <a:r>
              <a:rPr lang="en-US" sz="3200" b="1" dirty="0" smtClean="0"/>
              <a:t/>
            </a:r>
            <a:br>
              <a:rPr lang="en-US" sz="3200" b="1" dirty="0" smtClean="0"/>
            </a:br>
            <a:r>
              <a:rPr lang="en-US" sz="3200" b="1" i="1" dirty="0" smtClean="0"/>
              <a:t>How to adapt to a changing world ?</a:t>
            </a:r>
            <a:r>
              <a:rPr lang="en-US" sz="3200" b="1" dirty="0" smtClean="0"/>
              <a:t/>
            </a:r>
            <a:br>
              <a:rPr lang="en-US" sz="3200" b="1" dirty="0" smtClean="0"/>
            </a:br>
            <a:r>
              <a:rPr lang="en-US" sz="3200" b="1" dirty="0" smtClean="0"/>
              <a:t/>
            </a:r>
            <a:br>
              <a:rPr lang="en-US" sz="3200" b="1" dirty="0" smtClean="0"/>
            </a:br>
            <a:r>
              <a:rPr lang="en-US" sz="2700" dirty="0" smtClean="0"/>
              <a:t>March 11</a:t>
            </a:r>
            <a:r>
              <a:rPr lang="en-US" sz="2700" baseline="30000" dirty="0" smtClean="0"/>
              <a:t>th</a:t>
            </a:r>
            <a:r>
              <a:rPr lang="en-US" sz="2700" dirty="0" smtClean="0"/>
              <a:t>, 2014</a:t>
            </a:r>
            <a:endParaRPr lang="en-US" sz="2800" dirty="0"/>
          </a:p>
        </p:txBody>
      </p:sp>
      <p:sp>
        <p:nvSpPr>
          <p:cNvPr id="3" name="Subtitle 2"/>
          <p:cNvSpPr>
            <a:spLocks noGrp="1"/>
          </p:cNvSpPr>
          <p:nvPr>
            <p:ph type="subTitle" idx="1"/>
          </p:nvPr>
        </p:nvSpPr>
        <p:spPr>
          <a:xfrm>
            <a:off x="3372378" y="4249572"/>
            <a:ext cx="6987645" cy="1814344"/>
          </a:xfrm>
        </p:spPr>
        <p:txBody>
          <a:bodyPr>
            <a:normAutofit fontScale="55000" lnSpcReduction="20000"/>
          </a:bodyPr>
          <a:lstStyle/>
          <a:p>
            <a:pPr algn="ctr"/>
            <a:endParaRPr lang="en-US" sz="3800" b="1" dirty="0" smtClean="0">
              <a:solidFill>
                <a:srgbClr val="002060"/>
              </a:solidFill>
              <a:ea typeface="ＭＳ Ｐゴシック" charset="-128"/>
            </a:endParaRPr>
          </a:p>
          <a:p>
            <a:pPr algn="ctr"/>
            <a:r>
              <a:rPr lang="en-US" sz="4400" b="1" dirty="0" smtClean="0">
                <a:solidFill>
                  <a:srgbClr val="002060"/>
                </a:solidFill>
                <a:ea typeface="ＭＳ Ｐゴシック" charset="-128"/>
              </a:rPr>
              <a:t>Marc Frilet</a:t>
            </a:r>
          </a:p>
          <a:p>
            <a:pPr algn="ctr"/>
            <a:r>
              <a:rPr lang="en-US" sz="2500" dirty="0" smtClean="0">
                <a:solidFill>
                  <a:srgbClr val="002060"/>
                </a:solidFill>
                <a:ea typeface="ＭＳ Ｐゴシック" charset="-128"/>
              </a:rPr>
              <a:t>Managing Partner « Frilet – </a:t>
            </a:r>
            <a:r>
              <a:rPr lang="en-US" sz="2500" dirty="0" err="1" smtClean="0">
                <a:solidFill>
                  <a:srgbClr val="002060"/>
                </a:solidFill>
                <a:ea typeface="ＭＳ Ｐゴシック" charset="-128"/>
              </a:rPr>
              <a:t>Société</a:t>
            </a:r>
            <a:r>
              <a:rPr lang="en-US" sz="2500" dirty="0" smtClean="0">
                <a:solidFill>
                  <a:srgbClr val="002060"/>
                </a:solidFill>
                <a:ea typeface="ＭＳ Ｐゴシック" charset="-128"/>
              </a:rPr>
              <a:t> </a:t>
            </a:r>
            <a:r>
              <a:rPr lang="en-US" sz="2500" dirty="0" err="1" smtClean="0">
                <a:solidFill>
                  <a:srgbClr val="002060"/>
                </a:solidFill>
                <a:ea typeface="ＭＳ Ｐゴシック" charset="-128"/>
              </a:rPr>
              <a:t>d’</a:t>
            </a:r>
            <a:r>
              <a:rPr lang="en-US" altLang="ja-JP" sz="2500" dirty="0" err="1" smtClean="0">
                <a:solidFill>
                  <a:srgbClr val="002060"/>
                </a:solidFill>
                <a:ea typeface="ＭＳ Ｐゴシック" charset="-128"/>
              </a:rPr>
              <a:t>Avocats</a:t>
            </a:r>
            <a:r>
              <a:rPr lang="en-US" altLang="ja-JP" sz="2500" dirty="0" smtClean="0">
                <a:solidFill>
                  <a:srgbClr val="002060"/>
                </a:solidFill>
                <a:ea typeface="ＭＳ Ｐゴシック" charset="-128"/>
              </a:rPr>
              <a:t> »</a:t>
            </a:r>
            <a:br>
              <a:rPr lang="en-US" altLang="ja-JP" sz="2500" dirty="0" smtClean="0">
                <a:solidFill>
                  <a:srgbClr val="002060"/>
                </a:solidFill>
                <a:ea typeface="ＭＳ Ｐゴシック" charset="-128"/>
              </a:rPr>
            </a:br>
            <a:r>
              <a:rPr lang="en-US" altLang="ja-JP" sz="2500" dirty="0" smtClean="0">
                <a:solidFill>
                  <a:srgbClr val="002060"/>
                </a:solidFill>
                <a:ea typeface="ＭＳ Ｐゴシック" charset="-128"/>
              </a:rPr>
              <a:t>Chair of the Management Committee of GcilA</a:t>
            </a:r>
            <a:br>
              <a:rPr lang="en-US" altLang="ja-JP" sz="2500" dirty="0" smtClean="0">
                <a:solidFill>
                  <a:srgbClr val="002060"/>
                </a:solidFill>
                <a:ea typeface="ＭＳ Ｐゴシック" charset="-128"/>
              </a:rPr>
            </a:br>
            <a:r>
              <a:rPr lang="en-US" altLang="ja-JP" sz="2500" dirty="0" smtClean="0">
                <a:solidFill>
                  <a:srgbClr val="002060"/>
                </a:solidFill>
                <a:ea typeface="ＭＳ Ｐゴシック" charset="-128"/>
              </a:rPr>
              <a:t>Vice-President of the French Institute of International Legal Experts (IFEJI)</a:t>
            </a:r>
            <a:br>
              <a:rPr lang="en-US" altLang="ja-JP" sz="2500" dirty="0" smtClean="0">
                <a:solidFill>
                  <a:srgbClr val="002060"/>
                </a:solidFill>
                <a:ea typeface="ＭＳ Ｐゴシック" charset="-128"/>
              </a:rPr>
            </a:br>
            <a:r>
              <a:rPr lang="en-US" altLang="ja-JP" sz="2500" dirty="0" smtClean="0">
                <a:solidFill>
                  <a:srgbClr val="002060"/>
                </a:solidFill>
                <a:ea typeface="ＭＳ Ｐゴシック" charset="-128"/>
              </a:rPr>
              <a:t>Head of the drafting committee CICA PPP-Working Group</a:t>
            </a:r>
            <a:br>
              <a:rPr lang="en-US" altLang="ja-JP" sz="2500" dirty="0" smtClean="0">
                <a:solidFill>
                  <a:srgbClr val="002060"/>
                </a:solidFill>
                <a:ea typeface="ＭＳ Ｐゴシック" charset="-128"/>
              </a:rPr>
            </a:br>
            <a:r>
              <a:rPr lang="en-US" altLang="ja-JP" sz="2500" dirty="0" smtClean="0">
                <a:solidFill>
                  <a:srgbClr val="002060"/>
                </a:solidFill>
                <a:ea typeface="ＭＳ Ｐゴシック" charset="-128"/>
              </a:rPr>
              <a:t>Co-promoter of UNECE PPP International Centre of Excellence</a:t>
            </a:r>
            <a:endParaRPr lang="en-US" sz="2500" dirty="0">
              <a:solidFill>
                <a:srgbClr val="002060"/>
              </a:solidFill>
            </a:endParaRPr>
          </a:p>
        </p:txBody>
      </p:sp>
    </p:spTree>
    <p:extLst>
      <p:ext uri="{BB962C8B-B14F-4D97-AF65-F5344CB8AC3E}">
        <p14:creationId xmlns:p14="http://schemas.microsoft.com/office/powerpoint/2010/main" val="1019670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a:bodyPr>
          <a:lstStyle/>
          <a:p>
            <a:r>
              <a:rPr lang="en-US" sz="2800" b="1" dirty="0" smtClean="0"/>
              <a:t>Key findings and way forward</a:t>
            </a:r>
            <a:endParaRPr lang="en-US" sz="2800" b="1" dirty="0"/>
          </a:p>
        </p:txBody>
      </p:sp>
      <p:sp>
        <p:nvSpPr>
          <p:cNvPr id="6" name="Content Placeholder 5"/>
          <p:cNvSpPr>
            <a:spLocks noGrp="1"/>
          </p:cNvSpPr>
          <p:nvPr>
            <p:ph idx="1"/>
          </p:nvPr>
        </p:nvSpPr>
        <p:spPr>
          <a:xfrm>
            <a:off x="2572279" y="1624263"/>
            <a:ext cx="8930744" cy="4403558"/>
          </a:xfrm>
        </p:spPr>
        <p:txBody>
          <a:bodyPr anchor="t">
            <a:noAutofit/>
          </a:bodyPr>
          <a:lstStyle/>
          <a:p>
            <a:pPr marL="360363" indent="-360363">
              <a:buFont typeface="Wingdings" pitchFamily="2" charset="2"/>
              <a:buChar char="Ø"/>
            </a:pPr>
            <a:endParaRPr lang="en-US" sz="1500" dirty="0" smtClean="0"/>
          </a:p>
          <a:p>
            <a:pPr marL="360363" indent="-360363">
              <a:buFont typeface="Wingdings" pitchFamily="2" charset="2"/>
              <a:buChar char="Ø"/>
            </a:pPr>
            <a:endParaRPr lang="en-US" sz="1500" dirty="0" smtClean="0"/>
          </a:p>
          <a:p>
            <a:pPr marL="360363" indent="-360363">
              <a:buFont typeface="Wingdings" pitchFamily="2" charset="2"/>
              <a:buChar char="Ø"/>
            </a:pPr>
            <a:r>
              <a:rPr lang="en-US" sz="1600" dirty="0" smtClean="0"/>
              <a:t>The Chatham House report</a:t>
            </a:r>
          </a:p>
          <a:p>
            <a:pPr marL="360363" indent="-360363">
              <a:buNone/>
            </a:pPr>
            <a:endParaRPr lang="en-US" sz="1600" dirty="0" smtClean="0"/>
          </a:p>
          <a:p>
            <a:pPr marL="360363" indent="-360363">
              <a:buFont typeface="Wingdings" pitchFamily="2" charset="2"/>
              <a:buChar char="Ø"/>
            </a:pPr>
            <a:r>
              <a:rPr lang="en-US" sz="1600" dirty="0" smtClean="0"/>
              <a:t>The ICMM Toolkit for Mining partnerships for development</a:t>
            </a:r>
          </a:p>
          <a:p>
            <a:pPr marL="360363" indent="-360363">
              <a:buNone/>
            </a:pPr>
            <a:endParaRPr lang="en-US" sz="1600" dirty="0" smtClean="0"/>
          </a:p>
          <a:p>
            <a:pPr marL="360363" indent="-360363">
              <a:buFont typeface="Wingdings" pitchFamily="2" charset="2"/>
              <a:buChar char="Ø"/>
            </a:pPr>
            <a:r>
              <a:rPr lang="en-US" sz="1600" dirty="0" smtClean="0"/>
              <a:t>Model Mining Agreement</a:t>
            </a:r>
          </a:p>
          <a:p>
            <a:pPr marL="360363" indent="-360363">
              <a:buNone/>
            </a:pPr>
            <a:endParaRPr lang="en-US" sz="1600" dirty="0" smtClean="0"/>
          </a:p>
          <a:p>
            <a:pPr marL="360363" indent="-360363">
              <a:buFont typeface="Wingdings" pitchFamily="2" charset="2"/>
              <a:buChar char="Ø"/>
            </a:pPr>
            <a:r>
              <a:rPr lang="en-US" sz="1600" dirty="0" smtClean="0"/>
              <a:t>Innovative approaches building on lessons learnt in the PPP world</a:t>
            </a:r>
          </a:p>
          <a:p>
            <a:pPr marL="360363" indent="-360363">
              <a:buNone/>
            </a:pPr>
            <a:endParaRPr lang="en-US" sz="1500" dirty="0" smtClean="0"/>
          </a:p>
          <a:p>
            <a:pPr marL="0" indent="0">
              <a:buNone/>
            </a:pPr>
            <a:r>
              <a:rPr lang="en-US" sz="1400" dirty="0" smtClean="0">
                <a:solidFill>
                  <a:schemeClr val="tx2"/>
                </a:solidFill>
              </a:rPr>
              <a:t> </a:t>
            </a:r>
          </a:p>
          <a:p>
            <a:pPr marL="0" indent="0">
              <a:buNone/>
            </a:pP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t>Guiding principles for durable mining agreements in large mining projects</a:t>
            </a:r>
            <a:endParaRPr lang="en-US" sz="2800" b="1" dirty="0"/>
          </a:p>
        </p:txBody>
      </p:sp>
      <p:sp>
        <p:nvSpPr>
          <p:cNvPr id="6" name="Content Placeholder 5"/>
          <p:cNvSpPr>
            <a:spLocks noGrp="1"/>
          </p:cNvSpPr>
          <p:nvPr>
            <p:ph idx="1"/>
          </p:nvPr>
        </p:nvSpPr>
        <p:spPr>
          <a:xfrm>
            <a:off x="2572279" y="1624263"/>
            <a:ext cx="8930744" cy="4403558"/>
          </a:xfrm>
        </p:spPr>
        <p:txBody>
          <a:bodyPr anchor="t">
            <a:noAutofit/>
          </a:bodyPr>
          <a:lstStyle/>
          <a:p>
            <a:pPr marL="360363" indent="-360363" algn="just">
              <a:buSzPct val="120000"/>
              <a:buFont typeface="+mj-lt"/>
              <a:buAutoNum type="arabicPeriod"/>
            </a:pPr>
            <a:r>
              <a:rPr lang="en-US" sz="1400" b="1" dirty="0" smtClean="0"/>
              <a:t>Recognizing that it is impossible to foresee in advance all feature situations and that a water tight agreement is in most cases counter productive</a:t>
            </a:r>
          </a:p>
          <a:p>
            <a:pPr marL="360363" indent="-360363" algn="just">
              <a:buSzPct val="120000"/>
              <a:buFont typeface="+mj-lt"/>
              <a:buAutoNum type="arabicPeriod"/>
            </a:pPr>
            <a:r>
              <a:rPr lang="en-US" sz="1400" b="1" dirty="0" smtClean="0"/>
              <a:t>Engage with governments and stakeholders: the agreement should:</a:t>
            </a:r>
          </a:p>
          <a:p>
            <a:pPr marL="722313" indent="-360363" algn="just">
              <a:buSzPct val="120000"/>
            </a:pPr>
            <a:r>
              <a:rPr lang="en-US" sz="1400" dirty="0" smtClean="0"/>
              <a:t>be founded in discussed and mutually agreed objectives of each party; </a:t>
            </a:r>
          </a:p>
          <a:p>
            <a:pPr marL="722313" indent="-360363" algn="just">
              <a:buSzPct val="120000"/>
            </a:pPr>
            <a:r>
              <a:rPr lang="en-US" sz="1400" dirty="0" smtClean="0"/>
              <a:t>define an economic balance within which the enterprise will operate and outside of which terms will be adjusted to return the enterprise to the agreed balance; and </a:t>
            </a:r>
          </a:p>
          <a:p>
            <a:pPr marL="722313" indent="-360363" algn="just">
              <a:buSzPct val="120000"/>
            </a:pPr>
            <a:r>
              <a:rPr lang="en-US" sz="1400" dirty="0" smtClean="0"/>
              <a:t>in the form of agreement, draw on the scheme of modern public-private-partnership (PPP) agreements. </a:t>
            </a:r>
          </a:p>
          <a:p>
            <a:pPr marL="342900" indent="-342900" algn="just">
              <a:buSzPct val="120000"/>
              <a:buFont typeface="+mj-lt"/>
              <a:buAutoNum type="arabicPeriod" startAt="3"/>
            </a:pPr>
            <a:r>
              <a:rPr lang="en-US" sz="1400" dirty="0" smtClean="0">
                <a:solidFill>
                  <a:schemeClr val="tx2"/>
                </a:solidFill>
              </a:rPr>
              <a:t> </a:t>
            </a:r>
            <a:r>
              <a:rPr lang="en-US" sz="1400" b="1" dirty="0" smtClean="0">
                <a:solidFill>
                  <a:schemeClr val="tx2"/>
                </a:solidFill>
              </a:rPr>
              <a:t>Main objectives:</a:t>
            </a:r>
          </a:p>
          <a:p>
            <a:pPr marL="722313" indent="-361950" algn="just">
              <a:buSzPct val="120000"/>
            </a:pPr>
            <a:r>
              <a:rPr lang="en-US" sz="1400" dirty="0" smtClean="0"/>
              <a:t>create an agreement that minimizes the possibility of disruptive future renegotiations that are costly for all concerned. The goal is an agreement that will be stable and predictable in the long term. </a:t>
            </a:r>
          </a:p>
          <a:p>
            <a:pPr marL="722313" indent="-361950" algn="just">
              <a:buSzPct val="120000"/>
            </a:pPr>
            <a:r>
              <a:rPr lang="en-US" sz="1400" dirty="0" smtClean="0"/>
              <a:t>put aside consideration of pure legal mechanics. Instead, the parties should start with a detailed setting down of the mutually agreed objectives of each for the enterprise and for the agreement, based on a joint evaluation and understanding of those </a:t>
            </a:r>
          </a:p>
          <a:p>
            <a:pPr marL="722313" indent="-361950" algn="just">
              <a:buSzPct val="120000"/>
            </a:pPr>
            <a:r>
              <a:rPr lang="en-US" sz="1400" dirty="0" smtClean="0"/>
              <a:t>The subsequent detailed mechanics of the agreement will be based on those. The objectives will head the agreement and be an enduring reference in the future conduct and equilibrium of it. </a:t>
            </a:r>
          </a:p>
          <a:p>
            <a:pPr marL="342900" indent="-342900">
              <a:buSzPct val="120000"/>
              <a:buNone/>
            </a:pPr>
            <a:endParaRPr lang="en-US" sz="1400" dirty="0" smtClean="0">
              <a:solidFill>
                <a:schemeClr val="tx2"/>
              </a:solidFill>
            </a:endParaRPr>
          </a:p>
          <a:p>
            <a:pPr marL="0" indent="0">
              <a:buNone/>
            </a:pP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t>Guiding principles for durable mining agreements in large mining projects</a:t>
            </a:r>
            <a:endParaRPr lang="en-US" sz="2800" b="1" dirty="0"/>
          </a:p>
        </p:txBody>
      </p:sp>
      <p:sp>
        <p:nvSpPr>
          <p:cNvPr id="6" name="Content Placeholder 5"/>
          <p:cNvSpPr>
            <a:spLocks noGrp="1"/>
          </p:cNvSpPr>
          <p:nvPr>
            <p:ph idx="1"/>
          </p:nvPr>
        </p:nvSpPr>
        <p:spPr>
          <a:xfrm>
            <a:off x="2572279" y="1624263"/>
            <a:ext cx="8930744" cy="4403558"/>
          </a:xfrm>
        </p:spPr>
        <p:txBody>
          <a:bodyPr anchor="t">
            <a:noAutofit/>
          </a:bodyPr>
          <a:lstStyle/>
          <a:p>
            <a:pPr marL="722313" indent="-361950" algn="just">
              <a:buSzPct val="120000"/>
            </a:pPr>
            <a:r>
              <a:rPr lang="en-US" sz="1400" dirty="0" smtClean="0"/>
              <a:t>reach an agreed consensus at the outset on the enduring economic and financial parameters for the project, based on an agreed and transparent business case. This ensures that the core objectives and fundamental terms remain satisfied during the life of the enterprise. </a:t>
            </a:r>
          </a:p>
          <a:p>
            <a:pPr marL="360363" indent="-360363" algn="just">
              <a:buSzPct val="120000"/>
              <a:buFont typeface="+mj-lt"/>
              <a:buAutoNum type="arabicPeriod" startAt="4"/>
            </a:pPr>
            <a:r>
              <a:rPr lang="en-US" sz="1400" b="1" dirty="0" smtClean="0">
                <a:solidFill>
                  <a:schemeClr val="tx2"/>
                </a:solidFill>
              </a:rPr>
              <a:t>Practical outcome: from a traditional mining agreement to a collaborative joint-venture (Social License to Operate)</a:t>
            </a:r>
          </a:p>
          <a:p>
            <a:pPr marL="722313" indent="-360363" algn="just">
              <a:buSzPct val="120000"/>
              <a:buFont typeface="Arial" pitchFamily="34" charset="0"/>
              <a:buChar char="•"/>
            </a:pPr>
            <a:r>
              <a:rPr lang="en-US" sz="1400" dirty="0" smtClean="0"/>
              <a:t>Occasionally in future years, in the face of fundamentally changed external circumstances, detailed terms can be adjusted to reflect the founding objectives of the parties and thus re-establish overall contractual equilibrium in line with the objectives. </a:t>
            </a:r>
            <a:endParaRPr lang="en-US" sz="1400" dirty="0" smtClean="0">
              <a:solidFill>
                <a:schemeClr val="tx2"/>
              </a:solidFill>
            </a:endParaRPr>
          </a:p>
          <a:p>
            <a:pPr marL="722313" indent="-360363" algn="just">
              <a:buSzPct val="120000"/>
              <a:buFont typeface="Arial" pitchFamily="34" charset="0"/>
              <a:buChar char="•"/>
            </a:pPr>
            <a:r>
              <a:rPr lang="en-US" sz="1400" dirty="0" smtClean="0"/>
              <a:t>Conceptually, the relationship can be reconceptualised from a mining agreement granting rights to the miner, to a collaboration agreement, akin to a collaborative joint venture, in which each party is bringing different things to fulfill mutually agreed and understood objectives.</a:t>
            </a:r>
          </a:p>
          <a:p>
            <a:pPr marL="722313" indent="-360363" algn="just">
              <a:buSzPct val="120000"/>
              <a:buFont typeface="Arial" pitchFamily="34" charset="0"/>
              <a:buChar char="•"/>
            </a:pPr>
            <a:r>
              <a:rPr lang="en-US" sz="1400" dirty="0" smtClean="0"/>
              <a:t>In return, this triggers concepts that are easy to translate into enforceable clauses or regulations – such as hardship, right to economic equity, special rights of the State when public interest is at stake, special rights of the private investor when sovereign rights are triggered, guarantee of fair and efficient compensation, limitation of speculative profits balanced by various guarantees to make reasonable profit over the life of the venture, simplification of the permitting process, clarification of the tax and customs situation, clear procedures for land use, transparency of the accounts, etc. </a:t>
            </a: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199299" y="409074"/>
            <a:ext cx="8930744" cy="5787189"/>
          </a:xfrm>
        </p:spPr>
        <p:txBody>
          <a:bodyPr anchor="t">
            <a:noAutofit/>
          </a:bodyPr>
          <a:lstStyle/>
          <a:p>
            <a:pPr algn="ctr">
              <a:buNone/>
            </a:pPr>
            <a:endParaRPr lang="en-US" sz="1800" dirty="0" smtClean="0">
              <a:solidFill>
                <a:srgbClr val="FF8021"/>
              </a:solidFill>
            </a:endParaRPr>
          </a:p>
          <a:p>
            <a:pPr algn="ctr">
              <a:buNone/>
            </a:pPr>
            <a:endParaRPr lang="en-US" sz="1050" dirty="0" smtClean="0">
              <a:solidFill>
                <a:srgbClr val="FF8021"/>
              </a:solidFill>
            </a:endParaRPr>
          </a:p>
          <a:p>
            <a:pPr algn="ctr">
              <a:buNone/>
            </a:pPr>
            <a:r>
              <a:rPr lang="en-US" sz="6600" dirty="0" smtClean="0">
                <a:solidFill>
                  <a:srgbClr val="FF8021"/>
                </a:solidFill>
              </a:rPr>
              <a:t>Thank You ! </a:t>
            </a:r>
            <a:endParaRPr lang="en-GB" sz="2000" b="1" dirty="0" smtClean="0">
              <a:solidFill>
                <a:schemeClr val="tx2"/>
              </a:solidFill>
              <a:latin typeface="Book Antiqua" pitchFamily="18" charset="0"/>
            </a:endParaRPr>
          </a:p>
          <a:p>
            <a:pPr algn="ctr">
              <a:lnSpc>
                <a:spcPct val="90000"/>
              </a:lnSpc>
              <a:buNone/>
            </a:pPr>
            <a:endParaRPr lang="en-GB" sz="2000" b="1" dirty="0" smtClean="0">
              <a:solidFill>
                <a:schemeClr val="tx2"/>
              </a:solidFill>
              <a:latin typeface="Book Antiqua" pitchFamily="18" charset="0"/>
            </a:endParaRPr>
          </a:p>
          <a:p>
            <a:pPr algn="ctr">
              <a:lnSpc>
                <a:spcPct val="90000"/>
              </a:lnSpc>
              <a:buNone/>
            </a:pPr>
            <a:endParaRPr lang="en-GB" sz="2000" b="1" dirty="0" smtClean="0">
              <a:solidFill>
                <a:schemeClr val="tx2"/>
              </a:solidFill>
              <a:latin typeface="Book Antiqua" pitchFamily="18" charset="0"/>
            </a:endParaRPr>
          </a:p>
          <a:p>
            <a:pPr algn="ctr">
              <a:lnSpc>
                <a:spcPct val="90000"/>
              </a:lnSpc>
              <a:buNone/>
            </a:pPr>
            <a:r>
              <a:rPr lang="en-GB" sz="2000" b="1" dirty="0" smtClean="0">
                <a:solidFill>
                  <a:schemeClr val="tx2"/>
                </a:solidFill>
                <a:latin typeface="Book Antiqua" pitchFamily="18" charset="0"/>
              </a:rPr>
              <a:t>Me Marc Frilet </a:t>
            </a:r>
          </a:p>
          <a:p>
            <a:pPr algn="ctr">
              <a:lnSpc>
                <a:spcPct val="90000"/>
              </a:lnSpc>
              <a:buNone/>
            </a:pPr>
            <a:r>
              <a:rPr lang="en-GB" sz="2000" dirty="0" smtClean="0">
                <a:solidFill>
                  <a:schemeClr val="tx2"/>
                </a:solidFill>
                <a:latin typeface="Book Antiqua" pitchFamily="18" charset="0"/>
              </a:rPr>
              <a:t>Frilet – Law firm/ GcilA</a:t>
            </a:r>
            <a:br>
              <a:rPr lang="en-GB" sz="2000" dirty="0" smtClean="0">
                <a:solidFill>
                  <a:schemeClr val="tx2"/>
                </a:solidFill>
                <a:latin typeface="Book Antiqua" pitchFamily="18" charset="0"/>
              </a:rPr>
            </a:br>
            <a:r>
              <a:rPr lang="en-GB" sz="2000" dirty="0" smtClean="0">
                <a:solidFill>
                  <a:schemeClr val="tx2"/>
                </a:solidFill>
                <a:latin typeface="Book Antiqua" pitchFamily="18" charset="0"/>
              </a:rPr>
              <a:t>91, rue du </a:t>
            </a:r>
            <a:r>
              <a:rPr lang="en-GB" sz="2000" dirty="0" err="1" smtClean="0">
                <a:solidFill>
                  <a:schemeClr val="tx2"/>
                </a:solidFill>
                <a:latin typeface="Book Antiqua" pitchFamily="18" charset="0"/>
              </a:rPr>
              <a:t>Faubourg</a:t>
            </a:r>
            <a:r>
              <a:rPr lang="en-GB" sz="2000" dirty="0" smtClean="0">
                <a:solidFill>
                  <a:schemeClr val="tx2"/>
                </a:solidFill>
                <a:latin typeface="Book Antiqua" pitchFamily="18" charset="0"/>
              </a:rPr>
              <a:t> Saint </a:t>
            </a:r>
            <a:r>
              <a:rPr lang="en-GB" sz="2000" dirty="0" err="1" smtClean="0">
                <a:solidFill>
                  <a:schemeClr val="tx2"/>
                </a:solidFill>
                <a:latin typeface="Book Antiqua" pitchFamily="18" charset="0"/>
              </a:rPr>
              <a:t>Honoré</a:t>
            </a:r>
            <a:r>
              <a:rPr lang="en-GB" sz="2000" dirty="0" smtClean="0">
                <a:solidFill>
                  <a:schemeClr val="tx2"/>
                </a:solidFill>
                <a:latin typeface="Book Antiqua" pitchFamily="18" charset="0"/>
              </a:rPr>
              <a:t/>
            </a:r>
            <a:br>
              <a:rPr lang="en-GB" sz="2000" dirty="0" smtClean="0">
                <a:solidFill>
                  <a:schemeClr val="tx2"/>
                </a:solidFill>
                <a:latin typeface="Book Antiqua" pitchFamily="18" charset="0"/>
              </a:rPr>
            </a:br>
            <a:r>
              <a:rPr lang="en-GB" sz="2000" dirty="0" smtClean="0">
                <a:solidFill>
                  <a:schemeClr val="tx2"/>
                </a:solidFill>
                <a:latin typeface="Book Antiqua" pitchFamily="18" charset="0"/>
              </a:rPr>
              <a:t>75008 Paris – France </a:t>
            </a:r>
            <a:br>
              <a:rPr lang="en-GB" sz="2000" dirty="0" smtClean="0">
                <a:solidFill>
                  <a:schemeClr val="tx2"/>
                </a:solidFill>
                <a:latin typeface="Book Antiqua" pitchFamily="18" charset="0"/>
              </a:rPr>
            </a:br>
            <a:r>
              <a:rPr lang="en-GB" sz="2000" dirty="0" smtClean="0">
                <a:solidFill>
                  <a:schemeClr val="tx2"/>
                </a:solidFill>
                <a:latin typeface="Book Antiqua" pitchFamily="18" charset="0"/>
              </a:rPr>
              <a:t/>
            </a:r>
            <a:br>
              <a:rPr lang="en-GB" sz="2000" dirty="0" smtClean="0">
                <a:solidFill>
                  <a:schemeClr val="tx2"/>
                </a:solidFill>
                <a:latin typeface="Book Antiqua" pitchFamily="18" charset="0"/>
              </a:rPr>
            </a:br>
            <a:r>
              <a:rPr lang="en-GB" sz="2000" dirty="0" smtClean="0">
                <a:solidFill>
                  <a:schemeClr val="tx2"/>
                </a:solidFill>
                <a:latin typeface="Book Antiqua" pitchFamily="18" charset="0"/>
              </a:rPr>
              <a:t>Tel : + 33 1 56 26 00 40</a:t>
            </a:r>
            <a:br>
              <a:rPr lang="en-GB" sz="2000" dirty="0" smtClean="0">
                <a:solidFill>
                  <a:schemeClr val="tx2"/>
                </a:solidFill>
                <a:latin typeface="Book Antiqua" pitchFamily="18" charset="0"/>
              </a:rPr>
            </a:br>
            <a:r>
              <a:rPr lang="en-GB" sz="2000" dirty="0" smtClean="0">
                <a:solidFill>
                  <a:schemeClr val="tx2"/>
                </a:solidFill>
                <a:latin typeface="Book Antiqua" pitchFamily="18" charset="0"/>
              </a:rPr>
              <a:t>e-mail : avocats@frilet.com </a:t>
            </a:r>
          </a:p>
          <a:p>
            <a:pPr algn="ctr">
              <a:lnSpc>
                <a:spcPct val="90000"/>
              </a:lnSpc>
              <a:buNone/>
            </a:pPr>
            <a:r>
              <a:rPr lang="en-GB" sz="2000" dirty="0" smtClean="0">
                <a:solidFill>
                  <a:schemeClr val="tx2"/>
                </a:solidFill>
                <a:latin typeface="Book Antiqua" pitchFamily="18" charset="0"/>
              </a:rPr>
              <a:t>www.gcila.org</a:t>
            </a:r>
            <a:endParaRPr lang="fr-FR" sz="1800" dirty="0" smtClean="0">
              <a:solidFill>
                <a:schemeClr val="tx2"/>
              </a:solidFill>
              <a:latin typeface="Book Antiqua" pitchFamily="18" charset="0"/>
            </a:endParaRPr>
          </a:p>
          <a:p>
            <a:pPr algn="ctr">
              <a:buNone/>
            </a:pPr>
            <a:endParaRPr lang="en-US" sz="2000" dirty="0" smtClean="0">
              <a:solidFill>
                <a:srgbClr val="FF8021"/>
              </a:solidFill>
            </a:endParaRPr>
          </a:p>
          <a:p>
            <a:pPr marL="722313" indent="-360363">
              <a:buNone/>
            </a:pPr>
            <a:endParaRPr lang="en-US" sz="1400" dirty="0" smtClean="0"/>
          </a:p>
          <a:p>
            <a:pPr marL="722313" indent="-360363">
              <a:buFont typeface="Wingdings" pitchFamily="2" charset="2"/>
              <a:buChar char="Ø"/>
            </a:pPr>
            <a:endParaRPr lang="en-US" sz="1400" dirty="0" smtClean="0"/>
          </a:p>
          <a:p>
            <a:pPr marL="722313" indent="-360363">
              <a:buFont typeface="Wingdings" pitchFamily="2" charset="2"/>
              <a:buChar char="Ø"/>
            </a:pPr>
            <a:endParaRPr lang="en-US" sz="1400" i="1" dirty="0" smtClean="0"/>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t>The economic, legal and contractual development of mining projects up to the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624263"/>
            <a:ext cx="8930744" cy="4403558"/>
          </a:xfrm>
        </p:spPr>
        <p:txBody>
          <a:bodyPr>
            <a:normAutofit fontScale="92500" lnSpcReduction="20000"/>
          </a:bodyPr>
          <a:lstStyle/>
          <a:p>
            <a:pPr marL="360363" indent="-360363">
              <a:buFont typeface="Arial" pitchFamily="34" charset="0"/>
              <a:buChar char="•"/>
            </a:pPr>
            <a:endParaRPr lang="en-US" sz="1600" b="1" i="1" dirty="0" smtClean="0">
              <a:solidFill>
                <a:schemeClr val="tx2"/>
              </a:solidFill>
            </a:endParaRPr>
          </a:p>
          <a:p>
            <a:pPr marL="360363" indent="-360363">
              <a:buFont typeface="Arial" pitchFamily="34" charset="0"/>
              <a:buChar char="•"/>
            </a:pPr>
            <a:r>
              <a:rPr lang="en-US" sz="1600" b="1" i="1" dirty="0" smtClean="0">
                <a:solidFill>
                  <a:schemeClr val="tx2"/>
                </a:solidFill>
              </a:rPr>
              <a:t>The search for an equitable approach mutually beneficial </a:t>
            </a:r>
          </a:p>
          <a:p>
            <a:pPr marL="720725" indent="-360363">
              <a:buFont typeface="Wingdings" pitchFamily="2" charset="2"/>
              <a:buChar char="Ø"/>
            </a:pPr>
            <a:r>
              <a:rPr lang="en-US" sz="1400" dirty="0" smtClean="0">
                <a:solidFill>
                  <a:schemeClr val="tx2"/>
                </a:solidFill>
              </a:rPr>
              <a:t>The very poor track record of some landmark mining projects</a:t>
            </a:r>
          </a:p>
          <a:p>
            <a:pPr marL="722313" indent="-360363">
              <a:buFont typeface="Wingdings" pitchFamily="2" charset="2"/>
              <a:buChar char="Ø"/>
            </a:pPr>
            <a:r>
              <a:rPr lang="en-US" sz="1400" dirty="0" smtClean="0">
                <a:solidFill>
                  <a:schemeClr val="tx2"/>
                </a:solidFill>
              </a:rPr>
              <a:t>The development of best practices and standards</a:t>
            </a:r>
          </a:p>
          <a:p>
            <a:pPr marL="722313" indent="-360363">
              <a:buFont typeface="Wingdings" pitchFamily="2" charset="2"/>
              <a:buChar char="Ø"/>
            </a:pPr>
            <a:r>
              <a:rPr lang="en-US" sz="1400" dirty="0" smtClean="0">
                <a:solidFill>
                  <a:schemeClr val="tx2"/>
                </a:solidFill>
              </a:rPr>
              <a:t>The development of modern mining codes and innovative mining agreements</a:t>
            </a:r>
          </a:p>
          <a:p>
            <a:pPr marL="360363" indent="-360363">
              <a:buFont typeface="Arial" pitchFamily="34" charset="0"/>
              <a:buChar char="•"/>
            </a:pPr>
            <a:r>
              <a:rPr lang="en-US" sz="1600" b="1" i="1" dirty="0" smtClean="0">
                <a:solidFill>
                  <a:schemeClr val="tx2"/>
                </a:solidFill>
              </a:rPr>
              <a:t>The host countries expectations, the investors expectations, the issues</a:t>
            </a:r>
          </a:p>
          <a:p>
            <a:pPr marL="722313" indent="-360363">
              <a:buFont typeface="Wingdings" pitchFamily="2" charset="2"/>
              <a:buChar char="Ø"/>
            </a:pPr>
            <a:r>
              <a:rPr lang="en-US" sz="1400" dirty="0" smtClean="0">
                <a:solidFill>
                  <a:schemeClr val="tx2"/>
                </a:solidFill>
              </a:rPr>
              <a:t>Economic and social development</a:t>
            </a:r>
          </a:p>
          <a:p>
            <a:pPr marL="722313" indent="-360363">
              <a:buFont typeface="Wingdings" pitchFamily="2" charset="2"/>
              <a:buChar char="Ø"/>
            </a:pPr>
            <a:r>
              <a:rPr lang="en-US" sz="1400" dirty="0" smtClean="0">
                <a:solidFill>
                  <a:schemeClr val="tx2"/>
                </a:solidFill>
              </a:rPr>
              <a:t>Fair return on investment</a:t>
            </a:r>
          </a:p>
          <a:p>
            <a:pPr marL="722313" indent="-360363">
              <a:buFont typeface="Wingdings" pitchFamily="2" charset="2"/>
              <a:buChar char="Ø"/>
            </a:pPr>
            <a:r>
              <a:rPr lang="en-US" sz="1400" dirty="0" smtClean="0">
                <a:solidFill>
                  <a:schemeClr val="tx2"/>
                </a:solidFill>
              </a:rPr>
              <a:t>Environment</a:t>
            </a:r>
          </a:p>
          <a:p>
            <a:pPr marL="722313" indent="-360363">
              <a:buFont typeface="Wingdings" pitchFamily="2" charset="2"/>
              <a:buChar char="Ø"/>
            </a:pPr>
            <a:r>
              <a:rPr lang="en-US" sz="1400" dirty="0" smtClean="0">
                <a:solidFill>
                  <a:schemeClr val="tx2"/>
                </a:solidFill>
              </a:rPr>
              <a:t>Community</a:t>
            </a:r>
          </a:p>
          <a:p>
            <a:pPr marL="722313" indent="-360363">
              <a:buFont typeface="Wingdings" pitchFamily="2" charset="2"/>
              <a:buChar char="Ø"/>
            </a:pPr>
            <a:r>
              <a:rPr lang="en-US" sz="1400" dirty="0" smtClean="0">
                <a:solidFill>
                  <a:schemeClr val="tx2"/>
                </a:solidFill>
              </a:rPr>
              <a:t>Taxation</a:t>
            </a:r>
          </a:p>
          <a:p>
            <a:pPr marL="722313" indent="-360363">
              <a:buFont typeface="Wingdings" pitchFamily="2" charset="2"/>
              <a:buChar char="Ø"/>
            </a:pPr>
            <a:r>
              <a:rPr lang="en-US" sz="1400" dirty="0" smtClean="0">
                <a:solidFill>
                  <a:schemeClr val="tx2"/>
                </a:solidFill>
              </a:rPr>
              <a:t>Control of development</a:t>
            </a:r>
          </a:p>
          <a:p>
            <a:pPr marL="722313" indent="-360363">
              <a:buFont typeface="Wingdings" pitchFamily="2" charset="2"/>
              <a:buChar char="Ø"/>
            </a:pPr>
            <a:r>
              <a:rPr lang="en-US" sz="1400" dirty="0" smtClean="0">
                <a:solidFill>
                  <a:schemeClr val="tx2"/>
                </a:solidFill>
              </a:rPr>
              <a:t>Freezing deposits</a:t>
            </a:r>
          </a:p>
          <a:p>
            <a:pPr marL="722313" indent="-360363">
              <a:buFont typeface="Wingdings" pitchFamily="2" charset="2"/>
              <a:buChar char="Ø"/>
            </a:pPr>
            <a:r>
              <a:rPr lang="en-US" sz="1400" dirty="0" smtClean="0">
                <a:solidFill>
                  <a:schemeClr val="tx2"/>
                </a:solidFill>
              </a:rPr>
              <a:t>Asymmetric bargaining power</a:t>
            </a:r>
          </a:p>
          <a:p>
            <a:pPr marL="722313" indent="-360363">
              <a:buFont typeface="Wingdings" pitchFamily="2" charset="2"/>
              <a:buChar char="Ø"/>
            </a:pPr>
            <a:r>
              <a:rPr lang="en-US" sz="1400" dirty="0" smtClean="0">
                <a:solidFill>
                  <a:schemeClr val="tx2"/>
                </a:solidFill>
              </a:rPr>
              <a:t>Development of better governance</a:t>
            </a:r>
          </a:p>
          <a:p>
            <a:pPr marL="360363" indent="-360363">
              <a:buNone/>
            </a:pPr>
            <a:endParaRPr lang="en-US" sz="1600" b="1" i="1"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dow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dow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dow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wipe(dow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wipe(dow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wipe(dow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wipe(down)">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wipe(down)">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wipe(down)">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348915"/>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359568"/>
            <a:ext cx="8930744" cy="4932948"/>
          </a:xfrm>
        </p:spPr>
        <p:txBody>
          <a:bodyPr anchor="t">
            <a:normAutofit fontScale="77500" lnSpcReduction="20000"/>
          </a:bodyPr>
          <a:lstStyle/>
          <a:p>
            <a:pPr marL="360363" indent="-360363"/>
            <a:r>
              <a:rPr lang="en-US" sz="2100" b="1" i="1" dirty="0" smtClean="0">
                <a:solidFill>
                  <a:schemeClr val="tx2"/>
                </a:solidFill>
              </a:rPr>
              <a:t>Key provisions of mining codes of the 90’s and a new equilibrium between mining companies, countries and stakeholders</a:t>
            </a:r>
          </a:p>
          <a:p>
            <a:pPr marL="360363" indent="0">
              <a:buNone/>
            </a:pPr>
            <a:r>
              <a:rPr lang="en-US" sz="1700" dirty="0" smtClean="0">
                <a:solidFill>
                  <a:schemeClr val="tx2"/>
                </a:solidFill>
              </a:rPr>
              <a:t>Example: African mining codes</a:t>
            </a:r>
          </a:p>
          <a:p>
            <a:pPr marL="360363" indent="-360363">
              <a:buNone/>
            </a:pPr>
            <a:endParaRPr lang="en-US" sz="1800" dirty="0" smtClean="0">
              <a:solidFill>
                <a:schemeClr val="tx2"/>
              </a:solidFill>
            </a:endParaRPr>
          </a:p>
          <a:p>
            <a:pPr marL="360363" indent="-360363">
              <a:buFont typeface="+mj-lt"/>
              <a:buAutoNum type="arabicPeriod"/>
            </a:pPr>
            <a:r>
              <a:rPr lang="en-US" sz="1800" b="1" i="1" dirty="0" smtClean="0">
                <a:solidFill>
                  <a:schemeClr val="tx2"/>
                </a:solidFill>
              </a:rPr>
              <a:t>Prospection, authorizations and permits: rights and obligations created</a:t>
            </a:r>
          </a:p>
          <a:p>
            <a:pPr marL="360363" indent="-360363">
              <a:buFont typeface="+mj-lt"/>
              <a:buAutoNum type="arabicPeriod"/>
            </a:pPr>
            <a:endParaRPr lang="en-US" sz="1800" b="1" i="1" dirty="0" smtClean="0">
              <a:solidFill>
                <a:schemeClr val="tx2"/>
              </a:solidFill>
            </a:endParaRPr>
          </a:p>
          <a:p>
            <a:pPr marL="360363" indent="-360363">
              <a:buFont typeface="+mj-lt"/>
              <a:buAutoNum type="arabicPeriod"/>
            </a:pPr>
            <a:r>
              <a:rPr lang="en-US" sz="1800" b="1" i="1" dirty="0" smtClean="0">
                <a:solidFill>
                  <a:schemeClr val="tx2"/>
                </a:solidFill>
              </a:rPr>
              <a:t>Research or exploration permits: rights and obligations created</a:t>
            </a:r>
          </a:p>
          <a:p>
            <a:pPr marL="1071563" indent="-360363">
              <a:buFont typeface="Wingdings" pitchFamily="2" charset="2"/>
              <a:buChar char="ü"/>
            </a:pPr>
            <a:r>
              <a:rPr lang="en-US" sz="1700" dirty="0" smtClean="0">
                <a:solidFill>
                  <a:schemeClr val="tx2"/>
                </a:solidFill>
              </a:rPr>
              <a:t>Regulatory conditions</a:t>
            </a:r>
          </a:p>
          <a:p>
            <a:pPr marL="1071563" indent="-360363">
              <a:buFont typeface="Wingdings" pitchFamily="2" charset="2"/>
              <a:buChar char="ü"/>
            </a:pPr>
            <a:r>
              <a:rPr lang="en-US" sz="1700" dirty="0" smtClean="0">
                <a:solidFill>
                  <a:schemeClr val="tx2"/>
                </a:solidFill>
              </a:rPr>
              <a:t>Contractual conditions</a:t>
            </a:r>
          </a:p>
          <a:p>
            <a:pPr marL="360363" indent="-360363">
              <a:buNone/>
            </a:pPr>
            <a:r>
              <a:rPr lang="en-US" sz="1700" dirty="0" smtClean="0">
                <a:solidFill>
                  <a:schemeClr val="tx2"/>
                </a:solidFill>
              </a:rPr>
              <a:t>Some key issues: land use, expropriation, resettlement</a:t>
            </a:r>
          </a:p>
          <a:p>
            <a:pPr marL="360363" indent="-360363">
              <a:buNone/>
            </a:pPr>
            <a:endParaRPr lang="en-US" sz="1600" dirty="0" smtClean="0">
              <a:solidFill>
                <a:schemeClr val="tx2"/>
              </a:solidFill>
            </a:endParaRPr>
          </a:p>
          <a:p>
            <a:pPr marL="360363" indent="-360363">
              <a:buFont typeface="+mj-lt"/>
              <a:buAutoNum type="arabicPeriod" startAt="3"/>
            </a:pPr>
            <a:r>
              <a:rPr lang="en-US" sz="1800" b="1" i="1" dirty="0" smtClean="0">
                <a:solidFill>
                  <a:schemeClr val="tx2"/>
                </a:solidFill>
              </a:rPr>
              <a:t>Exploitation: investment phase and operation phase</a:t>
            </a:r>
          </a:p>
          <a:p>
            <a:pPr marL="1071563" indent="-360363">
              <a:buFont typeface="Wingdings" pitchFamily="2" charset="2"/>
              <a:buChar char="ü"/>
            </a:pPr>
            <a:r>
              <a:rPr lang="en-US" sz="1700" dirty="0" smtClean="0">
                <a:solidFill>
                  <a:schemeClr val="tx2"/>
                </a:solidFill>
              </a:rPr>
              <a:t>Environmental impact studies and related permits</a:t>
            </a:r>
          </a:p>
          <a:p>
            <a:pPr marL="1071563" indent="-360363">
              <a:buFont typeface="Wingdings" pitchFamily="2" charset="2"/>
              <a:buChar char="ü"/>
            </a:pPr>
            <a:r>
              <a:rPr lang="en-US" sz="1700" dirty="0" smtClean="0">
                <a:solidFill>
                  <a:schemeClr val="tx2"/>
                </a:solidFill>
              </a:rPr>
              <a:t>Community relationships</a:t>
            </a:r>
          </a:p>
          <a:p>
            <a:pPr marL="1071563" indent="-360363">
              <a:buFont typeface="Wingdings" pitchFamily="2" charset="2"/>
              <a:buChar char="ü"/>
            </a:pPr>
            <a:r>
              <a:rPr lang="en-US" sz="1700" dirty="0" smtClean="0">
                <a:solidFill>
                  <a:schemeClr val="tx2"/>
                </a:solidFill>
              </a:rPr>
              <a:t>Taxation</a:t>
            </a:r>
          </a:p>
          <a:p>
            <a:pPr marL="1071563" indent="-360363">
              <a:buFont typeface="Wingdings" pitchFamily="2" charset="2"/>
              <a:buChar char="ü"/>
            </a:pPr>
            <a:r>
              <a:rPr lang="en-US" sz="1700" dirty="0" smtClean="0">
                <a:solidFill>
                  <a:schemeClr val="tx2"/>
                </a:solidFill>
              </a:rPr>
              <a:t>Optimization of operation and extraction</a:t>
            </a:r>
          </a:p>
          <a:p>
            <a:pPr marL="1071563" indent="-360363">
              <a:buFont typeface="Wingdings" pitchFamily="2" charset="2"/>
              <a:buChar char="ü"/>
            </a:pPr>
            <a:r>
              <a:rPr lang="en-US" sz="1700" dirty="0" smtClean="0">
                <a:solidFill>
                  <a:schemeClr val="tx2"/>
                </a:solidFill>
              </a:rPr>
              <a:t>Dispute avoidance and dispute resolution</a:t>
            </a:r>
          </a:p>
          <a:p>
            <a:pPr marL="1071563" indent="-360363">
              <a:buNone/>
            </a:pPr>
            <a:endParaRPr lang="en-US" sz="17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732548"/>
            <a:ext cx="8930744" cy="4295274"/>
          </a:xfrm>
        </p:spPr>
        <p:txBody>
          <a:bodyPr anchor="t">
            <a:noAutofit/>
          </a:bodyPr>
          <a:lstStyle/>
          <a:p>
            <a:pPr marL="360363" indent="-360363" algn="just">
              <a:buFont typeface="Arial" pitchFamily="34" charset="0"/>
              <a:buChar char="•"/>
            </a:pPr>
            <a:r>
              <a:rPr lang="en-US" sz="1700" b="1" i="1" dirty="0" smtClean="0">
                <a:solidFill>
                  <a:schemeClr val="tx2"/>
                </a:solidFill>
              </a:rPr>
              <a:t>Mining agreement for large and complex projects</a:t>
            </a:r>
          </a:p>
          <a:p>
            <a:pPr marL="0" indent="0" algn="just">
              <a:buNone/>
            </a:pPr>
            <a:r>
              <a:rPr lang="en-US" sz="1500" dirty="0" smtClean="0">
                <a:solidFill>
                  <a:schemeClr val="tx2"/>
                </a:solidFill>
              </a:rPr>
              <a:t>Example of relationship between code and mining agreement for a large and composite mining project: </a:t>
            </a:r>
            <a:r>
              <a:rPr lang="en-US" sz="1500" b="1" dirty="0" smtClean="0">
                <a:solidFill>
                  <a:schemeClr val="tx2"/>
                </a:solidFill>
              </a:rPr>
              <a:t>ilmenite Fort-Dauphin Madagascar </a:t>
            </a:r>
            <a:r>
              <a:rPr lang="en-US" sz="1500" dirty="0" smtClean="0">
                <a:solidFill>
                  <a:schemeClr val="tx2"/>
                </a:solidFill>
              </a:rPr>
              <a:t>(see also article)</a:t>
            </a:r>
          </a:p>
          <a:p>
            <a:pPr marL="722313" indent="-360363" algn="just">
              <a:buFont typeface="Wingdings" pitchFamily="2" charset="2"/>
              <a:buChar char="Ø"/>
            </a:pPr>
            <a:r>
              <a:rPr lang="en-US" sz="1200" dirty="0" smtClean="0">
                <a:solidFill>
                  <a:schemeClr val="tx2"/>
                </a:solidFill>
              </a:rPr>
              <a:t>Madagascar had a modern mining code at a time as promoted by the IFI’s</a:t>
            </a:r>
          </a:p>
          <a:p>
            <a:pPr marL="722313" indent="-360363" algn="just">
              <a:buFont typeface="Wingdings" pitchFamily="2" charset="2"/>
              <a:buChar char="Ø"/>
            </a:pPr>
            <a:r>
              <a:rPr lang="en-US" sz="1200" dirty="0" smtClean="0">
                <a:solidFill>
                  <a:schemeClr val="tx2"/>
                </a:solidFill>
              </a:rPr>
              <a:t>The code was very comprehensive for environmental, community issues mining titles</a:t>
            </a:r>
          </a:p>
          <a:p>
            <a:pPr marL="722313" indent="-360363" algn="just">
              <a:buFont typeface="Wingdings" pitchFamily="2" charset="2"/>
              <a:buChar char="Ø"/>
            </a:pPr>
            <a:r>
              <a:rPr lang="en-US" sz="1200" dirty="0" smtClean="0">
                <a:solidFill>
                  <a:schemeClr val="tx2"/>
                </a:solidFill>
              </a:rPr>
              <a:t>However, many issues essential for major investments with long term recovery were not regulated by the code</a:t>
            </a:r>
          </a:p>
          <a:p>
            <a:pPr marL="722313" indent="-360363" algn="just">
              <a:buFont typeface="Wingdings" pitchFamily="2" charset="2"/>
              <a:buChar char="Ø"/>
            </a:pPr>
            <a:r>
              <a:rPr lang="en-US" sz="1200" dirty="0" smtClean="0">
                <a:solidFill>
                  <a:schemeClr val="tx2"/>
                </a:solidFill>
              </a:rPr>
              <a:t>The mining companies clarify that they could only be interested in such a massive investment having an important transformational effect if mining laws, procedures and practice were elevated to international standards.</a:t>
            </a:r>
          </a:p>
          <a:p>
            <a:pPr marL="722313" indent="0" algn="just">
              <a:buNone/>
            </a:pPr>
            <a:r>
              <a:rPr lang="en-US" sz="1200" dirty="0" smtClean="0">
                <a:solidFill>
                  <a:schemeClr val="tx2"/>
                </a:solidFill>
              </a:rPr>
              <a:t>It was agreed that Madagascar could not elevate all the laws and practices to international standards in a short time period.</a:t>
            </a:r>
          </a:p>
          <a:p>
            <a:pPr marL="722313" indent="0" algn="just">
              <a:buNone/>
            </a:pPr>
            <a:r>
              <a:rPr lang="en-US" sz="1200" dirty="0" smtClean="0">
                <a:solidFill>
                  <a:schemeClr val="tx2"/>
                </a:solidFill>
              </a:rPr>
              <a:t>As a result, it was agreed to develop a mining agreement to reach those standards and to negotiate in good faith a comprehensive document submitted for approval to a national assembly.</a:t>
            </a:r>
          </a:p>
          <a:p>
            <a:pPr marL="722313" indent="-360363" algn="just">
              <a:buFont typeface="Wingdings" pitchFamily="2" charset="2"/>
              <a:buChar char="Ø"/>
            </a:pPr>
            <a:r>
              <a:rPr lang="en-US" sz="1200" dirty="0" smtClean="0">
                <a:solidFill>
                  <a:schemeClr val="tx2"/>
                </a:solidFill>
              </a:rPr>
              <a:t>If the national assembly approves, the agreement becomes the law of the country which supersedes local regulations to the country.</a:t>
            </a:r>
          </a:p>
          <a:p>
            <a:pPr marL="722313" indent="-360363" algn="just">
              <a:buFont typeface="Wingdings" pitchFamily="2" charset="2"/>
              <a:buChar char="Ø"/>
            </a:pPr>
            <a:r>
              <a:rPr lang="en-US" sz="1200" dirty="0" smtClean="0">
                <a:solidFill>
                  <a:schemeClr val="tx2"/>
                </a:solidFill>
              </a:rPr>
              <a:t>After numerous exchanges, a framework agreement has been agreed. It became law of Madagascar and permitted the investment and development of the mine to gather with public infrastructures (ports, roads, water and power</a:t>
            </a:r>
          </a:p>
          <a:p>
            <a:pPr marL="722313" indent="-360363" algn="just">
              <a:buFont typeface="Wingdings" pitchFamily="2" charset="2"/>
              <a:buChar char="Ø"/>
            </a:pPr>
            <a:endParaRPr lang="en-US" sz="1400" dirty="0" smtClean="0">
              <a:solidFill>
                <a:schemeClr val="tx2"/>
              </a:solidFill>
            </a:endParaRPr>
          </a:p>
          <a:p>
            <a:pPr marL="0" indent="0" algn="just">
              <a:buNone/>
            </a:pPr>
            <a:endParaRPr lang="en-US" sz="1600" dirty="0" smtClean="0">
              <a:solidFill>
                <a:schemeClr val="tx2"/>
              </a:solidFill>
            </a:endParaRPr>
          </a:p>
          <a:p>
            <a:pPr marL="0" indent="0" algn="just">
              <a:buNone/>
            </a:pPr>
            <a:endParaRPr lang="en-US" sz="1600" dirty="0" smtClean="0">
              <a:solidFill>
                <a:schemeClr val="tx2"/>
              </a:solidFill>
            </a:endParaRPr>
          </a:p>
          <a:p>
            <a:pPr marL="0" indent="0">
              <a:buNone/>
            </a:pP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552075"/>
            <a:ext cx="8930744" cy="4611658"/>
          </a:xfrm>
        </p:spPr>
        <p:txBody>
          <a:bodyPr anchor="t">
            <a:noAutofit/>
          </a:bodyPr>
          <a:lstStyle/>
          <a:p>
            <a:pPr marL="360363" indent="-360363" algn="just">
              <a:buFont typeface="Arial" pitchFamily="34" charset="0"/>
              <a:buChar char="•"/>
            </a:pPr>
            <a:r>
              <a:rPr lang="en-US" sz="1600" b="1" i="1" dirty="0" smtClean="0">
                <a:solidFill>
                  <a:schemeClr val="tx2"/>
                </a:solidFill>
              </a:rPr>
              <a:t>Highlight of issues regulated by the framework agreement</a:t>
            </a:r>
          </a:p>
          <a:p>
            <a:pPr marL="360363" indent="-360363" algn="just">
              <a:buNone/>
            </a:pPr>
            <a:endParaRPr lang="en-US" sz="1500" b="1" i="1" dirty="0" smtClean="0">
              <a:solidFill>
                <a:schemeClr val="tx2"/>
              </a:solidFill>
            </a:endParaRPr>
          </a:p>
          <a:p>
            <a:pPr marL="720725" indent="-360363" algn="just">
              <a:buFont typeface="Wingdings" pitchFamily="2" charset="2"/>
              <a:buChar char="Ø"/>
            </a:pPr>
            <a:r>
              <a:rPr lang="en-US" sz="1200" dirty="0" smtClean="0">
                <a:solidFill>
                  <a:schemeClr val="tx2"/>
                </a:solidFill>
              </a:rPr>
              <a:t>Title granted to local company with 20% participation of the State</a:t>
            </a:r>
          </a:p>
          <a:p>
            <a:pPr marL="720725" indent="-360363" algn="just">
              <a:buFont typeface="Wingdings" pitchFamily="2" charset="2"/>
              <a:buChar char="Ø"/>
            </a:pPr>
            <a:r>
              <a:rPr lang="en-US" sz="1200" dirty="0" smtClean="0">
                <a:solidFill>
                  <a:schemeClr val="tx2"/>
                </a:solidFill>
              </a:rPr>
              <a:t>Status of the State participation: right to hold some shares without payment, right to have representatives to the Board and to control information </a:t>
            </a:r>
          </a:p>
          <a:p>
            <a:pPr marL="720725" indent="-360363" algn="just">
              <a:buFont typeface="Wingdings" pitchFamily="2" charset="2"/>
              <a:buChar char="Ø"/>
            </a:pPr>
            <a:r>
              <a:rPr lang="en-US" sz="1200" dirty="0" smtClean="0">
                <a:solidFill>
                  <a:schemeClr val="tx2"/>
                </a:solidFill>
              </a:rPr>
              <a:t>Main principles of shareholders agreement</a:t>
            </a:r>
          </a:p>
          <a:p>
            <a:pPr marL="720725" indent="-360363" algn="just">
              <a:buFont typeface="Wingdings" pitchFamily="2" charset="2"/>
              <a:buChar char="Ø"/>
            </a:pPr>
            <a:r>
              <a:rPr lang="en-US" sz="1200" dirty="0" smtClean="0">
                <a:solidFill>
                  <a:schemeClr val="tx2"/>
                </a:solidFill>
              </a:rPr>
              <a:t>Sale of minerals: arm length, good faith, project finance issues, price</a:t>
            </a:r>
          </a:p>
          <a:p>
            <a:pPr marL="720725" indent="-360363" algn="just">
              <a:buFont typeface="Wingdings" pitchFamily="2" charset="2"/>
              <a:buChar char="Ø"/>
            </a:pPr>
            <a:r>
              <a:rPr lang="en-US" sz="1200" dirty="0" smtClean="0">
                <a:solidFill>
                  <a:schemeClr val="tx2"/>
                </a:solidFill>
              </a:rPr>
              <a:t>Mining permits: </a:t>
            </a:r>
          </a:p>
          <a:p>
            <a:pPr marL="1071563" indent="-360363" algn="just">
              <a:buFont typeface="Wingdings" pitchFamily="2" charset="2"/>
              <a:buChar char="ü"/>
            </a:pPr>
            <a:r>
              <a:rPr lang="en-US" sz="1200" dirty="0" smtClean="0">
                <a:solidFill>
                  <a:schemeClr val="tx2"/>
                </a:solidFill>
              </a:rPr>
              <a:t>Exploration conditions renewal</a:t>
            </a:r>
          </a:p>
          <a:p>
            <a:pPr marL="1071563" indent="-360363" algn="just">
              <a:buFont typeface="Wingdings" pitchFamily="2" charset="2"/>
              <a:buChar char="ü"/>
            </a:pPr>
            <a:r>
              <a:rPr lang="en-US" sz="1200" dirty="0" smtClean="0">
                <a:solidFill>
                  <a:schemeClr val="tx2"/>
                </a:solidFill>
              </a:rPr>
              <a:t>Operation, conditions and Terms</a:t>
            </a:r>
          </a:p>
          <a:p>
            <a:pPr marL="722313" indent="-360363" algn="just">
              <a:buFont typeface="Wingdings" pitchFamily="2" charset="2"/>
              <a:buChar char="Ø"/>
            </a:pPr>
            <a:r>
              <a:rPr lang="en-US" sz="1200" dirty="0" smtClean="0">
                <a:solidFill>
                  <a:schemeClr val="tx2"/>
                </a:solidFill>
              </a:rPr>
              <a:t>Land status: when necessary public domain</a:t>
            </a:r>
          </a:p>
          <a:p>
            <a:pPr marL="722313" indent="-360363" algn="just">
              <a:buFont typeface="Wingdings" pitchFamily="2" charset="2"/>
              <a:buChar char="Ø"/>
            </a:pPr>
            <a:r>
              <a:rPr lang="en-US" sz="1200" dirty="0" smtClean="0">
                <a:solidFill>
                  <a:schemeClr val="tx2"/>
                </a:solidFill>
              </a:rPr>
              <a:t>Land for port and conditions of construction of a multi user port on the basis of possible PPP contract</a:t>
            </a:r>
          </a:p>
          <a:p>
            <a:pPr marL="722313" indent="-360363" algn="just">
              <a:buFont typeface="Wingdings" pitchFamily="2" charset="2"/>
              <a:buChar char="Ø"/>
            </a:pPr>
            <a:r>
              <a:rPr lang="en-US" sz="1200" dirty="0" smtClean="0">
                <a:solidFill>
                  <a:schemeClr val="tx2"/>
                </a:solidFill>
              </a:rPr>
              <a:t>Environment: Conditions of development of SEIA and of issuance of authorizations and permits</a:t>
            </a:r>
          </a:p>
          <a:p>
            <a:pPr marL="722313" indent="-360363" algn="just">
              <a:buFont typeface="Wingdings" pitchFamily="2" charset="2"/>
              <a:buChar char="Ø"/>
            </a:pPr>
            <a:r>
              <a:rPr lang="en-US" sz="1200" dirty="0" smtClean="0">
                <a:solidFill>
                  <a:schemeClr val="tx2"/>
                </a:solidFill>
              </a:rPr>
              <a:t>ownership of project assets</a:t>
            </a:r>
          </a:p>
          <a:p>
            <a:pPr marL="722313" indent="-360363" algn="just">
              <a:buFont typeface="Wingdings" pitchFamily="2" charset="2"/>
              <a:buChar char="Ø"/>
            </a:pPr>
            <a:r>
              <a:rPr lang="en-US" sz="1200" dirty="0" smtClean="0">
                <a:solidFill>
                  <a:schemeClr val="tx2"/>
                </a:solidFill>
              </a:rPr>
              <a:t>Protection of property, rights, titles and interests</a:t>
            </a:r>
          </a:p>
          <a:p>
            <a:pPr marL="1177925" lvl="1" indent="-360363" algn="just">
              <a:buNone/>
            </a:pPr>
            <a:r>
              <a:rPr lang="en-US" sz="1000" dirty="0" smtClean="0">
                <a:solidFill>
                  <a:schemeClr val="tx2"/>
                </a:solidFill>
              </a:rPr>
              <a:t>			</a:t>
            </a:r>
          </a:p>
          <a:p>
            <a:pPr marL="0" indent="0" algn="just">
              <a:buNone/>
            </a:pPr>
            <a:endParaRPr lang="en-US" sz="1600" dirty="0" smtClean="0">
              <a:solidFill>
                <a:schemeClr val="tx2"/>
              </a:solidFill>
            </a:endParaRPr>
          </a:p>
          <a:p>
            <a:pPr marL="0" indent="0" algn="just">
              <a:buNone/>
            </a:pPr>
            <a:endParaRPr lang="en-US" sz="1600" dirty="0" smtClean="0">
              <a:solidFill>
                <a:schemeClr val="tx2"/>
              </a:solidFill>
            </a:endParaRPr>
          </a:p>
          <a:p>
            <a:pPr marL="0" indent="0">
              <a:buNone/>
            </a:pP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350995"/>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388533"/>
            <a:ext cx="8930744" cy="4775199"/>
          </a:xfrm>
        </p:spPr>
        <p:txBody>
          <a:bodyPr anchor="t">
            <a:noAutofit/>
          </a:bodyPr>
          <a:lstStyle/>
          <a:p>
            <a:pPr marL="722313" indent="-360363" algn="just">
              <a:buFont typeface="Wingdings" pitchFamily="2" charset="2"/>
              <a:buChar char="Ø"/>
            </a:pPr>
            <a:endParaRPr lang="en-US" sz="1400" i="1" dirty="0" smtClean="0">
              <a:solidFill>
                <a:schemeClr val="tx2"/>
              </a:solidFill>
            </a:endParaRPr>
          </a:p>
          <a:p>
            <a:pPr marL="722313" indent="-360363" algn="just">
              <a:buFont typeface="Wingdings" pitchFamily="2" charset="2"/>
              <a:buChar char="Ø"/>
            </a:pPr>
            <a:r>
              <a:rPr lang="en-US" sz="1400" dirty="0" smtClean="0">
                <a:solidFill>
                  <a:schemeClr val="tx2"/>
                </a:solidFill>
              </a:rPr>
              <a:t>Stability of the regulations (landscape of our grandfather clause)</a:t>
            </a:r>
            <a:endParaRPr lang="en-US" sz="1200" b="1" dirty="0" smtClean="0">
              <a:solidFill>
                <a:schemeClr val="tx2"/>
              </a:solidFill>
            </a:endParaRPr>
          </a:p>
          <a:p>
            <a:pPr marL="722313" indent="-360363" algn="just">
              <a:buFont typeface="Wingdings" pitchFamily="2" charset="2"/>
              <a:buChar char="Ø"/>
            </a:pPr>
            <a:r>
              <a:rPr lang="en-US" sz="1400" dirty="0" smtClean="0">
                <a:solidFill>
                  <a:schemeClr val="tx2"/>
                </a:solidFill>
              </a:rPr>
              <a:t>Insurance</a:t>
            </a:r>
          </a:p>
          <a:p>
            <a:pPr marL="722313" indent="-360363" algn="just">
              <a:buFont typeface="Wingdings" pitchFamily="2" charset="2"/>
              <a:buChar char="Ø"/>
            </a:pPr>
            <a:r>
              <a:rPr lang="en-US" sz="1400" dirty="0" smtClean="0">
                <a:solidFill>
                  <a:schemeClr val="tx2"/>
                </a:solidFill>
              </a:rPr>
              <a:t>Investment program</a:t>
            </a:r>
          </a:p>
          <a:p>
            <a:pPr marL="722313" indent="-360363" algn="just">
              <a:buFont typeface="Wingdings" pitchFamily="2" charset="2"/>
              <a:buChar char="Ø"/>
            </a:pPr>
            <a:r>
              <a:rPr lang="en-US" sz="1400" dirty="0" smtClean="0">
                <a:solidFill>
                  <a:schemeClr val="tx2"/>
                </a:solidFill>
              </a:rPr>
              <a:t>Evaluation phase</a:t>
            </a:r>
          </a:p>
          <a:p>
            <a:pPr marL="1073150" indent="-360363" algn="just">
              <a:buFont typeface="Wingdings" pitchFamily="2" charset="2"/>
              <a:buChar char="ü"/>
              <a:tabLst>
                <a:tab pos="1071563" algn="l"/>
              </a:tabLst>
            </a:pPr>
            <a:r>
              <a:rPr lang="en-US" sz="1400" dirty="0" smtClean="0">
                <a:solidFill>
                  <a:schemeClr val="tx2"/>
                </a:solidFill>
              </a:rPr>
              <a:t>Establishment of the legal framework of the project</a:t>
            </a:r>
          </a:p>
          <a:p>
            <a:pPr marL="1073150" indent="-360363" algn="just">
              <a:buFont typeface="Wingdings" pitchFamily="2" charset="2"/>
              <a:buChar char="ü"/>
              <a:tabLst>
                <a:tab pos="1071563" algn="l"/>
              </a:tabLst>
            </a:pPr>
            <a:r>
              <a:rPr lang="en-US" sz="1400" dirty="0" smtClean="0">
                <a:solidFill>
                  <a:schemeClr val="tx2"/>
                </a:solidFill>
              </a:rPr>
              <a:t>Preparation of a feasibility report</a:t>
            </a:r>
          </a:p>
          <a:p>
            <a:pPr marL="1073150" indent="-360363" algn="just">
              <a:buFont typeface="Wingdings" pitchFamily="2" charset="2"/>
              <a:buChar char="ü"/>
              <a:tabLst>
                <a:tab pos="1071563" algn="l"/>
              </a:tabLst>
            </a:pPr>
            <a:r>
              <a:rPr lang="en-US" sz="1400" dirty="0" smtClean="0">
                <a:solidFill>
                  <a:schemeClr val="tx2"/>
                </a:solidFill>
              </a:rPr>
              <a:t>Condition of investment decision</a:t>
            </a:r>
          </a:p>
          <a:p>
            <a:pPr marL="722313" indent="-360363" algn="just">
              <a:buFont typeface="Wingdings" pitchFamily="2" charset="2"/>
              <a:buChar char="Ø"/>
            </a:pPr>
            <a:r>
              <a:rPr lang="en-US" sz="1400" dirty="0" smtClean="0">
                <a:solidFill>
                  <a:schemeClr val="tx2"/>
                </a:solidFill>
              </a:rPr>
              <a:t>Project financing</a:t>
            </a:r>
          </a:p>
          <a:p>
            <a:pPr marL="1071563" indent="-360363" algn="just">
              <a:buFont typeface="Wingdings" pitchFamily="2" charset="2"/>
              <a:buChar char="ü"/>
            </a:pPr>
            <a:r>
              <a:rPr lang="en-US" sz="1400" dirty="0" smtClean="0">
                <a:solidFill>
                  <a:schemeClr val="tx2"/>
                </a:solidFill>
              </a:rPr>
              <a:t>Shareholders capital contribution</a:t>
            </a:r>
          </a:p>
          <a:p>
            <a:pPr marL="1071563" indent="-360363" algn="just">
              <a:buFont typeface="Wingdings" pitchFamily="2" charset="2"/>
              <a:buChar char="ü"/>
            </a:pPr>
            <a:r>
              <a:rPr lang="en-US" sz="1400" dirty="0" smtClean="0">
                <a:solidFill>
                  <a:schemeClr val="tx2"/>
                </a:solidFill>
              </a:rPr>
              <a:t>Project financing plan</a:t>
            </a:r>
          </a:p>
          <a:p>
            <a:pPr marL="1071563" indent="-360363" algn="just">
              <a:buFont typeface="Wingdings" pitchFamily="2" charset="2"/>
              <a:buChar char="ü"/>
            </a:pPr>
            <a:r>
              <a:rPr lang="en-US" sz="1400" dirty="0" smtClean="0">
                <a:solidFill>
                  <a:schemeClr val="tx2"/>
                </a:solidFill>
              </a:rPr>
              <a:t>Financing of additional investment</a:t>
            </a:r>
          </a:p>
          <a:p>
            <a:pPr marL="722313" indent="-360363" algn="just">
              <a:buFont typeface="Wingdings" pitchFamily="2" charset="2"/>
              <a:buChar char="Ø"/>
            </a:pPr>
            <a:endParaRPr lang="en-US" sz="1200" dirty="0" smtClean="0">
              <a:solidFill>
                <a:schemeClr val="tx2"/>
              </a:solidFill>
            </a:endParaRPr>
          </a:p>
          <a:p>
            <a:pPr marL="1073150" indent="-360363" algn="just">
              <a:buNone/>
            </a:pPr>
            <a:endParaRPr lang="en-US" sz="1200" dirty="0" smtClean="0">
              <a:solidFill>
                <a:schemeClr val="tx2"/>
              </a:solidFill>
            </a:endParaRPr>
          </a:p>
          <a:p>
            <a:pPr marL="1177925" lvl="1" indent="-360363" algn="just">
              <a:buNone/>
            </a:pPr>
            <a:r>
              <a:rPr lang="en-US" sz="1200" dirty="0" smtClean="0">
                <a:solidFill>
                  <a:schemeClr val="tx2"/>
                </a:solidFill>
              </a:rPr>
              <a:t>			</a:t>
            </a:r>
          </a:p>
          <a:p>
            <a:pPr marL="0" indent="0" algn="just">
              <a:buNone/>
            </a:pPr>
            <a:endParaRPr lang="en-US" sz="1200" dirty="0" smtClean="0">
              <a:solidFill>
                <a:schemeClr val="tx2"/>
              </a:solidFill>
            </a:endParaRPr>
          </a:p>
          <a:p>
            <a:pPr marL="0" indent="0" algn="just">
              <a:buNone/>
            </a:pPr>
            <a:endParaRPr lang="en-US" sz="1200" dirty="0" smtClean="0">
              <a:solidFill>
                <a:schemeClr val="tx2"/>
              </a:solidFill>
            </a:endParaRPr>
          </a:p>
          <a:p>
            <a:pPr marL="0" indent="0">
              <a:buNone/>
            </a:pPr>
            <a:endParaRPr lang="en-US" sz="1200" dirty="0" smtClean="0">
              <a:solidFill>
                <a:schemeClr val="tx2"/>
              </a:solidFill>
            </a:endParaRPr>
          </a:p>
          <a:p>
            <a:pPr marL="360363" indent="-360363">
              <a:buNone/>
            </a:pPr>
            <a:endParaRPr lang="en-US" sz="1200" dirty="0" smtClean="0">
              <a:solidFill>
                <a:schemeClr val="tx2"/>
              </a:solidFill>
            </a:endParaRPr>
          </a:p>
          <a:p>
            <a:pPr marL="1071563" indent="-360363">
              <a:buFont typeface="Wingdings" pitchFamily="2" charset="2"/>
              <a:buChar char="ü"/>
            </a:pPr>
            <a:endParaRPr lang="en-US" sz="12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350995"/>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72279" y="1388533"/>
            <a:ext cx="8930744" cy="4775199"/>
          </a:xfrm>
        </p:spPr>
        <p:txBody>
          <a:bodyPr anchor="t">
            <a:noAutofit/>
          </a:bodyPr>
          <a:lstStyle/>
          <a:p>
            <a:pPr marL="722313" indent="-360363" algn="just">
              <a:buFont typeface="Wingdings" pitchFamily="2" charset="2"/>
              <a:buChar char="Ø"/>
            </a:pPr>
            <a:r>
              <a:rPr lang="en-US" sz="1200" dirty="0" smtClean="0">
                <a:solidFill>
                  <a:schemeClr val="tx2"/>
                </a:solidFill>
              </a:rPr>
              <a:t>Tax and custom regime </a:t>
            </a:r>
          </a:p>
          <a:p>
            <a:pPr marL="1071563" indent="-360363" algn="just">
              <a:buFont typeface="Wingdings" pitchFamily="2" charset="2"/>
              <a:buChar char="ü"/>
            </a:pPr>
            <a:r>
              <a:rPr lang="en-US" sz="1200" dirty="0" smtClean="0">
                <a:solidFill>
                  <a:schemeClr val="tx2"/>
                </a:solidFill>
              </a:rPr>
              <a:t>Corporate income taxes</a:t>
            </a:r>
          </a:p>
          <a:p>
            <a:pPr marL="1431925" indent="-179388" algn="just">
              <a:buSzPct val="120000"/>
              <a:buFont typeface="Courier New" pitchFamily="49" charset="0"/>
              <a:buChar char="o"/>
            </a:pPr>
            <a:r>
              <a:rPr lang="en-US" sz="1200" dirty="0" smtClean="0">
                <a:solidFill>
                  <a:schemeClr val="tx2"/>
                </a:solidFill>
              </a:rPr>
              <a:t>Limit of the rates</a:t>
            </a:r>
          </a:p>
          <a:p>
            <a:pPr marL="1431925" indent="-179388" algn="just">
              <a:buSzPct val="120000"/>
              <a:buFont typeface="Courier New" pitchFamily="49" charset="0"/>
              <a:buChar char="o"/>
            </a:pPr>
            <a:r>
              <a:rPr lang="en-US" sz="1200" dirty="0" smtClean="0">
                <a:solidFill>
                  <a:schemeClr val="tx2"/>
                </a:solidFill>
              </a:rPr>
              <a:t>Depreciation</a:t>
            </a:r>
          </a:p>
          <a:p>
            <a:pPr marL="1431925" indent="-179388" algn="just">
              <a:buSzPct val="120000"/>
              <a:buFont typeface="Courier New" pitchFamily="49" charset="0"/>
              <a:buChar char="o"/>
            </a:pPr>
            <a:r>
              <a:rPr lang="en-US" sz="1200" dirty="0" smtClean="0">
                <a:solidFill>
                  <a:schemeClr val="tx2"/>
                </a:solidFill>
              </a:rPr>
              <a:t>Loss carry-forward</a:t>
            </a:r>
          </a:p>
          <a:p>
            <a:pPr marL="1431925" indent="-179388" algn="just">
              <a:buSzPct val="120000"/>
              <a:buFont typeface="Courier New" pitchFamily="49" charset="0"/>
              <a:buChar char="o"/>
            </a:pPr>
            <a:r>
              <a:rPr lang="en-US" sz="1200" dirty="0" smtClean="0">
                <a:solidFill>
                  <a:schemeClr val="tx2"/>
                </a:solidFill>
              </a:rPr>
              <a:t>Calculation of taxable income</a:t>
            </a:r>
          </a:p>
          <a:p>
            <a:pPr marL="1431925" indent="-179388" algn="just">
              <a:buSzPct val="120000"/>
              <a:buFont typeface="Courier New" pitchFamily="49" charset="0"/>
              <a:buChar char="o"/>
            </a:pPr>
            <a:r>
              <a:rPr lang="en-US" sz="1200" dirty="0" smtClean="0">
                <a:solidFill>
                  <a:schemeClr val="tx2"/>
                </a:solidFill>
              </a:rPr>
              <a:t>Deductions from taxable income</a:t>
            </a:r>
          </a:p>
          <a:p>
            <a:pPr marL="1431925" indent="-179388" algn="just">
              <a:buSzPct val="120000"/>
              <a:buFont typeface="Courier New" pitchFamily="49" charset="0"/>
              <a:buChar char="o"/>
            </a:pPr>
            <a:r>
              <a:rPr lang="en-US" sz="1200" dirty="0" smtClean="0">
                <a:solidFill>
                  <a:schemeClr val="tx2"/>
                </a:solidFill>
              </a:rPr>
              <a:t>Value of products</a:t>
            </a:r>
          </a:p>
          <a:p>
            <a:pPr marL="1071563" indent="-360363" algn="just">
              <a:buFont typeface="Wingdings" pitchFamily="2" charset="2"/>
              <a:buChar char="ü"/>
            </a:pPr>
            <a:r>
              <a:rPr lang="en-US" sz="1200" dirty="0" smtClean="0">
                <a:solidFill>
                  <a:schemeClr val="tx2"/>
                </a:solidFill>
              </a:rPr>
              <a:t>Mines Taxes</a:t>
            </a:r>
          </a:p>
          <a:p>
            <a:pPr marL="1071563" indent="-360363" algn="just">
              <a:buFont typeface="Wingdings" pitchFamily="2" charset="2"/>
              <a:buChar char="ü"/>
            </a:pPr>
            <a:r>
              <a:rPr lang="en-US" sz="1200" dirty="0" smtClean="0">
                <a:solidFill>
                  <a:schemeClr val="tx2"/>
                </a:solidFill>
              </a:rPr>
              <a:t>Tax on Income from capital</a:t>
            </a:r>
          </a:p>
          <a:p>
            <a:pPr marL="1071563" indent="-360363" algn="just">
              <a:buFont typeface="Wingdings" pitchFamily="2" charset="2"/>
              <a:buChar char="ü"/>
            </a:pPr>
            <a:r>
              <a:rPr lang="en-US" sz="1200" dirty="0" smtClean="0">
                <a:solidFill>
                  <a:schemeClr val="tx2"/>
                </a:solidFill>
              </a:rPr>
              <a:t>Personal income tax</a:t>
            </a:r>
          </a:p>
          <a:p>
            <a:pPr marL="1071563" indent="-360363" algn="just">
              <a:buFont typeface="Wingdings" pitchFamily="2" charset="2"/>
              <a:buChar char="ü"/>
            </a:pPr>
            <a:r>
              <a:rPr lang="en-US" sz="1200" dirty="0" smtClean="0">
                <a:solidFill>
                  <a:schemeClr val="tx2"/>
                </a:solidFill>
              </a:rPr>
              <a:t>Sale tax</a:t>
            </a:r>
          </a:p>
          <a:p>
            <a:pPr marL="1071563" indent="-360363" algn="just">
              <a:buFont typeface="Wingdings" pitchFamily="2" charset="2"/>
              <a:buChar char="ü"/>
            </a:pPr>
            <a:r>
              <a:rPr lang="en-US" sz="1200" dirty="0" smtClean="0">
                <a:solidFill>
                  <a:schemeClr val="tx2"/>
                </a:solidFill>
              </a:rPr>
              <a:t>Transfer tax</a:t>
            </a:r>
          </a:p>
          <a:p>
            <a:pPr marL="1071563" indent="-360363" algn="just">
              <a:buFont typeface="Wingdings" pitchFamily="2" charset="2"/>
              <a:buChar char="ü"/>
            </a:pPr>
            <a:r>
              <a:rPr lang="en-US" sz="1200" dirty="0" smtClean="0">
                <a:solidFill>
                  <a:schemeClr val="tx2"/>
                </a:solidFill>
              </a:rPr>
              <a:t>Professional tax</a:t>
            </a:r>
          </a:p>
          <a:p>
            <a:pPr marL="1071563" indent="-360363" algn="just">
              <a:buFont typeface="Wingdings" pitchFamily="2" charset="2"/>
              <a:buChar char="ü"/>
            </a:pPr>
            <a:r>
              <a:rPr lang="en-US" sz="1200" dirty="0" smtClean="0">
                <a:solidFill>
                  <a:schemeClr val="tx2"/>
                </a:solidFill>
              </a:rPr>
              <a:t>Taxes payable to local authorities</a:t>
            </a:r>
          </a:p>
          <a:p>
            <a:pPr marL="1071563" indent="-360363" algn="just">
              <a:buFont typeface="Wingdings" pitchFamily="2" charset="2"/>
              <a:buChar char="ü"/>
            </a:pPr>
            <a:r>
              <a:rPr lang="en-US" sz="1200" dirty="0" smtClean="0">
                <a:solidFill>
                  <a:schemeClr val="tx2"/>
                </a:solidFill>
              </a:rPr>
              <a:t>Indirect taxation</a:t>
            </a:r>
          </a:p>
          <a:p>
            <a:pPr marL="722313" indent="-360363" algn="just">
              <a:buFont typeface="Wingdings" pitchFamily="2" charset="2"/>
              <a:buChar char="Ø"/>
            </a:pPr>
            <a:endParaRPr lang="en-US" sz="1200" dirty="0" smtClean="0">
              <a:solidFill>
                <a:schemeClr val="tx2"/>
              </a:solidFill>
            </a:endParaRPr>
          </a:p>
          <a:p>
            <a:pPr marL="1073150" indent="-360363" algn="just">
              <a:buNone/>
            </a:pPr>
            <a:endParaRPr lang="en-US" sz="1200" dirty="0" smtClean="0">
              <a:solidFill>
                <a:schemeClr val="tx2"/>
              </a:solidFill>
            </a:endParaRPr>
          </a:p>
          <a:p>
            <a:pPr marL="1177925" lvl="1" indent="-360363" algn="just">
              <a:buNone/>
            </a:pPr>
            <a:r>
              <a:rPr lang="en-US" sz="1200" dirty="0" smtClean="0">
                <a:solidFill>
                  <a:schemeClr val="tx2"/>
                </a:solidFill>
              </a:rPr>
              <a:t>			</a:t>
            </a:r>
          </a:p>
          <a:p>
            <a:pPr marL="0" indent="0" algn="just">
              <a:buNone/>
            </a:pPr>
            <a:endParaRPr lang="en-US" sz="1200" dirty="0" smtClean="0">
              <a:solidFill>
                <a:schemeClr val="tx2"/>
              </a:solidFill>
            </a:endParaRPr>
          </a:p>
          <a:p>
            <a:pPr marL="0" indent="0" algn="just">
              <a:buNone/>
            </a:pPr>
            <a:endParaRPr lang="en-US" sz="1200" dirty="0" smtClean="0">
              <a:solidFill>
                <a:schemeClr val="tx2"/>
              </a:solidFill>
            </a:endParaRPr>
          </a:p>
          <a:p>
            <a:pPr marL="0" indent="0">
              <a:buNone/>
            </a:pPr>
            <a:endParaRPr lang="en-US" sz="1200" dirty="0" smtClean="0">
              <a:solidFill>
                <a:schemeClr val="tx2"/>
              </a:solidFill>
            </a:endParaRPr>
          </a:p>
          <a:p>
            <a:pPr marL="360363" indent="-360363">
              <a:buNone/>
            </a:pPr>
            <a:endParaRPr lang="en-US" sz="1200" dirty="0" smtClean="0">
              <a:solidFill>
                <a:schemeClr val="tx2"/>
              </a:solidFill>
            </a:endParaRPr>
          </a:p>
          <a:p>
            <a:pPr marL="1071563" indent="-360363">
              <a:buFont typeface="Wingdings" pitchFamily="2" charset="2"/>
              <a:buChar char="ü"/>
            </a:pPr>
            <a:endParaRPr lang="en-US" sz="12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350995"/>
            <a:ext cx="8930745" cy="866275"/>
          </a:xfrm>
        </p:spPr>
        <p:txBody>
          <a:bodyPr>
            <a:normAutofit fontScale="90000"/>
          </a:bodyPr>
          <a:lstStyle/>
          <a:p>
            <a:r>
              <a:rPr lang="en-US" sz="2800" b="1" dirty="0" smtClean="0"/>
              <a:t>The economic, legal and contractual development of mining projects up to 21</a:t>
            </a:r>
            <a:r>
              <a:rPr lang="en-US" sz="2800" b="1" baseline="30000" dirty="0" smtClean="0"/>
              <a:t>st</a:t>
            </a:r>
            <a:r>
              <a:rPr lang="en-US" sz="2800" b="1" dirty="0" smtClean="0"/>
              <a:t> century</a:t>
            </a:r>
            <a:endParaRPr lang="en-US" sz="2800" b="1" dirty="0"/>
          </a:p>
        </p:txBody>
      </p:sp>
      <p:sp>
        <p:nvSpPr>
          <p:cNvPr id="6" name="Content Placeholder 5"/>
          <p:cNvSpPr>
            <a:spLocks noGrp="1"/>
          </p:cNvSpPr>
          <p:nvPr>
            <p:ph idx="1"/>
          </p:nvPr>
        </p:nvSpPr>
        <p:spPr>
          <a:xfrm>
            <a:off x="2560247" y="1280249"/>
            <a:ext cx="8930744" cy="4775199"/>
          </a:xfrm>
        </p:spPr>
        <p:txBody>
          <a:bodyPr anchor="t">
            <a:noAutofit/>
          </a:bodyPr>
          <a:lstStyle/>
          <a:p>
            <a:pPr marL="360363" indent="-360363" algn="just">
              <a:buFont typeface="Wingdings" pitchFamily="2" charset="2"/>
              <a:buChar char="Ø"/>
            </a:pPr>
            <a:r>
              <a:rPr lang="en-US" sz="1050" dirty="0" smtClean="0">
                <a:solidFill>
                  <a:schemeClr val="tx2"/>
                </a:solidFill>
              </a:rPr>
              <a:t>Custom provisions</a:t>
            </a:r>
          </a:p>
          <a:p>
            <a:pPr marL="722313" indent="-360363" algn="just">
              <a:buFont typeface="Wingdings" pitchFamily="2" charset="2"/>
              <a:buChar char="ü"/>
            </a:pPr>
            <a:r>
              <a:rPr lang="en-US" sz="1050" dirty="0" smtClean="0">
                <a:solidFill>
                  <a:schemeClr val="tx2"/>
                </a:solidFill>
              </a:rPr>
              <a:t>Final admission: Initial investment period, operation period</a:t>
            </a:r>
          </a:p>
          <a:p>
            <a:pPr marL="722313" indent="-360363" algn="just">
              <a:buFont typeface="Wingdings" pitchFamily="2" charset="2"/>
              <a:buChar char="ü"/>
            </a:pPr>
            <a:r>
              <a:rPr lang="en-US" sz="1050" dirty="0" smtClean="0">
                <a:solidFill>
                  <a:schemeClr val="tx2"/>
                </a:solidFill>
              </a:rPr>
              <a:t>temporary admission</a:t>
            </a:r>
          </a:p>
          <a:p>
            <a:pPr marL="360363" indent="-360363" algn="just">
              <a:buFont typeface="Wingdings" pitchFamily="2" charset="2"/>
              <a:buChar char="Ø"/>
            </a:pPr>
            <a:r>
              <a:rPr lang="en-US" sz="1050" dirty="0" smtClean="0">
                <a:solidFill>
                  <a:schemeClr val="tx2"/>
                </a:solidFill>
              </a:rPr>
              <a:t>Stability of tax and custom regime</a:t>
            </a:r>
          </a:p>
          <a:p>
            <a:pPr marL="360363" indent="-360363" algn="just">
              <a:buFont typeface="Wingdings" pitchFamily="2" charset="2"/>
              <a:buChar char="Ø"/>
            </a:pPr>
            <a:r>
              <a:rPr lang="en-US" sz="1050" dirty="0" smtClean="0">
                <a:solidFill>
                  <a:schemeClr val="tx2"/>
                </a:solidFill>
              </a:rPr>
              <a:t>Accounting principles: annual financial statements, interim reports</a:t>
            </a:r>
          </a:p>
          <a:p>
            <a:pPr marL="360363" indent="-360363" algn="just">
              <a:buFont typeface="Wingdings" pitchFamily="2" charset="2"/>
              <a:buChar char="Ø"/>
            </a:pPr>
            <a:r>
              <a:rPr lang="en-US" sz="1050" dirty="0" smtClean="0">
                <a:solidFill>
                  <a:schemeClr val="tx2"/>
                </a:solidFill>
              </a:rPr>
              <a:t>Financial obligations: financial obligations of the State, financial obligations of the mining company</a:t>
            </a:r>
          </a:p>
          <a:p>
            <a:pPr marL="360363" indent="-360363" algn="just">
              <a:buFont typeface="Wingdings" pitchFamily="2" charset="2"/>
              <a:buChar char="Ø"/>
            </a:pPr>
            <a:r>
              <a:rPr lang="en-US" sz="1050" dirty="0" smtClean="0">
                <a:solidFill>
                  <a:schemeClr val="tx2"/>
                </a:solidFill>
              </a:rPr>
              <a:t>Prerogative of the State: consequences of breach of the mining agreement, inspection, monitoring of mineral for exports</a:t>
            </a:r>
          </a:p>
          <a:p>
            <a:pPr marL="360363" indent="-360363" algn="just">
              <a:buFont typeface="Wingdings" pitchFamily="2" charset="2"/>
              <a:buChar char="Ø"/>
            </a:pPr>
            <a:r>
              <a:rPr lang="en-US" sz="1050" dirty="0" smtClean="0">
                <a:solidFill>
                  <a:schemeClr val="tx2"/>
                </a:solidFill>
              </a:rPr>
              <a:t>Force majeure</a:t>
            </a:r>
          </a:p>
          <a:p>
            <a:pPr marL="360363" indent="-360363" algn="just">
              <a:buFont typeface="Wingdings" pitchFamily="2" charset="2"/>
              <a:buChar char="Ø"/>
            </a:pPr>
            <a:r>
              <a:rPr lang="en-US" sz="1050" dirty="0" smtClean="0">
                <a:solidFill>
                  <a:schemeClr val="tx2"/>
                </a:solidFill>
              </a:rPr>
              <a:t>Early termination</a:t>
            </a:r>
          </a:p>
          <a:p>
            <a:pPr marL="360363" indent="-360363" algn="just">
              <a:buFont typeface="Wingdings" pitchFamily="2" charset="2"/>
              <a:buChar char="Ø"/>
            </a:pPr>
            <a:r>
              <a:rPr lang="en-US" sz="1050" dirty="0" smtClean="0">
                <a:solidFill>
                  <a:schemeClr val="tx2"/>
                </a:solidFill>
              </a:rPr>
              <a:t>Dispute resolution</a:t>
            </a:r>
          </a:p>
          <a:p>
            <a:pPr marL="360363" indent="-360363" algn="just">
              <a:buFont typeface="Wingdings" pitchFamily="2" charset="2"/>
              <a:buChar char="Ø"/>
            </a:pPr>
            <a:r>
              <a:rPr lang="en-US" sz="1050" dirty="0" smtClean="0">
                <a:solidFill>
                  <a:schemeClr val="tx2"/>
                </a:solidFill>
              </a:rPr>
              <a:t>Structured conciliation</a:t>
            </a:r>
          </a:p>
          <a:p>
            <a:pPr marL="360363" indent="-360363" algn="just">
              <a:buFont typeface="Wingdings" pitchFamily="2" charset="2"/>
              <a:buChar char="Ø"/>
            </a:pPr>
            <a:r>
              <a:rPr lang="en-US" sz="1050" dirty="0" smtClean="0">
                <a:solidFill>
                  <a:schemeClr val="tx2"/>
                </a:solidFill>
              </a:rPr>
              <a:t>Arbitration</a:t>
            </a:r>
          </a:p>
          <a:p>
            <a:pPr marL="360363" indent="-360363" algn="just">
              <a:buFont typeface="Wingdings" pitchFamily="2" charset="2"/>
              <a:buChar char="Ø"/>
            </a:pPr>
            <a:r>
              <a:rPr lang="en-US" sz="1050" dirty="0" smtClean="0">
                <a:solidFill>
                  <a:schemeClr val="tx2"/>
                </a:solidFill>
              </a:rPr>
              <a:t>Applicable laws</a:t>
            </a:r>
          </a:p>
          <a:p>
            <a:pPr marL="360363" indent="-360363" algn="just">
              <a:buFont typeface="Wingdings" pitchFamily="2" charset="2"/>
              <a:buChar char="Ø"/>
            </a:pPr>
            <a:r>
              <a:rPr lang="en-US" sz="1050" dirty="0" smtClean="0">
                <a:solidFill>
                  <a:schemeClr val="tx2"/>
                </a:solidFill>
              </a:rPr>
              <a:t>Indemnification in case of breach by either parties:</a:t>
            </a:r>
          </a:p>
          <a:p>
            <a:pPr marL="720725" indent="-360363" algn="just">
              <a:buFont typeface="Wingdings" pitchFamily="2" charset="2"/>
              <a:buChar char="ü"/>
            </a:pPr>
            <a:r>
              <a:rPr lang="en-US" sz="1050" dirty="0" smtClean="0">
                <a:solidFill>
                  <a:schemeClr val="tx2"/>
                </a:solidFill>
              </a:rPr>
              <a:t>Quantum of damage</a:t>
            </a:r>
          </a:p>
          <a:p>
            <a:pPr marL="720725" indent="-360363" algn="just">
              <a:buFont typeface="Wingdings" pitchFamily="2" charset="2"/>
              <a:buChar char="ü"/>
            </a:pPr>
            <a:r>
              <a:rPr lang="en-US" sz="1050" dirty="0" smtClean="0">
                <a:solidFill>
                  <a:schemeClr val="tx2"/>
                </a:solidFill>
              </a:rPr>
              <a:t>Payment conditions</a:t>
            </a:r>
          </a:p>
          <a:p>
            <a:pPr marL="720725" indent="-360363" algn="just">
              <a:buFont typeface="Wingdings" pitchFamily="2" charset="2"/>
              <a:buChar char="ü"/>
            </a:pPr>
            <a:r>
              <a:rPr lang="en-US" sz="1050" dirty="0" smtClean="0">
                <a:solidFill>
                  <a:schemeClr val="tx2"/>
                </a:solidFill>
              </a:rPr>
              <a:t>Currency of payment</a:t>
            </a:r>
          </a:p>
          <a:p>
            <a:pPr marL="720725" indent="-360363" algn="just">
              <a:buFont typeface="Wingdings" pitchFamily="2" charset="2"/>
              <a:buChar char="ü"/>
            </a:pPr>
            <a:r>
              <a:rPr lang="en-US" sz="1050" dirty="0" smtClean="0">
                <a:solidFill>
                  <a:schemeClr val="tx2"/>
                </a:solidFill>
              </a:rPr>
              <a:t>Event</a:t>
            </a:r>
          </a:p>
          <a:p>
            <a:pPr marL="720725" indent="-360363" algn="just">
              <a:buFont typeface="Wingdings" pitchFamily="2" charset="2"/>
              <a:buChar char="ü"/>
            </a:pPr>
            <a:r>
              <a:rPr lang="en-US" sz="1050" dirty="0" smtClean="0">
                <a:solidFill>
                  <a:schemeClr val="tx2"/>
                </a:solidFill>
              </a:rPr>
              <a:t>Consequences</a:t>
            </a:r>
            <a:endParaRPr lang="en-US" sz="1400" dirty="0" smtClean="0">
              <a:solidFill>
                <a:schemeClr val="tx2"/>
              </a:solidFill>
            </a:endParaRPr>
          </a:p>
          <a:p>
            <a:pPr marL="722313" indent="-360363" algn="just">
              <a:buFont typeface="Wingdings" pitchFamily="2" charset="2"/>
              <a:buChar char="Ø"/>
            </a:pPr>
            <a:endParaRPr lang="en-US" sz="3200" dirty="0" smtClean="0">
              <a:solidFill>
                <a:schemeClr val="tx2"/>
              </a:solidFill>
            </a:endParaRPr>
          </a:p>
          <a:p>
            <a:pPr marL="1073150" indent="-360363" algn="just">
              <a:buNone/>
            </a:pPr>
            <a:endParaRPr lang="en-US" sz="1400" dirty="0" smtClean="0">
              <a:solidFill>
                <a:schemeClr val="tx2"/>
              </a:solidFill>
            </a:endParaRPr>
          </a:p>
          <a:p>
            <a:pPr marL="1177925" lvl="1" indent="-360363" algn="just">
              <a:buNone/>
            </a:pPr>
            <a:r>
              <a:rPr lang="en-US" sz="1000" dirty="0" smtClean="0">
                <a:solidFill>
                  <a:schemeClr val="tx2"/>
                </a:solidFill>
              </a:rPr>
              <a:t>			</a:t>
            </a:r>
          </a:p>
          <a:p>
            <a:pPr marL="0" indent="0" algn="just">
              <a:buNone/>
            </a:pPr>
            <a:endParaRPr lang="en-US" sz="1600" dirty="0" smtClean="0">
              <a:solidFill>
                <a:schemeClr val="tx2"/>
              </a:solidFill>
            </a:endParaRPr>
          </a:p>
          <a:p>
            <a:pPr marL="0" indent="0" algn="just">
              <a:buNone/>
            </a:pPr>
            <a:endParaRPr lang="en-US" sz="1600" dirty="0" smtClean="0">
              <a:solidFill>
                <a:schemeClr val="tx2"/>
              </a:solidFill>
            </a:endParaRPr>
          </a:p>
          <a:p>
            <a:pPr marL="0" indent="0">
              <a:buNone/>
            </a:pPr>
            <a:endParaRPr lang="en-US" sz="1400" dirty="0" smtClean="0">
              <a:solidFill>
                <a:schemeClr val="tx2"/>
              </a:solidFill>
            </a:endParaRP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72279" y="565483"/>
            <a:ext cx="8930745" cy="866275"/>
          </a:xfrm>
        </p:spPr>
        <p:txBody>
          <a:bodyPr>
            <a:normAutofit fontScale="90000"/>
          </a:bodyPr>
          <a:lstStyle/>
          <a:p>
            <a:r>
              <a:rPr lang="en-US" sz="2800" b="1" dirty="0" smtClean="0">
                <a:solidFill>
                  <a:schemeClr val="tx2"/>
                </a:solidFill>
              </a:rPr>
              <a:t>A changed situation for country / mining companies relationship at the dawn of the 21</a:t>
            </a:r>
            <a:r>
              <a:rPr lang="en-US" sz="2800" b="1" baseline="30000" dirty="0" smtClean="0">
                <a:solidFill>
                  <a:schemeClr val="tx2"/>
                </a:solidFill>
              </a:rPr>
              <a:t>st</a:t>
            </a:r>
            <a:r>
              <a:rPr lang="en-US" sz="2800" b="1" dirty="0" smtClean="0">
                <a:solidFill>
                  <a:schemeClr val="tx2"/>
                </a:solidFill>
              </a:rPr>
              <a:t> century</a:t>
            </a:r>
            <a:endParaRPr lang="en-US" sz="2800" b="1" dirty="0"/>
          </a:p>
        </p:txBody>
      </p:sp>
      <p:sp>
        <p:nvSpPr>
          <p:cNvPr id="6" name="Content Placeholder 5"/>
          <p:cNvSpPr>
            <a:spLocks noGrp="1"/>
          </p:cNvSpPr>
          <p:nvPr>
            <p:ph idx="1"/>
          </p:nvPr>
        </p:nvSpPr>
        <p:spPr>
          <a:xfrm>
            <a:off x="2572279" y="1732548"/>
            <a:ext cx="8930744" cy="4295274"/>
          </a:xfrm>
        </p:spPr>
        <p:txBody>
          <a:bodyPr anchor="t">
            <a:normAutofit/>
          </a:bodyPr>
          <a:lstStyle/>
          <a:p>
            <a:pPr marL="722313" indent="-360363" algn="just">
              <a:buNone/>
            </a:pPr>
            <a:endParaRPr lang="en-US" sz="1400" dirty="0" smtClean="0">
              <a:solidFill>
                <a:schemeClr val="tx2"/>
              </a:solidFill>
            </a:endParaRPr>
          </a:p>
          <a:p>
            <a:pPr marL="722313" indent="-360363" algn="just">
              <a:buFont typeface="Wingdings" pitchFamily="2" charset="2"/>
              <a:buChar char="Ø"/>
            </a:pPr>
            <a:r>
              <a:rPr lang="en-US" sz="1400" dirty="0" smtClean="0">
                <a:solidFill>
                  <a:schemeClr val="tx2"/>
                </a:solidFill>
              </a:rPr>
              <a:t>Contrary to expectations many landmark projects faced important problems</a:t>
            </a:r>
          </a:p>
          <a:p>
            <a:pPr marL="722313" indent="-360363" algn="just">
              <a:buFont typeface="Wingdings" pitchFamily="2" charset="2"/>
              <a:buChar char="Ø"/>
            </a:pPr>
            <a:r>
              <a:rPr lang="en-US" sz="1400" dirty="0" smtClean="0">
                <a:solidFill>
                  <a:schemeClr val="tx2"/>
                </a:solidFill>
              </a:rPr>
              <a:t>Between 2001 and 2010 the number of cases submitted to international arbitration increased nearly fourfold</a:t>
            </a:r>
          </a:p>
          <a:p>
            <a:pPr marL="722313" indent="-360363" algn="just">
              <a:buFont typeface="Wingdings" pitchFamily="2" charset="2"/>
              <a:buChar char="Ø"/>
            </a:pPr>
            <a:r>
              <a:rPr lang="en-US" sz="1400" dirty="0" smtClean="0">
                <a:solidFill>
                  <a:schemeClr val="tx2"/>
                </a:solidFill>
              </a:rPr>
              <a:t>This dramatic increase reflects tensions among stakeholders involved in the sector, culminating in disputes that have been difficult to resolve in a cooperative manner</a:t>
            </a:r>
          </a:p>
          <a:p>
            <a:pPr marL="722313" indent="-360363" algn="just">
              <a:buFont typeface="Wingdings" pitchFamily="2" charset="2"/>
              <a:buChar char="Ø"/>
            </a:pPr>
            <a:r>
              <a:rPr lang="en-US" sz="1400" dirty="0" smtClean="0">
                <a:solidFill>
                  <a:schemeClr val="tx2"/>
                </a:solidFill>
              </a:rPr>
              <a:t>A simplistic approach may attribute this situation to “resource nationalism”</a:t>
            </a:r>
          </a:p>
          <a:p>
            <a:pPr marL="722313" indent="-360363" algn="just">
              <a:buFont typeface="Wingdings" pitchFamily="2" charset="2"/>
              <a:buChar char="Ø"/>
            </a:pPr>
            <a:r>
              <a:rPr lang="en-US" sz="1400" dirty="0" smtClean="0">
                <a:solidFill>
                  <a:schemeClr val="tx2"/>
                </a:solidFill>
              </a:rPr>
              <a:t>Quote from an authoritative piece of work: the Chatham House Report conflict and coexistence in extractive industry: </a:t>
            </a:r>
            <a:r>
              <a:rPr lang="en-US" sz="1400" i="1" dirty="0" smtClean="0">
                <a:solidFill>
                  <a:schemeClr val="tx2"/>
                </a:solidFill>
              </a:rPr>
              <a:t>“many analysts fail to distinguish incendiary rhetoric from policies that legitimately address societal concerns”</a:t>
            </a:r>
          </a:p>
          <a:p>
            <a:pPr marL="722313" indent="-360363" algn="just">
              <a:buFont typeface="Wingdings" pitchFamily="2" charset="2"/>
              <a:buChar char="Ø"/>
            </a:pPr>
            <a:r>
              <a:rPr lang="en-US" sz="1400" dirty="0" smtClean="0">
                <a:solidFill>
                  <a:schemeClr val="tx2"/>
                </a:solidFill>
              </a:rPr>
              <a:t>A new evolving concept for resilience for large and complex mining projects</a:t>
            </a:r>
          </a:p>
          <a:p>
            <a:pPr marL="722313" indent="-360363" algn="just">
              <a:buNone/>
            </a:pPr>
            <a:endParaRPr lang="en-US" sz="1400" dirty="0" smtClean="0">
              <a:solidFill>
                <a:schemeClr val="tx2"/>
              </a:solidFill>
            </a:endParaRPr>
          </a:p>
          <a:p>
            <a:pPr marL="0" indent="1588" algn="ctr">
              <a:buNone/>
            </a:pPr>
            <a:r>
              <a:rPr lang="en-US" sz="1400" b="1" dirty="0" smtClean="0">
                <a:solidFill>
                  <a:schemeClr val="tx2"/>
                </a:solidFill>
              </a:rPr>
              <a:t>From “Corporate Social Responsibility” to “Social License to Operate”</a:t>
            </a:r>
          </a:p>
          <a:p>
            <a:pPr marL="360363" indent="-360363">
              <a:buNone/>
            </a:pPr>
            <a:endParaRPr lang="en-US" sz="1400" dirty="0" smtClean="0">
              <a:solidFill>
                <a:schemeClr val="tx2"/>
              </a:solidFill>
            </a:endParaRPr>
          </a:p>
          <a:p>
            <a:pPr marL="1071563" indent="-360363">
              <a:buFont typeface="Wingdings" pitchFamily="2" charset="2"/>
              <a:buChar char="ü"/>
            </a:pPr>
            <a:endParaRPr lang="en-US" sz="1400" dirty="0" smtClean="0">
              <a:solidFill>
                <a:schemeClr val="tx2"/>
              </a:solidFill>
            </a:endParaRPr>
          </a:p>
        </p:txBody>
      </p:sp>
    </p:spTree>
    <p:extLst>
      <p:ext uri="{BB962C8B-B14F-4D97-AF65-F5344CB8AC3E}">
        <p14:creationId xmlns:p14="http://schemas.microsoft.com/office/powerpoint/2010/main" val="101921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TC103457496[[fn=Parallax]]</Template>
  <TotalTime>818</TotalTime>
  <Words>1469</Words>
  <Application>Microsoft Office PowerPoint</Application>
  <PresentationFormat>Personnalisé</PresentationFormat>
  <Paragraphs>203</Paragraphs>
  <Slides>13</Slides>
  <Notes>12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Parallax</vt:lpstr>
      <vt:lpstr>Ecole des Mines de Paris – CESECO  “Country / Mining Companies Relationship &amp; Large Mining Contracts”  How to adapt to a changing world ?  March 11th, 2014</vt:lpstr>
      <vt:lpstr>The economic, legal and contractual development of mining projects up to the 21st century</vt:lpstr>
      <vt:lpstr>The economic, legal and contractual development of mining projects up to 21st century</vt:lpstr>
      <vt:lpstr>The economic, legal and contractual development of mining projects up to 21st century</vt:lpstr>
      <vt:lpstr>The economic, legal and contractual development of mining projects up to 21st century</vt:lpstr>
      <vt:lpstr>The economic, legal and contractual development of mining projects up to 21st century</vt:lpstr>
      <vt:lpstr>The economic, legal and contractual development of mining projects up to 21st century</vt:lpstr>
      <vt:lpstr>The economic, legal and contractual development of mining projects up to 21st century</vt:lpstr>
      <vt:lpstr>A changed situation for country / mining companies relationship at the dawn of the 21st century</vt:lpstr>
      <vt:lpstr>Key findings and way forward</vt:lpstr>
      <vt:lpstr>Guiding principles for durable mining agreements in large mining projects</vt:lpstr>
      <vt:lpstr>Guiding principles for durable mining agreements in large mining projects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Kilian</dc:creator>
  <cp:lastModifiedBy>Cabinet FRILET</cp:lastModifiedBy>
  <cp:revision>98</cp:revision>
  <dcterms:created xsi:type="dcterms:W3CDTF">2014-03-05T14:59:50Z</dcterms:created>
  <dcterms:modified xsi:type="dcterms:W3CDTF">2014-10-29T16:38:39Z</dcterms:modified>
</cp:coreProperties>
</file>